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1"/>
  </p:notesMasterIdLst>
  <p:sldIdLst>
    <p:sldId id="382" r:id="rId2"/>
    <p:sldId id="393" r:id="rId3"/>
    <p:sldId id="391" r:id="rId4"/>
    <p:sldId id="392" r:id="rId5"/>
    <p:sldId id="394" r:id="rId6"/>
    <p:sldId id="395" r:id="rId7"/>
    <p:sldId id="396" r:id="rId8"/>
    <p:sldId id="397" r:id="rId9"/>
    <p:sldId id="168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9435" autoAdjust="0"/>
  </p:normalViewPr>
  <p:slideViewPr>
    <p:cSldViewPr snapToGrid="0">
      <p:cViewPr varScale="1">
        <p:scale>
          <a:sx n="50" d="100"/>
          <a:sy n="50" d="100"/>
        </p:scale>
        <p:origin x="117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8FC56-B59A-4A70-B20F-E7C7C2552190}" type="datetimeFigureOut">
              <a:rPr lang="en-AU" smtClean="0"/>
              <a:t>8/01/2020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E0A8F-3AA2-455D-A0B9-F62C8F3E30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0703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5D1BF-A483-F34D-A121-DBABCD238C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163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5D1BF-A483-F34D-A121-DBABCD238C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98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5D1BF-A483-F34D-A121-DBABCD238C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475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5D1BF-A483-F34D-A121-DBABCD238C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85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5D1BF-A483-F34D-A121-DBABCD238C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12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5D1BF-A483-F34D-A121-DBABCD238C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73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D05FA38-C36A-824A-A5E1-4A6B86E98F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63" y="5786528"/>
            <a:ext cx="780446" cy="8438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8EF999-C70E-DD4D-8D2A-1A7D254463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8266" y="5900738"/>
            <a:ext cx="1315840" cy="81316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AFA2E2E-3CC0-1446-9268-C377425681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4114" y="549275"/>
            <a:ext cx="10916685" cy="717214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  <a:lvl2pPr marL="457200" indent="0">
              <a:buNone/>
              <a:defRPr sz="4400" b="1">
                <a:solidFill>
                  <a:schemeClr val="accent1"/>
                </a:solidFill>
              </a:defRPr>
            </a:lvl2pPr>
            <a:lvl3pPr marL="914400" indent="0">
              <a:buNone/>
              <a:defRPr sz="4000" b="1">
                <a:solidFill>
                  <a:schemeClr val="accent1"/>
                </a:solidFill>
              </a:defRPr>
            </a:lvl3pPr>
            <a:lvl4pPr marL="1371600" indent="0">
              <a:buNone/>
              <a:defRPr sz="3600" b="1">
                <a:solidFill>
                  <a:schemeClr val="accent1"/>
                </a:solidFill>
              </a:defRPr>
            </a:lvl4pPr>
            <a:lvl5pPr marL="1828800" indent="0">
              <a:buNone/>
              <a:defRPr sz="3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794A1B-1872-5345-AAD9-0B0EDEFA0D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591" y="5756088"/>
            <a:ext cx="795560" cy="84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78605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D05FA38-C36A-824A-A5E1-4A6B86E98F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63" y="5786528"/>
            <a:ext cx="780446" cy="843874"/>
          </a:xfrm>
          <a:prstGeom prst="rect">
            <a:avLst/>
          </a:prstGeom>
        </p:spPr>
      </p:pic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76BBFDBD-888C-C94C-B592-1C9900CDF5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4114" y="549275"/>
            <a:ext cx="10916685" cy="717214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  <a:lvl2pPr marL="457200" indent="0">
              <a:buNone/>
              <a:defRPr sz="4400" b="1">
                <a:solidFill>
                  <a:schemeClr val="accent1"/>
                </a:solidFill>
              </a:defRPr>
            </a:lvl2pPr>
            <a:lvl3pPr marL="914400" indent="0">
              <a:buNone/>
              <a:defRPr sz="4000" b="1">
                <a:solidFill>
                  <a:schemeClr val="accent1"/>
                </a:solidFill>
              </a:defRPr>
            </a:lvl3pPr>
            <a:lvl4pPr marL="1371600" indent="0">
              <a:buNone/>
              <a:defRPr sz="3600" b="1">
                <a:solidFill>
                  <a:schemeClr val="accent1"/>
                </a:solidFill>
              </a:defRPr>
            </a:lvl4pPr>
            <a:lvl5pPr marL="1828800" indent="0">
              <a:buNone/>
              <a:defRPr sz="3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E86E0-0090-3449-A6F5-D627B3DAB9A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3562" y="1480716"/>
            <a:ext cx="10918800" cy="40788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8EF999-C70E-DD4D-8D2A-1A7D254463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8266" y="5900738"/>
            <a:ext cx="1315840" cy="8131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20FAFB-619E-5943-844A-14406EEAE8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591" y="5756088"/>
            <a:ext cx="795560" cy="84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64314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D05FA38-C36A-824A-A5E1-4A6B86E98F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63" y="5786528"/>
            <a:ext cx="780446" cy="843874"/>
          </a:xfrm>
          <a:prstGeom prst="rect">
            <a:avLst/>
          </a:prstGeom>
        </p:spPr>
      </p:pic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76BBFDBD-888C-C94C-B592-1C9900CDF5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4114" y="549275"/>
            <a:ext cx="10916685" cy="717214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  <a:lvl2pPr marL="457200" indent="0">
              <a:buNone/>
              <a:defRPr sz="4400" b="1">
                <a:solidFill>
                  <a:schemeClr val="accent1"/>
                </a:solidFill>
              </a:defRPr>
            </a:lvl2pPr>
            <a:lvl3pPr marL="914400" indent="0">
              <a:buNone/>
              <a:defRPr sz="4000" b="1">
                <a:solidFill>
                  <a:schemeClr val="accent1"/>
                </a:solidFill>
              </a:defRPr>
            </a:lvl3pPr>
            <a:lvl4pPr marL="1371600" indent="0">
              <a:buNone/>
              <a:defRPr sz="3600" b="1">
                <a:solidFill>
                  <a:schemeClr val="accent1"/>
                </a:solidFill>
              </a:defRPr>
            </a:lvl4pPr>
            <a:lvl5pPr marL="1828800" indent="0">
              <a:buNone/>
              <a:defRPr sz="3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E86E0-0090-3449-A6F5-D627B3DAB9A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3564" y="1480717"/>
            <a:ext cx="5328000" cy="407712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8EF999-C70E-DD4D-8D2A-1A7D254463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8266" y="5900738"/>
            <a:ext cx="1315840" cy="8131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20FAFB-619E-5943-844A-14406EEAE8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591" y="5756088"/>
            <a:ext cx="795560" cy="84156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229CEB7-A1D4-B244-8D76-543089FBF20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53162" y="1480717"/>
            <a:ext cx="5220000" cy="407712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8253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8" pos="3727">
          <p15:clr>
            <a:srgbClr val="FBAE40"/>
          </p15:clr>
        </p15:guide>
        <p15:guide id="9" pos="393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D05FA38-C36A-824A-A5E1-4A6B86E98F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63" y="5786528"/>
            <a:ext cx="780446" cy="843874"/>
          </a:xfrm>
          <a:prstGeom prst="rect">
            <a:avLst/>
          </a:prstGeom>
        </p:spPr>
      </p:pic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76BBFDBD-888C-C94C-B592-1C9900CDF5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4114" y="549275"/>
            <a:ext cx="10916685" cy="717214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  <a:lvl2pPr marL="457200" indent="0">
              <a:buNone/>
              <a:defRPr sz="4400" b="1">
                <a:solidFill>
                  <a:schemeClr val="accent1"/>
                </a:solidFill>
              </a:defRPr>
            </a:lvl2pPr>
            <a:lvl3pPr marL="914400" indent="0">
              <a:buNone/>
              <a:defRPr sz="4000" b="1">
                <a:solidFill>
                  <a:schemeClr val="accent1"/>
                </a:solidFill>
              </a:defRPr>
            </a:lvl3pPr>
            <a:lvl4pPr marL="1371600" indent="0">
              <a:buNone/>
              <a:defRPr sz="3600" b="1">
                <a:solidFill>
                  <a:schemeClr val="accent1"/>
                </a:solidFill>
              </a:defRPr>
            </a:lvl4pPr>
            <a:lvl5pPr marL="1828800" indent="0">
              <a:buNone/>
              <a:defRPr sz="3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E86E0-0090-3449-A6F5-D627B3DAB9A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3562" y="1480717"/>
            <a:ext cx="3361933" cy="407712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8EF999-C70E-DD4D-8D2A-1A7D254463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8266" y="5900738"/>
            <a:ext cx="1315840" cy="8131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20FAFB-619E-5943-844A-14406EEAE8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591" y="5756088"/>
            <a:ext cx="795560" cy="84156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0D4A15E-9746-7D43-BA33-8936455F741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85495" y="1480717"/>
            <a:ext cx="3362400" cy="407712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820B3AE-845E-5C45-8AEB-71A242BF84D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80256" y="1480717"/>
            <a:ext cx="3362400" cy="407712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45142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8" pos="2479">
          <p15:clr>
            <a:srgbClr val="FBAE40"/>
          </p15:clr>
        </p15:guide>
        <p15:guide id="9" pos="2706">
          <p15:clr>
            <a:srgbClr val="FBAE40"/>
          </p15:clr>
        </p15:guide>
        <p15:guide id="10" pos="4838">
          <p15:clr>
            <a:srgbClr val="FBAE40"/>
          </p15:clr>
        </p15:guide>
        <p15:guide id="11" pos="508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Icon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D05FA38-C36A-824A-A5E1-4A6B86E98F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63" y="5786528"/>
            <a:ext cx="780446" cy="8438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8EF999-C70E-DD4D-8D2A-1A7D254463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8266" y="5900738"/>
            <a:ext cx="1315840" cy="81316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AFA2E2E-3CC0-1446-9268-C377425681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4114" y="549275"/>
            <a:ext cx="10916685" cy="717214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  <a:lvl2pPr marL="457200" indent="0">
              <a:buNone/>
              <a:defRPr sz="4400" b="1">
                <a:solidFill>
                  <a:schemeClr val="accent1"/>
                </a:solidFill>
              </a:defRPr>
            </a:lvl2pPr>
            <a:lvl3pPr marL="914400" indent="0">
              <a:buNone/>
              <a:defRPr sz="4000" b="1">
                <a:solidFill>
                  <a:schemeClr val="accent1"/>
                </a:solidFill>
              </a:defRPr>
            </a:lvl3pPr>
            <a:lvl4pPr marL="1371600" indent="0">
              <a:buNone/>
              <a:defRPr sz="3600" b="1">
                <a:solidFill>
                  <a:schemeClr val="accent1"/>
                </a:solidFill>
              </a:defRPr>
            </a:lvl4pPr>
            <a:lvl5pPr marL="1828800" indent="0">
              <a:buNone/>
              <a:defRPr sz="3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86B355D-419D-294B-90EA-09C815D8DDBE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2003898" y="1631496"/>
            <a:ext cx="3920248" cy="1797504"/>
          </a:xfrm>
        </p:spPr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FF2F1043-5658-894B-8CD1-75163914BA1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591" y="5756088"/>
            <a:ext cx="795560" cy="84156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6941BA7-82B4-E94C-BA61-C5B48AD328CF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560551" y="1631496"/>
            <a:ext cx="3920248" cy="1797504"/>
          </a:xfrm>
        </p:spPr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5C63DEC-20B0-5642-AB4D-D474DE26B9D7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2003898" y="3912633"/>
            <a:ext cx="3920248" cy="1797504"/>
          </a:xfrm>
        </p:spPr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53F849D-2B39-4547-823F-35CD2E16B73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7560551" y="3912633"/>
            <a:ext cx="3920248" cy="1797504"/>
          </a:xfrm>
        </p:spPr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412212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D05FA38-C36A-824A-A5E1-4A6B86E98F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63" y="5786528"/>
            <a:ext cx="780446" cy="8438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8EF999-C70E-DD4D-8D2A-1A7D254463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8266" y="5900738"/>
            <a:ext cx="1315840" cy="8131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794A1B-1872-5345-AAD9-0B0EDEFA0D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591" y="5756088"/>
            <a:ext cx="795560" cy="84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00276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- Imag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05C4BEE-2713-7A44-9B79-845615C7B2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4F6F6B-5D6B-B549-B499-B8BA95B012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12075"/>
            <a:ext cx="9144000" cy="2017668"/>
          </a:xfrm>
        </p:spPr>
        <p:txBody>
          <a:bodyPr anchor="ctr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E9F431-ABCB-9047-9010-414200E652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03381"/>
            <a:ext cx="9144000" cy="578076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3E84C7-AE28-B541-82E5-821B719202A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343" y="417051"/>
            <a:ext cx="1649714" cy="101948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C35CC38-B608-4842-97BA-1DA4AD0B155F}"/>
              </a:ext>
            </a:extLst>
          </p:cNvPr>
          <p:cNvSpPr/>
          <p:nvPr userDrawn="1"/>
        </p:nvSpPr>
        <p:spPr>
          <a:xfrm>
            <a:off x="1506000" y="4021971"/>
            <a:ext cx="918000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FD7E698-1C7F-734E-B36F-A9BD7E1BD7D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63" y="5749316"/>
            <a:ext cx="780446" cy="84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36949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olding slide Sydney 1">
    <p:bg>
      <p:bgPr>
        <a:solidFill>
          <a:srgbClr val="002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14B45D07-53C3-4933-A793-7C658AC67C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3" name="Group 1">
            <a:extLst>
              <a:ext uri="{FF2B5EF4-FFF2-40B4-BE49-F238E27FC236}">
                <a16:creationId xmlns:a16="http://schemas.microsoft.com/office/drawing/2014/main" id="{DDEB3B36-F5B9-47BE-9481-2F86D40F224A}"/>
              </a:ext>
            </a:extLst>
          </p:cNvPr>
          <p:cNvGrpSpPr/>
          <p:nvPr/>
        </p:nvGrpSpPr>
        <p:grpSpPr>
          <a:xfrm>
            <a:off x="0" y="0"/>
            <a:ext cx="12191996" cy="6858000"/>
            <a:chOff x="0" y="0"/>
            <a:chExt cx="12191996" cy="6858000"/>
          </a:xfrm>
        </p:grpSpPr>
        <p:sp>
          <p:nvSpPr>
            <p:cNvPr id="4" name="Rectangle 9">
              <a:extLst>
                <a:ext uri="{FF2B5EF4-FFF2-40B4-BE49-F238E27FC236}">
                  <a16:creationId xmlns:a16="http://schemas.microsoft.com/office/drawing/2014/main" id="{9988313F-3F1A-4DAC-B512-80BA95D39BE2}"/>
                </a:ext>
              </a:extLst>
            </p:cNvPr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gradFill>
              <a:gsLst>
                <a:gs pos="0">
                  <a:srgbClr val="002563">
                    <a:alpha val="0"/>
                  </a:srgbClr>
                </a:gs>
                <a:gs pos="100000">
                  <a:srgbClr val="002563">
                    <a:alpha val="54000"/>
                  </a:srgbClr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pic>
          <p:nvPicPr>
            <p:cNvPr id="5" name="Picture 69">
              <a:extLst>
                <a:ext uri="{FF2B5EF4-FFF2-40B4-BE49-F238E27FC236}">
                  <a16:creationId xmlns:a16="http://schemas.microsoft.com/office/drawing/2014/main" id="{BB6B078A-D984-474E-800D-DE0B9FA5BB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91996" cy="6858000"/>
            </a:xfrm>
            <a:prstGeom prst="rect">
              <a:avLst/>
            </a:prstGeom>
            <a:noFill/>
            <a:ln cap="flat">
              <a:noFill/>
            </a:ln>
          </p:spPr>
        </p:pic>
      </p:grpSp>
      <p:pic>
        <p:nvPicPr>
          <p:cNvPr id="6" name="Picture 64">
            <a:extLst>
              <a:ext uri="{FF2B5EF4-FFF2-40B4-BE49-F238E27FC236}">
                <a16:creationId xmlns:a16="http://schemas.microsoft.com/office/drawing/2014/main" id="{1C79B22E-F315-48F8-8884-E8815F780D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6557" y="2069744"/>
            <a:ext cx="5138891" cy="31757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9300DD-453E-4BBC-9869-EC719EAB3E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61" y="5749317"/>
            <a:ext cx="780449" cy="84387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83703626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3C820A-FBEE-C149-B577-BD47B2970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549276"/>
            <a:ext cx="10922400" cy="712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0EFB4-0B9E-E641-9BD1-030EB39C8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4675" y="1618738"/>
            <a:ext cx="10918800" cy="407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0708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>
          <p15:clr>
            <a:srgbClr val="FBAE40"/>
          </p15:clr>
        </p15:guide>
        <p15:guide id="2" orient="horz" pos="346">
          <p15:clr>
            <a:srgbClr val="FBAE40"/>
          </p15:clr>
        </p15:guide>
        <p15:guide id="3" orient="horz" pos="3589">
          <p15:clr>
            <a:srgbClr val="FBAE40"/>
          </p15:clr>
        </p15:guide>
        <p15:guide id="4" orient="horz" pos="4156">
          <p15:clr>
            <a:srgbClr val="FBAE40"/>
          </p15:clr>
        </p15:guide>
        <p15:guide id="5" pos="7242">
          <p15:clr>
            <a:srgbClr val="FBAE40"/>
          </p15:clr>
        </p15:guide>
        <p15:guide id="6" pos="3840">
          <p15:clr>
            <a:srgbClr val="5ACBF0"/>
          </p15:clr>
        </p15:guide>
        <p15:guide id="7" orient="horz" pos="2160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curepoint.nsw.gov.au/documents/ict-services-scheme-risk-assessment-toolkit.doc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rp.nsw.gov.au/pbd-2019-04-approved-procurement-arrangement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 descr="ICT/Digital Sourcing Handbook for Buyers">
            <a:extLst>
              <a:ext uri="{FF2B5EF4-FFF2-40B4-BE49-F238E27FC236}">
                <a16:creationId xmlns:a16="http://schemas.microsoft.com/office/drawing/2014/main" id="{C7730092-8CD4-4DA7-92F8-696F54A325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dirty="0">
                <a:cs typeface="Arial"/>
              </a:rPr>
              <a:t>Core&amp; Contracts Training</a:t>
            </a:r>
            <a:endParaRPr lang="en-AU" dirty="0"/>
          </a:p>
        </p:txBody>
      </p:sp>
      <p:sp>
        <p:nvSpPr>
          <p:cNvPr id="6" name="Subtitle 2" descr="NSW GOVERNMENT ICT SERVICES SCHEME&#10;">
            <a:extLst>
              <a:ext uri="{FF2B5EF4-FFF2-40B4-BE49-F238E27FC236}">
                <a16:creationId xmlns:a16="http://schemas.microsoft.com/office/drawing/2014/main" id="{BAE6744F-C205-4507-BB5C-0E28DC4341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5731" y="4227744"/>
            <a:ext cx="9144000" cy="578076"/>
          </a:xfrm>
        </p:spPr>
        <p:txBody>
          <a:bodyPr>
            <a:normAutofit fontScale="62500" lnSpcReduction="20000"/>
          </a:bodyPr>
          <a:lstStyle/>
          <a:p>
            <a:pPr lvl="0">
              <a:lnSpc>
                <a:spcPct val="70000"/>
              </a:lnSpc>
            </a:pPr>
            <a:r>
              <a:rPr lang="en-AU" sz="4000" b="1" dirty="0">
                <a:cs typeface="Arial"/>
              </a:rPr>
              <a:t>Part 1: Essentials </a:t>
            </a:r>
          </a:p>
          <a:p>
            <a:pPr lvl="0">
              <a:lnSpc>
                <a:spcPct val="70000"/>
              </a:lnSpc>
            </a:pPr>
            <a:r>
              <a:rPr lang="en-US" dirty="0"/>
              <a:t>January 2020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109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79ED31-8C83-454C-9D12-B6FF714BD8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What are the Core&amp; Contracts?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8260FBB6-148F-4DAB-93E9-E3CDFB06AC3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36584" y="1484885"/>
          <a:ext cx="10918832" cy="396240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459416">
                  <a:extLst>
                    <a:ext uri="{9D8B030D-6E8A-4147-A177-3AD203B41FA5}">
                      <a16:colId xmlns:a16="http://schemas.microsoft.com/office/drawing/2014/main" val="3550341224"/>
                    </a:ext>
                  </a:extLst>
                </a:gridCol>
                <a:gridCol w="5459416">
                  <a:extLst>
                    <a:ext uri="{9D8B030D-6E8A-4147-A177-3AD203B41FA5}">
                      <a16:colId xmlns:a16="http://schemas.microsoft.com/office/drawing/2014/main" val="41136230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/>
                      <a:r>
                        <a:rPr lang="en-AU" sz="2800" dirty="0"/>
                        <a:t>Core&amp; One</a:t>
                      </a:r>
                    </a:p>
                  </a:txBody>
                  <a:tcPr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AU" sz="2800"/>
                        <a:t>Core&amp; Combined</a:t>
                      </a:r>
                    </a:p>
                  </a:txBody>
                  <a:tcPr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114016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buSzPct val="100000"/>
                        <a:buFont typeface="Arial" pitchFamily="34"/>
                        <a:buChar char="•"/>
                      </a:pPr>
                      <a:r>
                        <a:rPr lang="en-AU" sz="2000" dirty="0"/>
                        <a:t>Low risk procurement 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buSzPct val="100000"/>
                        <a:buFont typeface="Arial" pitchFamily="34"/>
                        <a:buChar char="•"/>
                      </a:pPr>
                      <a:r>
                        <a:rPr lang="en-AU" sz="2000" dirty="0"/>
                        <a:t>≤$500,000 excluding GST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buSzPct val="100000"/>
                        <a:buFont typeface="Arial" pitchFamily="34"/>
                        <a:buChar char="•"/>
                      </a:pPr>
                      <a:r>
                        <a:rPr lang="en-AU" sz="2000" dirty="0"/>
                        <a:t>Procurement of </a:t>
                      </a:r>
                      <a:r>
                        <a:rPr lang="en-AU" sz="2000" b="1" dirty="0"/>
                        <a:t>ONE</a:t>
                      </a:r>
                      <a:r>
                        <a:rPr lang="en-AU" sz="2000" dirty="0"/>
                        <a:t> of the following ICT Solutions: </a:t>
                      </a:r>
                    </a:p>
                    <a:p>
                      <a:pPr marL="800100" lvl="1" indent="-342900">
                        <a:lnSpc>
                          <a:spcPct val="100000"/>
                        </a:lnSpc>
                        <a:buSzPct val="100000"/>
                        <a:buFont typeface="Wingdings" pitchFamily="2"/>
                        <a:buChar char="Ø"/>
                      </a:pPr>
                      <a:r>
                        <a:rPr lang="en-AU" sz="2000" dirty="0"/>
                        <a:t>Hardware</a:t>
                      </a:r>
                    </a:p>
                    <a:p>
                      <a:pPr marL="800100" lvl="1" indent="-342900">
                        <a:lnSpc>
                          <a:spcPct val="100000"/>
                        </a:lnSpc>
                        <a:buSzPct val="100000"/>
                        <a:buFont typeface="Wingdings" pitchFamily="2"/>
                        <a:buChar char="Ø"/>
                      </a:pPr>
                      <a:r>
                        <a:rPr lang="en-AU" sz="2000" dirty="0"/>
                        <a:t>Software</a:t>
                      </a:r>
                    </a:p>
                    <a:p>
                      <a:pPr marL="800100" lvl="1" indent="-342900">
                        <a:lnSpc>
                          <a:spcPct val="100000"/>
                        </a:lnSpc>
                        <a:buSzPct val="100000"/>
                        <a:buFont typeface="Wingdings" pitchFamily="2"/>
                        <a:buChar char="Ø"/>
                      </a:pPr>
                      <a:r>
                        <a:rPr lang="en-AU" sz="2000" dirty="0"/>
                        <a:t>As-A-Service</a:t>
                      </a:r>
                    </a:p>
                    <a:p>
                      <a:pPr marL="800100" lvl="1" indent="-342900">
                        <a:lnSpc>
                          <a:spcPct val="100000"/>
                        </a:lnSpc>
                        <a:buSzPct val="100000"/>
                        <a:buFont typeface="Wingdings" pitchFamily="2"/>
                        <a:buChar char="Ø"/>
                      </a:pPr>
                      <a:r>
                        <a:rPr lang="en-AU" sz="2000" dirty="0"/>
                        <a:t>Professional Services 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buNone/>
                      </a:pPr>
                      <a:endParaRPr lang="en-AU" sz="2000" dirty="0"/>
                    </a:p>
                    <a:p>
                      <a:pPr marL="342900" lvl="0" indent="-342900">
                        <a:buSzPct val="100000"/>
                        <a:buFont typeface="Arial" pitchFamily="34"/>
                        <a:buChar char="•"/>
                      </a:pPr>
                      <a:endParaRPr lang="en-AU" sz="2000" dirty="0"/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buSzPct val="100000"/>
                        <a:buFont typeface="Arial" pitchFamily="34"/>
                        <a:buChar char="•"/>
                      </a:pPr>
                      <a:r>
                        <a:rPr lang="en-AU" sz="2000" dirty="0"/>
                        <a:t>Low risk procurement 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buSzPct val="100000"/>
                        <a:buFont typeface="Arial" pitchFamily="34"/>
                        <a:buChar char="•"/>
                      </a:pPr>
                      <a:r>
                        <a:rPr lang="en-AU" sz="2000" dirty="0"/>
                        <a:t>≤$500,000 excluding GST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buSzPct val="100000"/>
                        <a:buFont typeface="Arial" pitchFamily="34"/>
                        <a:buChar char="•"/>
                      </a:pPr>
                      <a:r>
                        <a:rPr lang="en-AU" sz="2000" dirty="0"/>
                        <a:t>Procurement of </a:t>
                      </a:r>
                      <a:r>
                        <a:rPr lang="en-AU" sz="2000" b="1" dirty="0"/>
                        <a:t>TWO OR MORE</a:t>
                      </a:r>
                      <a:r>
                        <a:rPr lang="en-AU" sz="2000" dirty="0"/>
                        <a:t> of the following ICT Solutions: </a:t>
                      </a:r>
                    </a:p>
                    <a:p>
                      <a:pPr marL="800100" lvl="1" indent="-342900">
                        <a:lnSpc>
                          <a:spcPct val="100000"/>
                        </a:lnSpc>
                        <a:buSzPct val="100000"/>
                        <a:buFont typeface="Wingdings" pitchFamily="2"/>
                        <a:buChar char="Ø"/>
                      </a:pPr>
                      <a:r>
                        <a:rPr lang="en-AU" sz="2000" dirty="0"/>
                        <a:t>Hardware</a:t>
                      </a:r>
                    </a:p>
                    <a:p>
                      <a:pPr marL="800100" lvl="1" indent="-342900">
                        <a:lnSpc>
                          <a:spcPct val="100000"/>
                        </a:lnSpc>
                        <a:buSzPct val="100000"/>
                        <a:buFont typeface="Wingdings" pitchFamily="2"/>
                        <a:buChar char="Ø"/>
                      </a:pPr>
                      <a:r>
                        <a:rPr lang="en-AU" sz="2000" dirty="0"/>
                        <a:t>Software</a:t>
                      </a:r>
                    </a:p>
                    <a:p>
                      <a:pPr marL="800100" lvl="1" indent="-342900">
                        <a:lnSpc>
                          <a:spcPct val="100000"/>
                        </a:lnSpc>
                        <a:buSzPct val="100000"/>
                        <a:buFont typeface="Wingdings" pitchFamily="2"/>
                        <a:buChar char="Ø"/>
                      </a:pPr>
                      <a:r>
                        <a:rPr lang="en-AU" sz="2000" dirty="0"/>
                        <a:t>As-A-Service</a:t>
                      </a:r>
                    </a:p>
                    <a:p>
                      <a:pPr marL="800100" lvl="1" indent="-342900">
                        <a:lnSpc>
                          <a:spcPct val="100000"/>
                        </a:lnSpc>
                        <a:buSzPct val="100000"/>
                        <a:buFont typeface="Wingdings" pitchFamily="2"/>
                        <a:buChar char="Ø"/>
                      </a:pPr>
                      <a:r>
                        <a:rPr lang="en-AU" sz="2000" dirty="0"/>
                        <a:t>Professional Services 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endParaRPr lang="en-AU" dirty="0"/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67975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0846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75F60A5-F9CB-4F96-80F5-5BE36B79C5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AU" dirty="0"/>
              <a:t>When can I use the Core&amp; Contracts?</a:t>
            </a:r>
          </a:p>
          <a:p>
            <a:pPr lvl="0"/>
            <a:endParaRPr lang="en-AU" dirty="0"/>
          </a:p>
          <a:p>
            <a:endParaRPr lang="en-AU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84D9E16-76E4-48DD-B35B-6477EC3C3E89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64114" y="1481138"/>
            <a:ext cx="8553450" cy="4252912"/>
          </a:xfrm>
        </p:spPr>
        <p:txBody>
          <a:bodyPr>
            <a:normAutofit/>
          </a:bodyPr>
          <a:lstStyle/>
          <a:p>
            <a:pPr lvl="0"/>
            <a:r>
              <a:rPr lang="en-AU" sz="2000" b="1" dirty="0"/>
              <a:t>PBD 2018-02 </a:t>
            </a:r>
            <a:r>
              <a:rPr lang="en-AU" sz="2000" dirty="0"/>
              <a:t>mandates the use of the Core&amp; Agreement </a:t>
            </a:r>
          </a:p>
          <a:p>
            <a:pPr lvl="0"/>
            <a:r>
              <a:rPr lang="en-AU" sz="2000" dirty="0"/>
              <a:t>This has been revised and renamed as the </a:t>
            </a:r>
            <a:r>
              <a:rPr lang="en-AU" sz="2000" b="1" dirty="0"/>
              <a:t>Core&amp; Contracts</a:t>
            </a:r>
          </a:p>
          <a:p>
            <a:pPr lvl="0"/>
            <a:r>
              <a:rPr lang="en-AU" sz="2000" dirty="0"/>
              <a:t>The Core&amp; Contracts are to be used for: </a:t>
            </a:r>
          </a:p>
          <a:p>
            <a:pPr lvl="1">
              <a:buFont typeface="Wingdings" pitchFamily="2"/>
              <a:buChar char="ü"/>
            </a:pPr>
            <a:r>
              <a:rPr lang="en-AU" sz="2000" b="1" dirty="0"/>
              <a:t>Low-risk</a:t>
            </a:r>
            <a:r>
              <a:rPr lang="en-AU" sz="2000" dirty="0"/>
              <a:t> procurements</a:t>
            </a:r>
          </a:p>
          <a:p>
            <a:pPr lvl="1">
              <a:buFont typeface="Wingdings" pitchFamily="2"/>
              <a:buChar char="ü"/>
            </a:pPr>
            <a:r>
              <a:rPr lang="en-AU" sz="2000" b="1" dirty="0"/>
              <a:t>Up to $500,000 </a:t>
            </a:r>
            <a:r>
              <a:rPr lang="en-AU" sz="2000" dirty="0"/>
              <a:t>excluding GST</a:t>
            </a:r>
          </a:p>
          <a:p>
            <a:pPr lvl="0"/>
            <a:r>
              <a:rPr lang="en-AU" sz="2000" dirty="0"/>
              <a:t>For guidance on how to assess the risk of procurements, please download the ‘</a:t>
            </a:r>
            <a:r>
              <a:rPr lang="en-AU" sz="2000" b="1" dirty="0"/>
              <a:t>Risk Assessment Toolkit</a:t>
            </a:r>
            <a:r>
              <a:rPr lang="en-AU" sz="2000" dirty="0"/>
              <a:t>’ </a:t>
            </a:r>
            <a:r>
              <a:rPr lang="en-AU" sz="2000" dirty="0">
                <a:hlinkClick r:id="rId3"/>
              </a:rPr>
              <a:t>here</a:t>
            </a:r>
            <a:endParaRPr lang="en-AU" sz="2000" dirty="0"/>
          </a:p>
          <a:p>
            <a:pPr lvl="0"/>
            <a:r>
              <a:rPr lang="en-AU" sz="2000" dirty="0"/>
              <a:t>If the procurement falls outside the risk and contract value for the Core&amp; Contracts, please use the Procure IT v3.2 contract</a:t>
            </a:r>
          </a:p>
          <a:p>
            <a:pPr marL="0" indent="0">
              <a:buNone/>
            </a:pP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172830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75F60A5-F9CB-4F96-80F5-5BE36B79C5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ICT Services Scheme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84D9E16-76E4-48DD-B35B-6477EC3C3E89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64114" y="1481138"/>
            <a:ext cx="8553450" cy="4252912"/>
          </a:xfrm>
        </p:spPr>
        <p:txBody>
          <a:bodyPr>
            <a:normAutofit/>
          </a:bodyPr>
          <a:lstStyle/>
          <a:p>
            <a:pPr lvl="0"/>
            <a:r>
              <a:rPr lang="en-AU" dirty="0"/>
              <a:t>Mandatory whole of government prequalification schemes as per </a:t>
            </a:r>
            <a:r>
              <a:rPr lang="en-AU" dirty="0">
                <a:hlinkClick r:id="rId3"/>
              </a:rPr>
              <a:t>PBD 2019-04</a:t>
            </a:r>
            <a:endParaRPr lang="en-AU" dirty="0"/>
          </a:p>
          <a:p>
            <a:pPr lvl="0"/>
            <a:r>
              <a:rPr lang="en-AU" dirty="0"/>
              <a:t>Suppliers must register and be prequalified on the ICT Services Scheme before supplying ICT goods and services to NSW government agencies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65080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79ED31-8C83-454C-9D12-B6FF714BD8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Solution Requirements</a:t>
            </a: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F32C82F1-ECD3-4138-9307-2CB707120973}"/>
              </a:ext>
            </a:extLst>
          </p:cNvPr>
          <p:cNvSpPr txBox="1">
            <a:spLocks/>
          </p:cNvSpPr>
          <p:nvPr/>
        </p:nvSpPr>
        <p:spPr>
          <a:xfrm>
            <a:off x="564114" y="1481138"/>
            <a:ext cx="8553450" cy="4252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AU" dirty="0"/>
              <a:t>Professional Services</a:t>
            </a:r>
          </a:p>
          <a:p>
            <a:pPr lvl="0"/>
            <a:r>
              <a:rPr lang="en-AU" dirty="0"/>
              <a:t>Hardware</a:t>
            </a:r>
          </a:p>
          <a:p>
            <a:pPr lvl="0"/>
            <a:r>
              <a:rPr lang="en-AU" dirty="0"/>
              <a:t>Software</a:t>
            </a:r>
          </a:p>
          <a:p>
            <a:pPr lvl="0"/>
            <a:r>
              <a:rPr lang="en-AU" dirty="0"/>
              <a:t>As-A-Service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95525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59FB44-6B56-4B53-BA4B-C5CC1C6D5A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Core&amp; 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0FAEE-DCDD-4117-AF72-06CAE9D41CA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3563" y="1480716"/>
            <a:ext cx="4357353" cy="4078800"/>
          </a:xfrm>
        </p:spPr>
        <p:txBody>
          <a:bodyPr/>
          <a:lstStyle/>
          <a:p>
            <a:pPr lvl="0"/>
            <a:r>
              <a:rPr lang="en-AU" dirty="0"/>
              <a:t>This template should only be used when procuring an individual solution</a:t>
            </a:r>
          </a:p>
          <a:p>
            <a:pPr lvl="0"/>
            <a:r>
              <a:rPr lang="en-AU" dirty="0"/>
              <a:t>Do not complete the Solution Requirements that are not relevant to your procurement</a:t>
            </a:r>
          </a:p>
          <a:p>
            <a:endParaRPr lang="en-AU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CD16419-32BF-4B11-8DA5-4E92888923C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082306" y="1266489"/>
            <a:ext cx="6767830" cy="381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071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1B80C3-9109-4589-BEB6-0672E6D569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Core&amp; Combined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0837A-0F7B-4721-80FC-899AFF4D48E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3562" y="1480716"/>
            <a:ext cx="4787371" cy="4078800"/>
          </a:xfrm>
        </p:spPr>
        <p:txBody>
          <a:bodyPr>
            <a:normAutofit fontScale="92500"/>
          </a:bodyPr>
          <a:lstStyle/>
          <a:p>
            <a:pPr lvl="0"/>
            <a:r>
              <a:rPr lang="en-AU" dirty="0"/>
              <a:t>This template should only be used when procuring multiple solutions</a:t>
            </a:r>
          </a:p>
          <a:p>
            <a:pPr lvl="0"/>
            <a:r>
              <a:rPr lang="en-AU" dirty="0"/>
              <a:t>Only fill out the Solution Requirements that are relevant to your procurement</a:t>
            </a:r>
          </a:p>
          <a:p>
            <a:r>
              <a:rPr lang="en-AU" dirty="0"/>
              <a:t>If you are not using some of the solution requirements, you may delete them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C1144C6-9B4D-4575-8D97-9FB219F066F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537200" y="1477313"/>
            <a:ext cx="6451600" cy="407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989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6B6687-49B8-4C86-B14E-9385DE1B6E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Can I vary the terms in the Core&amp; Contracts?</a:t>
            </a:r>
          </a:p>
          <a:p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5B748-2274-4B45-BC70-B73C961EA1A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0"/>
            <a:r>
              <a:rPr lang="en-AU" dirty="0"/>
              <a:t>Beneficial variations can be varied without approvals</a:t>
            </a:r>
          </a:p>
          <a:p>
            <a:pPr lvl="0"/>
            <a:r>
              <a:rPr lang="en-AU" dirty="0"/>
              <a:t>Non-beneficial variations will need to be endorsed by your Agency in-house Legal team.  DCS Legal will need to be briefed of the proposed variations and be provided with a risks analysis</a:t>
            </a:r>
          </a:p>
          <a:p>
            <a:pPr lvl="0"/>
            <a:r>
              <a:rPr lang="en-AU" dirty="0"/>
              <a:t>DCS Legal will then request the Government Chief Information and Digital Officer to approve the variations on behalf of the Procurement Board</a:t>
            </a:r>
          </a:p>
        </p:txBody>
      </p:sp>
    </p:spTree>
    <p:extLst>
      <p:ext uri="{BB962C8B-B14F-4D97-AF65-F5344CB8AC3E}">
        <p14:creationId xmlns:p14="http://schemas.microsoft.com/office/powerpoint/2010/main" val="1598325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2_Content - All White">
  <a:themeElements>
    <a:clrScheme name="digitalnsw">
      <a:dk1>
        <a:srgbClr val="000000"/>
      </a:dk1>
      <a:lt1>
        <a:srgbClr val="FFFFFF"/>
      </a:lt1>
      <a:dk2>
        <a:srgbClr val="4F4F4F"/>
      </a:dk2>
      <a:lt2>
        <a:srgbClr val="F4F4F4"/>
      </a:lt2>
      <a:accent1>
        <a:srgbClr val="002563"/>
      </a:accent1>
      <a:accent2>
        <a:srgbClr val="742F8A"/>
      </a:accent2>
      <a:accent3>
        <a:srgbClr val="DA338A"/>
      </a:accent3>
      <a:accent4>
        <a:srgbClr val="FBF050"/>
      </a:accent4>
      <a:accent5>
        <a:srgbClr val="00ABE5"/>
      </a:accent5>
      <a:accent6>
        <a:srgbClr val="D71538"/>
      </a:accent6>
      <a:hlink>
        <a:srgbClr val="097BB9"/>
      </a:hlink>
      <a:folHlink>
        <a:srgbClr val="742F8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346</Words>
  <Application>Microsoft Office PowerPoint</Application>
  <PresentationFormat>Widescreen</PresentationFormat>
  <Paragraphs>53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2_Content - All White</vt:lpstr>
      <vt:lpstr>Core&amp; Contracts Training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Core&amp; Contracts Training</dc:title>
  <dc:creator>Isabelle Vo</dc:creator>
  <cp:lastModifiedBy>Isabelle Vo</cp:lastModifiedBy>
  <cp:revision>4</cp:revision>
  <dcterms:created xsi:type="dcterms:W3CDTF">2020-01-06T23:55:05Z</dcterms:created>
  <dcterms:modified xsi:type="dcterms:W3CDTF">2020-01-08T01:23:35Z</dcterms:modified>
</cp:coreProperties>
</file>