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2"/>
    <p:sldMasterId id="2147483718" r:id="rId3"/>
    <p:sldMasterId id="2147483746" r:id="rId4"/>
  </p:sldMasterIdLst>
  <p:notesMasterIdLst>
    <p:notesMasterId r:id="rId36"/>
  </p:notesMasterIdLst>
  <p:handoutMasterIdLst>
    <p:handoutMasterId r:id="rId37"/>
  </p:handoutMasterIdLst>
  <p:sldIdLst>
    <p:sldId id="503" r:id="rId5"/>
    <p:sldId id="686" r:id="rId6"/>
    <p:sldId id="687" r:id="rId7"/>
    <p:sldId id="678" r:id="rId8"/>
    <p:sldId id="679" r:id="rId9"/>
    <p:sldId id="680" r:id="rId10"/>
    <p:sldId id="681" r:id="rId11"/>
    <p:sldId id="682" r:id="rId12"/>
    <p:sldId id="683" r:id="rId13"/>
    <p:sldId id="684" r:id="rId14"/>
    <p:sldId id="685" r:id="rId15"/>
    <p:sldId id="615" r:id="rId16"/>
    <p:sldId id="637" r:id="rId17"/>
    <p:sldId id="626" r:id="rId18"/>
    <p:sldId id="639" r:id="rId19"/>
    <p:sldId id="657" r:id="rId20"/>
    <p:sldId id="650" r:id="rId21"/>
    <p:sldId id="649" r:id="rId22"/>
    <p:sldId id="641" r:id="rId23"/>
    <p:sldId id="642" r:id="rId24"/>
    <p:sldId id="643" r:id="rId25"/>
    <p:sldId id="648" r:id="rId26"/>
    <p:sldId id="677" r:id="rId27"/>
    <p:sldId id="659" r:id="rId28"/>
    <p:sldId id="644" r:id="rId29"/>
    <p:sldId id="640" r:id="rId30"/>
    <p:sldId id="660" r:id="rId31"/>
    <p:sldId id="661" r:id="rId32"/>
    <p:sldId id="662" r:id="rId33"/>
    <p:sldId id="663" r:id="rId34"/>
    <p:sldId id="664" r:id="rId35"/>
  </p:sldIdLst>
  <p:sldSz cx="9906000" cy="6858000" type="A4"/>
  <p:notesSz cx="6797675" cy="9926638"/>
  <p:defaultTextStyle>
    <a:defPPr>
      <a:defRPr lang="en-GB"/>
    </a:defPPr>
    <a:lvl1pPr algn="just" rtl="0" fontAlgn="base">
      <a:spcBef>
        <a:spcPct val="0"/>
      </a:spcBef>
      <a:spcAft>
        <a:spcPct val="35000"/>
      </a:spcAft>
      <a:defRPr sz="1000" b="1" kern="1200">
        <a:solidFill>
          <a:srgbClr val="000066"/>
        </a:solidFill>
        <a:latin typeface="Arial" charset="0"/>
        <a:ea typeface="+mn-ea"/>
        <a:cs typeface="Arial" charset="0"/>
      </a:defRPr>
    </a:lvl1pPr>
    <a:lvl2pPr marL="457200" algn="just" rtl="0" fontAlgn="base">
      <a:spcBef>
        <a:spcPct val="0"/>
      </a:spcBef>
      <a:spcAft>
        <a:spcPct val="35000"/>
      </a:spcAft>
      <a:defRPr sz="1000" b="1" kern="1200">
        <a:solidFill>
          <a:srgbClr val="000066"/>
        </a:solidFill>
        <a:latin typeface="Arial" charset="0"/>
        <a:ea typeface="+mn-ea"/>
        <a:cs typeface="Arial" charset="0"/>
      </a:defRPr>
    </a:lvl2pPr>
    <a:lvl3pPr marL="914400" algn="just" rtl="0" fontAlgn="base">
      <a:spcBef>
        <a:spcPct val="0"/>
      </a:spcBef>
      <a:spcAft>
        <a:spcPct val="35000"/>
      </a:spcAft>
      <a:defRPr sz="1000" b="1" kern="1200">
        <a:solidFill>
          <a:srgbClr val="000066"/>
        </a:solidFill>
        <a:latin typeface="Arial" charset="0"/>
        <a:ea typeface="+mn-ea"/>
        <a:cs typeface="Arial" charset="0"/>
      </a:defRPr>
    </a:lvl3pPr>
    <a:lvl4pPr marL="1371600" algn="just" rtl="0" fontAlgn="base">
      <a:spcBef>
        <a:spcPct val="0"/>
      </a:spcBef>
      <a:spcAft>
        <a:spcPct val="35000"/>
      </a:spcAft>
      <a:defRPr sz="1000" b="1" kern="1200">
        <a:solidFill>
          <a:srgbClr val="000066"/>
        </a:solidFill>
        <a:latin typeface="Arial" charset="0"/>
        <a:ea typeface="+mn-ea"/>
        <a:cs typeface="Arial" charset="0"/>
      </a:defRPr>
    </a:lvl4pPr>
    <a:lvl5pPr marL="1828800" algn="just" rtl="0" fontAlgn="base">
      <a:spcBef>
        <a:spcPct val="0"/>
      </a:spcBef>
      <a:spcAft>
        <a:spcPct val="35000"/>
      </a:spcAft>
      <a:defRPr sz="1000" b="1" kern="1200">
        <a:solidFill>
          <a:srgbClr val="000066"/>
        </a:solidFill>
        <a:latin typeface="Arial" charset="0"/>
        <a:ea typeface="+mn-ea"/>
        <a:cs typeface="Arial" charset="0"/>
      </a:defRPr>
    </a:lvl5pPr>
    <a:lvl6pPr marL="2286000" algn="l" defTabSz="914400" rtl="0" eaLnBrk="1" latinLnBrk="0" hangingPunct="1">
      <a:defRPr sz="1000" b="1" kern="1200">
        <a:solidFill>
          <a:srgbClr val="000066"/>
        </a:solidFill>
        <a:latin typeface="Arial" charset="0"/>
        <a:ea typeface="+mn-ea"/>
        <a:cs typeface="Arial" charset="0"/>
      </a:defRPr>
    </a:lvl6pPr>
    <a:lvl7pPr marL="2743200" algn="l" defTabSz="914400" rtl="0" eaLnBrk="1" latinLnBrk="0" hangingPunct="1">
      <a:defRPr sz="1000" b="1" kern="1200">
        <a:solidFill>
          <a:srgbClr val="000066"/>
        </a:solidFill>
        <a:latin typeface="Arial" charset="0"/>
        <a:ea typeface="+mn-ea"/>
        <a:cs typeface="Arial" charset="0"/>
      </a:defRPr>
    </a:lvl7pPr>
    <a:lvl8pPr marL="3200400" algn="l" defTabSz="914400" rtl="0" eaLnBrk="1" latinLnBrk="0" hangingPunct="1">
      <a:defRPr sz="1000" b="1" kern="1200">
        <a:solidFill>
          <a:srgbClr val="000066"/>
        </a:solidFill>
        <a:latin typeface="Arial" charset="0"/>
        <a:ea typeface="+mn-ea"/>
        <a:cs typeface="Arial" charset="0"/>
      </a:defRPr>
    </a:lvl8pPr>
    <a:lvl9pPr marL="3657600" algn="l" defTabSz="914400" rtl="0" eaLnBrk="1" latinLnBrk="0" hangingPunct="1">
      <a:defRPr sz="1000" b="1" kern="1200">
        <a:solidFill>
          <a:srgbClr val="000066"/>
        </a:solidFill>
        <a:latin typeface="Arial" charset="0"/>
        <a:ea typeface="+mn-ea"/>
        <a:cs typeface="Arial" charset="0"/>
      </a:defRPr>
    </a:lvl9pPr>
  </p:defaultTextStyle>
  <p:extLst>
    <p:ext uri="{EFAFB233-063F-42B5-8137-9DF3F51BA10A}">
      <p15:sldGuideLst xmlns:p15="http://schemas.microsoft.com/office/powerpoint/2012/main">
        <p15:guide id="1" orient="horz" pos="2471">
          <p15:clr>
            <a:srgbClr val="A4A3A4"/>
          </p15:clr>
        </p15:guide>
        <p15:guide id="2" orient="horz" pos="201">
          <p15:clr>
            <a:srgbClr val="A4A3A4"/>
          </p15:clr>
        </p15:guide>
        <p15:guide id="3" orient="horz" pos="684">
          <p15:clr>
            <a:srgbClr val="A4A3A4"/>
          </p15:clr>
        </p15:guide>
        <p15:guide id="4" orient="horz" pos="891">
          <p15:clr>
            <a:srgbClr val="A4A3A4"/>
          </p15:clr>
        </p15:guide>
        <p15:guide id="5" orient="horz" pos="2367">
          <p15:clr>
            <a:srgbClr val="A4A3A4"/>
          </p15:clr>
        </p15:guide>
        <p15:guide id="6" orient="horz" pos="3069">
          <p15:clr>
            <a:srgbClr val="A4A3A4"/>
          </p15:clr>
        </p15:guide>
        <p15:guide id="7" orient="horz" pos="3519">
          <p15:clr>
            <a:srgbClr val="A4A3A4"/>
          </p15:clr>
        </p15:guide>
        <p15:guide id="8" orient="horz" pos="3951">
          <p15:clr>
            <a:srgbClr val="A4A3A4"/>
          </p15:clr>
        </p15:guide>
        <p15:guide id="9" pos="3679">
          <p15:clr>
            <a:srgbClr val="A4A3A4"/>
          </p15:clr>
        </p15:guide>
        <p15:guide id="10" pos="78">
          <p15:clr>
            <a:srgbClr val="A4A3A4"/>
          </p15:clr>
        </p15:guide>
        <p15:guide id="11" pos="3030">
          <p15:clr>
            <a:srgbClr val="A4A3A4"/>
          </p15:clr>
        </p15:guide>
        <p15:guide id="12" pos="3210">
          <p15:clr>
            <a:srgbClr val="A4A3A4"/>
          </p15:clr>
        </p15:guide>
        <p15:guide id="13" pos="4335">
          <p15:clr>
            <a:srgbClr val="A4A3A4"/>
          </p15:clr>
        </p15:guide>
        <p15:guide id="14" pos="6162">
          <p15:clr>
            <a:srgbClr val="A4A3A4"/>
          </p15:clr>
        </p15:guide>
        <p15:guide id="15" pos="4002">
          <p15:clr>
            <a:srgbClr val="A4A3A4"/>
          </p15:clr>
        </p15:guide>
        <p15:guide id="16" pos="4704">
          <p15:clr>
            <a:srgbClr val="A4A3A4"/>
          </p15:clr>
        </p15:guide>
      </p15:sldGuideLst>
    </p:ext>
    <p:ext uri="{2D200454-40CA-4A62-9FC3-DE9A4176ACB9}">
      <p15:notesGuideLst xmlns:p15="http://schemas.microsoft.com/office/powerpoint/2012/main">
        <p15:guide id="1" orient="horz" pos="3126">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B2B2FF"/>
    <a:srgbClr val="002774"/>
    <a:srgbClr val="92D400"/>
    <a:srgbClr val="CC3300"/>
    <a:srgbClr val="002776"/>
    <a:srgbClr val="B28C66"/>
    <a:srgbClr val="BF80BF"/>
    <a:srgbClr val="FFB240"/>
    <a:srgbClr val="40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26" autoAdjust="0"/>
    <p:restoredTop sz="82857" autoAdjust="0"/>
  </p:normalViewPr>
  <p:slideViewPr>
    <p:cSldViewPr snapToGrid="0" snapToObjects="1">
      <p:cViewPr varScale="1">
        <p:scale>
          <a:sx n="118" d="100"/>
          <a:sy n="118" d="100"/>
        </p:scale>
        <p:origin x="804" y="90"/>
      </p:cViewPr>
      <p:guideLst>
        <p:guide orient="horz" pos="2471"/>
        <p:guide orient="horz" pos="201"/>
        <p:guide orient="horz" pos="684"/>
        <p:guide orient="horz" pos="891"/>
        <p:guide orient="horz" pos="2367"/>
        <p:guide orient="horz" pos="3069"/>
        <p:guide orient="horz" pos="3519"/>
        <p:guide orient="horz" pos="3951"/>
        <p:guide pos="3679"/>
        <p:guide pos="78"/>
        <p:guide pos="3030"/>
        <p:guide pos="3210"/>
        <p:guide pos="4335"/>
        <p:guide pos="6162"/>
        <p:guide pos="4002"/>
        <p:guide pos="4704"/>
      </p:guideLst>
    </p:cSldViewPr>
  </p:slideViewPr>
  <p:notesTextViewPr>
    <p:cViewPr>
      <p:scale>
        <a:sx n="100" d="100"/>
        <a:sy n="100" d="100"/>
      </p:scale>
      <p:origin x="0" y="0"/>
    </p:cViewPr>
  </p:notesTextViewPr>
  <p:notesViewPr>
    <p:cSldViewPr snapToGrid="0" snapToObjects="1">
      <p:cViewPr varScale="1">
        <p:scale>
          <a:sx n="51" d="100"/>
          <a:sy n="51" d="100"/>
        </p:scale>
        <p:origin x="-2616" y="-96"/>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2.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 y="3"/>
            <a:ext cx="2944342" cy="497333"/>
          </a:xfrm>
          <a:prstGeom prst="rect">
            <a:avLst/>
          </a:prstGeom>
          <a:noFill/>
          <a:ln w="9525">
            <a:noFill/>
            <a:miter lim="800000"/>
            <a:headEnd/>
            <a:tailEnd/>
          </a:ln>
          <a:effectLst/>
        </p:spPr>
        <p:txBody>
          <a:bodyPr vert="horz" wrap="square" lIns="91386" tIns="45695" rIns="91386" bIns="45695" numCol="1" anchor="t" anchorCtr="0" compatLnSpc="1">
            <a:prstTxWarp prst="textNoShape">
              <a:avLst/>
            </a:prstTxWarp>
          </a:bodyPr>
          <a:lstStyle>
            <a:lvl1pPr algn="l" defTabSz="914208">
              <a:spcAft>
                <a:spcPct val="0"/>
              </a:spcAft>
              <a:defRPr sz="1200" b="0">
                <a:solidFill>
                  <a:srgbClr val="FFFFFF"/>
                </a:solidFill>
                <a:latin typeface="Verdana" pitchFamily="34" charset="0"/>
              </a:defRPr>
            </a:lvl1pPr>
          </a:lstStyle>
          <a:p>
            <a:endParaRPr lang="en-GB" altLang="en-GB" dirty="0"/>
          </a:p>
        </p:txBody>
      </p:sp>
      <p:sp>
        <p:nvSpPr>
          <p:cNvPr id="6147" name="Rectangle 3"/>
          <p:cNvSpPr>
            <a:spLocks noGrp="1" noChangeArrowheads="1"/>
          </p:cNvSpPr>
          <p:nvPr>
            <p:ph type="dt" sz="quarter" idx="1"/>
          </p:nvPr>
        </p:nvSpPr>
        <p:spPr bwMode="auto">
          <a:xfrm>
            <a:off x="3853336" y="3"/>
            <a:ext cx="2944341" cy="497333"/>
          </a:xfrm>
          <a:prstGeom prst="rect">
            <a:avLst/>
          </a:prstGeom>
          <a:noFill/>
          <a:ln w="9525">
            <a:noFill/>
            <a:miter lim="800000"/>
            <a:headEnd/>
            <a:tailEnd/>
          </a:ln>
          <a:effectLst/>
        </p:spPr>
        <p:txBody>
          <a:bodyPr vert="horz" wrap="square" lIns="91386" tIns="45695" rIns="91386" bIns="45695" numCol="1" anchor="t" anchorCtr="0" compatLnSpc="1">
            <a:prstTxWarp prst="textNoShape">
              <a:avLst/>
            </a:prstTxWarp>
          </a:bodyPr>
          <a:lstStyle>
            <a:lvl1pPr algn="r" defTabSz="914208">
              <a:spcAft>
                <a:spcPct val="0"/>
              </a:spcAft>
              <a:defRPr sz="1200" b="0">
                <a:solidFill>
                  <a:srgbClr val="FFFFFF"/>
                </a:solidFill>
                <a:latin typeface="Verdana" pitchFamily="34" charset="0"/>
              </a:defRPr>
            </a:lvl1pPr>
          </a:lstStyle>
          <a:p>
            <a:endParaRPr lang="en-GB" altLang="en-GB" dirty="0"/>
          </a:p>
        </p:txBody>
      </p:sp>
      <p:sp>
        <p:nvSpPr>
          <p:cNvPr id="6148" name="Rectangle 4"/>
          <p:cNvSpPr>
            <a:spLocks noGrp="1" noChangeArrowheads="1"/>
          </p:cNvSpPr>
          <p:nvPr>
            <p:ph type="ftr" sz="quarter" idx="2"/>
          </p:nvPr>
        </p:nvSpPr>
        <p:spPr bwMode="auto">
          <a:xfrm>
            <a:off x="2" y="9429307"/>
            <a:ext cx="2944342" cy="497333"/>
          </a:xfrm>
          <a:prstGeom prst="rect">
            <a:avLst/>
          </a:prstGeom>
          <a:noFill/>
          <a:ln w="9525">
            <a:noFill/>
            <a:miter lim="800000"/>
            <a:headEnd/>
            <a:tailEnd/>
          </a:ln>
          <a:effectLst/>
        </p:spPr>
        <p:txBody>
          <a:bodyPr vert="horz" wrap="square" lIns="91386" tIns="45695" rIns="91386" bIns="45695" numCol="1" anchor="b" anchorCtr="0" compatLnSpc="1">
            <a:prstTxWarp prst="textNoShape">
              <a:avLst/>
            </a:prstTxWarp>
          </a:bodyPr>
          <a:lstStyle>
            <a:lvl1pPr algn="l" defTabSz="914208">
              <a:spcAft>
                <a:spcPct val="0"/>
              </a:spcAft>
              <a:defRPr sz="1200" b="0">
                <a:solidFill>
                  <a:srgbClr val="FFFFFF"/>
                </a:solidFill>
                <a:latin typeface="Verdana" pitchFamily="34" charset="0"/>
              </a:defRPr>
            </a:lvl1pPr>
          </a:lstStyle>
          <a:p>
            <a:endParaRPr lang="en-GB" altLang="en-GB" dirty="0"/>
          </a:p>
        </p:txBody>
      </p:sp>
      <p:sp>
        <p:nvSpPr>
          <p:cNvPr id="6149" name="Rectangle 5"/>
          <p:cNvSpPr>
            <a:spLocks noGrp="1" noChangeArrowheads="1"/>
          </p:cNvSpPr>
          <p:nvPr>
            <p:ph type="sldNum" sz="quarter" idx="3"/>
          </p:nvPr>
        </p:nvSpPr>
        <p:spPr bwMode="auto">
          <a:xfrm>
            <a:off x="3853336" y="9429307"/>
            <a:ext cx="2944341" cy="497333"/>
          </a:xfrm>
          <a:prstGeom prst="rect">
            <a:avLst/>
          </a:prstGeom>
          <a:noFill/>
          <a:ln w="9525">
            <a:noFill/>
            <a:miter lim="800000"/>
            <a:headEnd/>
            <a:tailEnd/>
          </a:ln>
          <a:effectLst/>
        </p:spPr>
        <p:txBody>
          <a:bodyPr vert="horz" wrap="square" lIns="91386" tIns="45695" rIns="91386" bIns="45695" numCol="1" anchor="b" anchorCtr="0" compatLnSpc="1">
            <a:prstTxWarp prst="textNoShape">
              <a:avLst/>
            </a:prstTxWarp>
          </a:bodyPr>
          <a:lstStyle>
            <a:lvl1pPr algn="r" defTabSz="914208">
              <a:spcAft>
                <a:spcPct val="0"/>
              </a:spcAft>
              <a:defRPr sz="1200" b="0">
                <a:solidFill>
                  <a:srgbClr val="FFFFFF"/>
                </a:solidFill>
                <a:latin typeface="Verdana" pitchFamily="34" charset="0"/>
              </a:defRPr>
            </a:lvl1pPr>
          </a:lstStyle>
          <a:p>
            <a:fld id="{1FCA7E7E-D07B-4E8D-816B-71EB44D769B7}" type="slidenum">
              <a:rPr lang="en-GB" altLang="en-GB"/>
              <a:pPr/>
              <a:t>‹#›</a:t>
            </a:fld>
            <a:endParaRPr lang="en-GB" altLang="en-GB" dirty="0"/>
          </a:p>
        </p:txBody>
      </p:sp>
    </p:spTree>
    <p:extLst>
      <p:ext uri="{BB962C8B-B14F-4D97-AF65-F5344CB8AC3E}">
        <p14:creationId xmlns:p14="http://schemas.microsoft.com/office/powerpoint/2010/main" val="100153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 y="3"/>
            <a:ext cx="2944342" cy="497333"/>
          </a:xfrm>
          <a:prstGeom prst="rect">
            <a:avLst/>
          </a:prstGeom>
          <a:noFill/>
          <a:ln w="9525">
            <a:noFill/>
            <a:miter lim="800000"/>
            <a:headEnd/>
            <a:tailEnd/>
          </a:ln>
          <a:effectLst/>
        </p:spPr>
        <p:txBody>
          <a:bodyPr vert="horz" wrap="square" lIns="91386" tIns="45695" rIns="91386" bIns="45695" numCol="1" anchor="t" anchorCtr="0" compatLnSpc="1">
            <a:prstTxWarp prst="textNoShape">
              <a:avLst/>
            </a:prstTxWarp>
          </a:bodyPr>
          <a:lstStyle>
            <a:lvl1pPr algn="l" defTabSz="914208">
              <a:spcAft>
                <a:spcPct val="0"/>
              </a:spcAft>
              <a:defRPr sz="1200" b="0">
                <a:solidFill>
                  <a:srgbClr val="FFFFFF"/>
                </a:solidFill>
                <a:latin typeface="Verdana" pitchFamily="34" charset="0"/>
              </a:defRPr>
            </a:lvl1pPr>
          </a:lstStyle>
          <a:p>
            <a:endParaRPr lang="en-GB" altLang="en-GB" dirty="0"/>
          </a:p>
        </p:txBody>
      </p:sp>
      <p:sp>
        <p:nvSpPr>
          <p:cNvPr id="5123" name="Rectangle 3"/>
          <p:cNvSpPr>
            <a:spLocks noGrp="1" noChangeArrowheads="1"/>
          </p:cNvSpPr>
          <p:nvPr>
            <p:ph type="dt" idx="1"/>
          </p:nvPr>
        </p:nvSpPr>
        <p:spPr bwMode="auto">
          <a:xfrm>
            <a:off x="3853336" y="3"/>
            <a:ext cx="2944341" cy="497333"/>
          </a:xfrm>
          <a:prstGeom prst="rect">
            <a:avLst/>
          </a:prstGeom>
          <a:noFill/>
          <a:ln w="9525">
            <a:noFill/>
            <a:miter lim="800000"/>
            <a:headEnd/>
            <a:tailEnd/>
          </a:ln>
          <a:effectLst/>
        </p:spPr>
        <p:txBody>
          <a:bodyPr vert="horz" wrap="square" lIns="91386" tIns="45695" rIns="91386" bIns="45695" numCol="1" anchor="t" anchorCtr="0" compatLnSpc="1">
            <a:prstTxWarp prst="textNoShape">
              <a:avLst/>
            </a:prstTxWarp>
          </a:bodyPr>
          <a:lstStyle>
            <a:lvl1pPr algn="r" defTabSz="914208">
              <a:spcAft>
                <a:spcPct val="0"/>
              </a:spcAft>
              <a:defRPr sz="1200" b="0">
                <a:solidFill>
                  <a:srgbClr val="FFFFFF"/>
                </a:solidFill>
                <a:latin typeface="Verdana" pitchFamily="34" charset="0"/>
              </a:defRPr>
            </a:lvl1pPr>
          </a:lstStyle>
          <a:p>
            <a:endParaRPr lang="en-GB" altLang="en-GB" dirty="0"/>
          </a:p>
        </p:txBody>
      </p:sp>
      <p:sp>
        <p:nvSpPr>
          <p:cNvPr id="5124" name="Rectangle 4"/>
          <p:cNvSpPr>
            <a:spLocks noGrp="1" noRot="1" noChangeAspect="1" noChangeArrowheads="1" noTextEdit="1"/>
          </p:cNvSpPr>
          <p:nvPr>
            <p:ph type="sldImg" idx="2"/>
          </p:nvPr>
        </p:nvSpPr>
        <p:spPr bwMode="auto">
          <a:xfrm>
            <a:off x="711200" y="744538"/>
            <a:ext cx="5376863" cy="3722687"/>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05953" y="4716193"/>
            <a:ext cx="4985773" cy="4465216"/>
          </a:xfrm>
          <a:prstGeom prst="rect">
            <a:avLst/>
          </a:prstGeom>
          <a:noFill/>
          <a:ln w="9525">
            <a:noFill/>
            <a:miter lim="800000"/>
            <a:headEnd/>
            <a:tailEnd/>
          </a:ln>
          <a:effectLst/>
        </p:spPr>
        <p:txBody>
          <a:bodyPr vert="horz" wrap="square" lIns="91386" tIns="45695" rIns="91386" bIns="45695" numCol="1" anchor="t" anchorCtr="0" compatLnSpc="1">
            <a:prstTxWarp prst="textNoShape">
              <a:avLst/>
            </a:prstTxWarp>
          </a:bodyPr>
          <a:lstStyle/>
          <a:p>
            <a:pPr lvl="0"/>
            <a:r>
              <a:rPr lang="en-GB" altLang="en-GB" smtClean="0"/>
              <a:t>Click to edit Master text styles</a:t>
            </a:r>
          </a:p>
          <a:p>
            <a:pPr lvl="1"/>
            <a:r>
              <a:rPr lang="en-GB" altLang="en-GB" smtClean="0"/>
              <a:t>Second level</a:t>
            </a:r>
          </a:p>
          <a:p>
            <a:pPr lvl="2"/>
            <a:r>
              <a:rPr lang="en-GB" altLang="en-GB" smtClean="0"/>
              <a:t>Third level</a:t>
            </a:r>
          </a:p>
          <a:p>
            <a:pPr lvl="3"/>
            <a:r>
              <a:rPr lang="en-GB" altLang="en-GB" smtClean="0"/>
              <a:t>Fourth level</a:t>
            </a:r>
          </a:p>
          <a:p>
            <a:pPr lvl="4"/>
            <a:r>
              <a:rPr lang="en-GB" altLang="en-GB" smtClean="0"/>
              <a:t>Fifth level</a:t>
            </a:r>
          </a:p>
        </p:txBody>
      </p:sp>
      <p:sp>
        <p:nvSpPr>
          <p:cNvPr id="5126" name="Rectangle 6"/>
          <p:cNvSpPr>
            <a:spLocks noGrp="1" noChangeArrowheads="1"/>
          </p:cNvSpPr>
          <p:nvPr>
            <p:ph type="ftr" sz="quarter" idx="4"/>
          </p:nvPr>
        </p:nvSpPr>
        <p:spPr bwMode="auto">
          <a:xfrm>
            <a:off x="2" y="9429307"/>
            <a:ext cx="2944342" cy="497333"/>
          </a:xfrm>
          <a:prstGeom prst="rect">
            <a:avLst/>
          </a:prstGeom>
          <a:noFill/>
          <a:ln w="9525">
            <a:noFill/>
            <a:miter lim="800000"/>
            <a:headEnd/>
            <a:tailEnd/>
          </a:ln>
          <a:effectLst/>
        </p:spPr>
        <p:txBody>
          <a:bodyPr vert="horz" wrap="square" lIns="91386" tIns="45695" rIns="91386" bIns="45695" numCol="1" anchor="b" anchorCtr="0" compatLnSpc="1">
            <a:prstTxWarp prst="textNoShape">
              <a:avLst/>
            </a:prstTxWarp>
          </a:bodyPr>
          <a:lstStyle>
            <a:lvl1pPr algn="l" defTabSz="914208">
              <a:spcAft>
                <a:spcPct val="0"/>
              </a:spcAft>
              <a:defRPr sz="1200" b="0">
                <a:solidFill>
                  <a:srgbClr val="FFFFFF"/>
                </a:solidFill>
                <a:latin typeface="Verdana" pitchFamily="34" charset="0"/>
              </a:defRPr>
            </a:lvl1pPr>
          </a:lstStyle>
          <a:p>
            <a:endParaRPr lang="en-GB" altLang="en-GB" dirty="0"/>
          </a:p>
        </p:txBody>
      </p:sp>
      <p:sp>
        <p:nvSpPr>
          <p:cNvPr id="5127" name="Rectangle 7"/>
          <p:cNvSpPr>
            <a:spLocks noGrp="1" noChangeArrowheads="1"/>
          </p:cNvSpPr>
          <p:nvPr>
            <p:ph type="sldNum" sz="quarter" idx="5"/>
          </p:nvPr>
        </p:nvSpPr>
        <p:spPr bwMode="auto">
          <a:xfrm>
            <a:off x="3853336" y="9429307"/>
            <a:ext cx="2944341" cy="497333"/>
          </a:xfrm>
          <a:prstGeom prst="rect">
            <a:avLst/>
          </a:prstGeom>
          <a:noFill/>
          <a:ln w="9525">
            <a:noFill/>
            <a:miter lim="800000"/>
            <a:headEnd/>
            <a:tailEnd/>
          </a:ln>
          <a:effectLst/>
        </p:spPr>
        <p:txBody>
          <a:bodyPr vert="horz" wrap="square" lIns="91386" tIns="45695" rIns="91386" bIns="45695" numCol="1" anchor="b" anchorCtr="0" compatLnSpc="1">
            <a:prstTxWarp prst="textNoShape">
              <a:avLst/>
            </a:prstTxWarp>
          </a:bodyPr>
          <a:lstStyle>
            <a:lvl1pPr algn="r" defTabSz="914208">
              <a:spcAft>
                <a:spcPct val="0"/>
              </a:spcAft>
              <a:defRPr sz="1200" b="0">
                <a:solidFill>
                  <a:srgbClr val="FFFFFF"/>
                </a:solidFill>
                <a:latin typeface="Verdana" pitchFamily="34" charset="0"/>
              </a:defRPr>
            </a:lvl1pPr>
          </a:lstStyle>
          <a:p>
            <a:fld id="{C32C3C85-31B6-46B8-BA6B-414ED4DE6CA3}" type="slidenum">
              <a:rPr lang="en-GB" altLang="en-GB"/>
              <a:pPr/>
              <a:t>‹#›</a:t>
            </a:fld>
            <a:endParaRPr lang="en-GB" altLang="en-GB" dirty="0"/>
          </a:p>
        </p:txBody>
      </p:sp>
    </p:spTree>
    <p:extLst>
      <p:ext uri="{BB962C8B-B14F-4D97-AF65-F5344CB8AC3E}">
        <p14:creationId xmlns:p14="http://schemas.microsoft.com/office/powerpoint/2010/main" val="24216127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buChar char="•"/>
      <a:defRPr sz="1200" kern="1200">
        <a:solidFill>
          <a:srgbClr val="0C2678"/>
        </a:solidFill>
        <a:latin typeface="Times New Roman" pitchFamily="18" charset="0"/>
        <a:ea typeface="+mn-ea"/>
        <a:cs typeface="Arial" charset="0"/>
      </a:defRPr>
    </a:lvl1pPr>
    <a:lvl2pPr marL="457200" algn="l" rtl="0" fontAlgn="base">
      <a:spcBef>
        <a:spcPct val="30000"/>
      </a:spcBef>
      <a:spcAft>
        <a:spcPct val="0"/>
      </a:spcAft>
      <a:buChar char="•"/>
      <a:defRPr sz="1200" kern="1200">
        <a:solidFill>
          <a:srgbClr val="0C2678"/>
        </a:solidFill>
        <a:latin typeface="Times New Roman" pitchFamily="18" charset="0"/>
        <a:ea typeface="+mn-ea"/>
        <a:cs typeface="Arial" charset="0"/>
      </a:defRPr>
    </a:lvl2pPr>
    <a:lvl3pPr marL="914400" algn="l" rtl="0" fontAlgn="base">
      <a:spcBef>
        <a:spcPct val="30000"/>
      </a:spcBef>
      <a:spcAft>
        <a:spcPct val="0"/>
      </a:spcAft>
      <a:buChar char="•"/>
      <a:defRPr sz="1200" kern="1200">
        <a:solidFill>
          <a:srgbClr val="0C2678"/>
        </a:solidFill>
        <a:latin typeface="Times New Roman" pitchFamily="18" charset="0"/>
        <a:ea typeface="+mn-ea"/>
        <a:cs typeface="Arial" charset="0"/>
      </a:defRPr>
    </a:lvl3pPr>
    <a:lvl4pPr marL="1371600" algn="l" rtl="0" fontAlgn="base">
      <a:spcBef>
        <a:spcPct val="30000"/>
      </a:spcBef>
      <a:spcAft>
        <a:spcPct val="0"/>
      </a:spcAft>
      <a:buChar char="•"/>
      <a:defRPr sz="1200" kern="1200">
        <a:solidFill>
          <a:srgbClr val="0C2678"/>
        </a:solidFill>
        <a:latin typeface="Times New Roman" pitchFamily="18" charset="0"/>
        <a:ea typeface="+mn-ea"/>
        <a:cs typeface="Arial" charset="0"/>
      </a:defRPr>
    </a:lvl4pPr>
    <a:lvl5pPr marL="1828800" algn="l" rtl="0" fontAlgn="base">
      <a:spcBef>
        <a:spcPct val="30000"/>
      </a:spcBef>
      <a:spcAft>
        <a:spcPct val="0"/>
      </a:spcAft>
      <a:buChar char="•"/>
      <a:defRPr sz="1200" kern="1200">
        <a:solidFill>
          <a:srgbClr val="0C2678"/>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3</a:t>
            </a:fld>
            <a:endParaRPr lang="en-GB" altLang="en-GB" dirty="0"/>
          </a:p>
        </p:txBody>
      </p:sp>
      <p:sp>
        <p:nvSpPr>
          <p:cNvPr id="1107970" name="Rectangle 2"/>
          <p:cNvSpPr>
            <a:spLocks noGrp="1" noRot="1" noChangeAspect="1" noChangeArrowheads="1" noTextEdit="1"/>
          </p:cNvSpPr>
          <p:nvPr>
            <p:ph type="sldImg"/>
          </p:nvPr>
        </p:nvSpPr>
        <p:spPr>
          <a:xfrm>
            <a:off x="1022350" y="398463"/>
            <a:ext cx="4791075" cy="3317875"/>
          </a:xfrm>
          <a:ln/>
        </p:spPr>
      </p:sp>
      <p:sp>
        <p:nvSpPr>
          <p:cNvPr id="1107971" name="Rectangle 3"/>
          <p:cNvSpPr>
            <a:spLocks noGrp="1" noChangeArrowheads="1"/>
          </p:cNvSpPr>
          <p:nvPr>
            <p:ph type="body" idx="1"/>
          </p:nvPr>
        </p:nvSpPr>
        <p:spPr>
          <a:xfrm>
            <a:off x="928755" y="3869341"/>
            <a:ext cx="4952331" cy="5321306"/>
          </a:xfrm>
        </p:spPr>
        <p:txBody>
          <a:bodyPr/>
          <a:lstStyle/>
          <a:p>
            <a:endParaRPr lang="fr-FR" dirty="0"/>
          </a:p>
        </p:txBody>
      </p:sp>
    </p:spTree>
    <p:extLst>
      <p:ext uri="{BB962C8B-B14F-4D97-AF65-F5344CB8AC3E}">
        <p14:creationId xmlns:p14="http://schemas.microsoft.com/office/powerpoint/2010/main" val="1975607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12</a:t>
            </a:fld>
            <a:endParaRPr lang="en-GB" altLang="en-GB" dirty="0"/>
          </a:p>
        </p:txBody>
      </p:sp>
      <p:sp>
        <p:nvSpPr>
          <p:cNvPr id="1107970" name="Rectangle 2"/>
          <p:cNvSpPr>
            <a:spLocks noGrp="1" noRot="1" noChangeAspect="1" noChangeArrowheads="1" noTextEdit="1"/>
          </p:cNvSpPr>
          <p:nvPr>
            <p:ph type="sldImg"/>
          </p:nvPr>
        </p:nvSpPr>
        <p:spPr>
          <a:xfrm>
            <a:off x="1022350" y="398463"/>
            <a:ext cx="4791075" cy="3317875"/>
          </a:xfrm>
          <a:ln/>
        </p:spPr>
      </p:sp>
      <p:sp>
        <p:nvSpPr>
          <p:cNvPr id="1107971" name="Rectangle 3"/>
          <p:cNvSpPr>
            <a:spLocks noGrp="1" noChangeArrowheads="1"/>
          </p:cNvSpPr>
          <p:nvPr>
            <p:ph type="body" idx="1"/>
          </p:nvPr>
        </p:nvSpPr>
        <p:spPr>
          <a:xfrm>
            <a:off x="928755" y="3869341"/>
            <a:ext cx="4952331" cy="5321306"/>
          </a:xfrm>
        </p:spPr>
        <p:txBody>
          <a:bodyPr/>
          <a:lstStyle/>
          <a:p>
            <a:endParaRPr lang="fr-FR" dirty="0"/>
          </a:p>
        </p:txBody>
      </p:sp>
    </p:spTree>
    <p:extLst>
      <p:ext uri="{BB962C8B-B14F-4D97-AF65-F5344CB8AC3E}">
        <p14:creationId xmlns:p14="http://schemas.microsoft.com/office/powerpoint/2010/main" val="2247475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13</a:t>
            </a:fld>
            <a:endParaRPr lang="en-GB" altLang="en-GB" dirty="0"/>
          </a:p>
        </p:txBody>
      </p:sp>
      <p:sp>
        <p:nvSpPr>
          <p:cNvPr id="1107970" name="Rectangle 2"/>
          <p:cNvSpPr>
            <a:spLocks noGrp="1" noRot="1" noChangeAspect="1" noChangeArrowheads="1" noTextEdit="1"/>
          </p:cNvSpPr>
          <p:nvPr>
            <p:ph type="sldImg"/>
          </p:nvPr>
        </p:nvSpPr>
        <p:spPr>
          <a:xfrm>
            <a:off x="1022350" y="398463"/>
            <a:ext cx="4791075" cy="3317875"/>
          </a:xfrm>
          <a:ln/>
        </p:spPr>
      </p:sp>
      <p:sp>
        <p:nvSpPr>
          <p:cNvPr id="1107971" name="Rectangle 3"/>
          <p:cNvSpPr>
            <a:spLocks noGrp="1" noChangeArrowheads="1"/>
          </p:cNvSpPr>
          <p:nvPr>
            <p:ph type="body" idx="1"/>
          </p:nvPr>
        </p:nvSpPr>
        <p:spPr>
          <a:xfrm>
            <a:off x="928755" y="3869341"/>
            <a:ext cx="4952331" cy="5321306"/>
          </a:xfrm>
        </p:spPr>
        <p:txBody>
          <a:bodyPr/>
          <a:lstStyle/>
          <a:p>
            <a:endParaRPr lang="fr-FR" dirty="0"/>
          </a:p>
        </p:txBody>
      </p:sp>
    </p:spTree>
    <p:extLst>
      <p:ext uri="{BB962C8B-B14F-4D97-AF65-F5344CB8AC3E}">
        <p14:creationId xmlns:p14="http://schemas.microsoft.com/office/powerpoint/2010/main" val="2606529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19</a:t>
            </a:fld>
            <a:endParaRPr lang="en-GB" altLang="en-GB" dirty="0"/>
          </a:p>
        </p:txBody>
      </p:sp>
      <p:sp>
        <p:nvSpPr>
          <p:cNvPr id="1107970" name="Rectangle 2"/>
          <p:cNvSpPr>
            <a:spLocks noGrp="1" noRot="1" noChangeAspect="1" noChangeArrowheads="1" noTextEdit="1"/>
          </p:cNvSpPr>
          <p:nvPr>
            <p:ph type="sldImg"/>
          </p:nvPr>
        </p:nvSpPr>
        <p:spPr>
          <a:xfrm>
            <a:off x="1022350" y="398463"/>
            <a:ext cx="4791075" cy="3317875"/>
          </a:xfrm>
          <a:ln/>
        </p:spPr>
      </p:sp>
      <p:sp>
        <p:nvSpPr>
          <p:cNvPr id="1107971" name="Rectangle 3"/>
          <p:cNvSpPr>
            <a:spLocks noGrp="1" noChangeArrowheads="1"/>
          </p:cNvSpPr>
          <p:nvPr>
            <p:ph type="body" idx="1"/>
          </p:nvPr>
        </p:nvSpPr>
        <p:spPr>
          <a:xfrm>
            <a:off x="928755" y="3869341"/>
            <a:ext cx="4952331" cy="5321306"/>
          </a:xfrm>
        </p:spPr>
        <p:txBody>
          <a:bodyPr/>
          <a:lstStyle/>
          <a:p>
            <a:endParaRPr lang="fr-FR" dirty="0"/>
          </a:p>
        </p:txBody>
      </p:sp>
    </p:spTree>
    <p:extLst>
      <p:ext uri="{BB962C8B-B14F-4D97-AF65-F5344CB8AC3E}">
        <p14:creationId xmlns:p14="http://schemas.microsoft.com/office/powerpoint/2010/main" val="4202873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20</a:t>
            </a:fld>
            <a:endParaRPr lang="en-GB" altLang="en-GB" dirty="0"/>
          </a:p>
        </p:txBody>
      </p:sp>
      <p:sp>
        <p:nvSpPr>
          <p:cNvPr id="1107970" name="Rectangle 2"/>
          <p:cNvSpPr>
            <a:spLocks noGrp="1" noRot="1" noChangeAspect="1" noChangeArrowheads="1" noTextEdit="1"/>
          </p:cNvSpPr>
          <p:nvPr>
            <p:ph type="sldImg"/>
          </p:nvPr>
        </p:nvSpPr>
        <p:spPr>
          <a:xfrm>
            <a:off x="1022350" y="398463"/>
            <a:ext cx="4791075" cy="3317875"/>
          </a:xfrm>
          <a:ln/>
        </p:spPr>
      </p:sp>
      <p:sp>
        <p:nvSpPr>
          <p:cNvPr id="1107971" name="Rectangle 3"/>
          <p:cNvSpPr>
            <a:spLocks noGrp="1" noChangeArrowheads="1"/>
          </p:cNvSpPr>
          <p:nvPr>
            <p:ph type="body" idx="1"/>
          </p:nvPr>
        </p:nvSpPr>
        <p:spPr>
          <a:xfrm>
            <a:off x="928755" y="3869341"/>
            <a:ext cx="4952331" cy="5321306"/>
          </a:xfrm>
        </p:spPr>
        <p:txBody>
          <a:bodyPr/>
          <a:lstStyle/>
          <a:p>
            <a:endParaRPr lang="fr-FR" dirty="0"/>
          </a:p>
        </p:txBody>
      </p:sp>
    </p:spTree>
    <p:extLst>
      <p:ext uri="{BB962C8B-B14F-4D97-AF65-F5344CB8AC3E}">
        <p14:creationId xmlns:p14="http://schemas.microsoft.com/office/powerpoint/2010/main" val="1720487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21</a:t>
            </a:fld>
            <a:endParaRPr lang="en-GB" altLang="en-GB" dirty="0"/>
          </a:p>
        </p:txBody>
      </p:sp>
      <p:sp>
        <p:nvSpPr>
          <p:cNvPr id="1107970" name="Rectangle 2"/>
          <p:cNvSpPr>
            <a:spLocks noGrp="1" noRot="1" noChangeAspect="1" noChangeArrowheads="1" noTextEdit="1"/>
          </p:cNvSpPr>
          <p:nvPr>
            <p:ph type="sldImg"/>
          </p:nvPr>
        </p:nvSpPr>
        <p:spPr>
          <a:xfrm>
            <a:off x="1022350" y="398463"/>
            <a:ext cx="4791075" cy="3317875"/>
          </a:xfrm>
          <a:ln/>
        </p:spPr>
      </p:sp>
      <p:sp>
        <p:nvSpPr>
          <p:cNvPr id="1107971" name="Rectangle 3"/>
          <p:cNvSpPr>
            <a:spLocks noGrp="1" noChangeArrowheads="1"/>
          </p:cNvSpPr>
          <p:nvPr>
            <p:ph type="body" idx="1"/>
          </p:nvPr>
        </p:nvSpPr>
        <p:spPr>
          <a:xfrm>
            <a:off x="928755" y="3869341"/>
            <a:ext cx="4952331" cy="5321306"/>
          </a:xfrm>
        </p:spPr>
        <p:txBody>
          <a:bodyPr/>
          <a:lstStyle/>
          <a:p>
            <a:endParaRPr lang="fr-FR" dirty="0"/>
          </a:p>
        </p:txBody>
      </p:sp>
    </p:spTree>
    <p:extLst>
      <p:ext uri="{BB962C8B-B14F-4D97-AF65-F5344CB8AC3E}">
        <p14:creationId xmlns:p14="http://schemas.microsoft.com/office/powerpoint/2010/main" val="3849485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25</a:t>
            </a:fld>
            <a:endParaRPr lang="en-GB" altLang="en-GB" dirty="0"/>
          </a:p>
        </p:txBody>
      </p:sp>
      <p:sp>
        <p:nvSpPr>
          <p:cNvPr id="1107970" name="Rectangle 2"/>
          <p:cNvSpPr>
            <a:spLocks noGrp="1" noRot="1" noChangeAspect="1" noChangeArrowheads="1" noTextEdit="1"/>
          </p:cNvSpPr>
          <p:nvPr>
            <p:ph type="sldImg"/>
          </p:nvPr>
        </p:nvSpPr>
        <p:spPr>
          <a:xfrm>
            <a:off x="1022350" y="398463"/>
            <a:ext cx="4791075" cy="3317875"/>
          </a:xfrm>
          <a:ln/>
        </p:spPr>
      </p:sp>
      <p:sp>
        <p:nvSpPr>
          <p:cNvPr id="1107971" name="Rectangle 3"/>
          <p:cNvSpPr>
            <a:spLocks noGrp="1" noChangeArrowheads="1"/>
          </p:cNvSpPr>
          <p:nvPr>
            <p:ph type="body" idx="1"/>
          </p:nvPr>
        </p:nvSpPr>
        <p:spPr>
          <a:xfrm>
            <a:off x="928755" y="3869341"/>
            <a:ext cx="4952331" cy="5321306"/>
          </a:xfrm>
        </p:spPr>
        <p:txBody>
          <a:bodyPr/>
          <a:lstStyle/>
          <a:p>
            <a:endParaRPr lang="fr-FR" dirty="0"/>
          </a:p>
        </p:txBody>
      </p:sp>
    </p:spTree>
    <p:extLst>
      <p:ext uri="{BB962C8B-B14F-4D97-AF65-F5344CB8AC3E}">
        <p14:creationId xmlns:p14="http://schemas.microsoft.com/office/powerpoint/2010/main" val="350834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26</a:t>
            </a:fld>
            <a:endParaRPr lang="en-GB" altLang="en-GB" dirty="0"/>
          </a:p>
        </p:txBody>
      </p:sp>
      <p:sp>
        <p:nvSpPr>
          <p:cNvPr id="1107970" name="Rectangle 2"/>
          <p:cNvSpPr>
            <a:spLocks noGrp="1" noRot="1" noChangeAspect="1" noChangeArrowheads="1" noTextEdit="1"/>
          </p:cNvSpPr>
          <p:nvPr>
            <p:ph type="sldImg"/>
          </p:nvPr>
        </p:nvSpPr>
        <p:spPr>
          <a:xfrm>
            <a:off x="1022350" y="398463"/>
            <a:ext cx="4791075" cy="3317875"/>
          </a:xfrm>
          <a:ln/>
        </p:spPr>
      </p:sp>
      <p:sp>
        <p:nvSpPr>
          <p:cNvPr id="1107971" name="Rectangle 3"/>
          <p:cNvSpPr>
            <a:spLocks noGrp="1" noChangeArrowheads="1"/>
          </p:cNvSpPr>
          <p:nvPr>
            <p:ph type="body" idx="1"/>
          </p:nvPr>
        </p:nvSpPr>
        <p:spPr>
          <a:xfrm>
            <a:off x="928755" y="3869341"/>
            <a:ext cx="4952331" cy="5321306"/>
          </a:xfrm>
        </p:spPr>
        <p:txBody>
          <a:bodyPr/>
          <a:lstStyle/>
          <a:p>
            <a:endParaRPr lang="fr-FR" dirty="0"/>
          </a:p>
        </p:txBody>
      </p:sp>
    </p:spTree>
    <p:extLst>
      <p:ext uri="{BB962C8B-B14F-4D97-AF65-F5344CB8AC3E}">
        <p14:creationId xmlns:p14="http://schemas.microsoft.com/office/powerpoint/2010/main" val="1089062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27</a:t>
            </a:fld>
            <a:endParaRPr lang="en-GB" altLang="en-GB" dirty="0"/>
          </a:p>
        </p:txBody>
      </p:sp>
      <p:sp>
        <p:nvSpPr>
          <p:cNvPr id="1107970" name="Rectangle 2"/>
          <p:cNvSpPr>
            <a:spLocks noGrp="1" noRot="1" noChangeAspect="1" noChangeArrowheads="1" noTextEdit="1"/>
          </p:cNvSpPr>
          <p:nvPr>
            <p:ph type="sldImg"/>
          </p:nvPr>
        </p:nvSpPr>
        <p:spPr>
          <a:xfrm>
            <a:off x="1022350" y="398463"/>
            <a:ext cx="4791075" cy="3317875"/>
          </a:xfrm>
          <a:ln/>
        </p:spPr>
      </p:sp>
      <p:sp>
        <p:nvSpPr>
          <p:cNvPr id="1107971" name="Rectangle 3"/>
          <p:cNvSpPr>
            <a:spLocks noGrp="1" noChangeArrowheads="1"/>
          </p:cNvSpPr>
          <p:nvPr>
            <p:ph type="body" idx="1"/>
          </p:nvPr>
        </p:nvSpPr>
        <p:spPr>
          <a:xfrm>
            <a:off x="928755" y="3869341"/>
            <a:ext cx="4952331" cy="5321306"/>
          </a:xfrm>
        </p:spPr>
        <p:txBody>
          <a:bodyPr/>
          <a:lstStyle/>
          <a:p>
            <a:endParaRPr lang="fr-FR" dirty="0"/>
          </a:p>
        </p:txBody>
      </p:sp>
    </p:spTree>
    <p:extLst>
      <p:ext uri="{BB962C8B-B14F-4D97-AF65-F5344CB8AC3E}">
        <p14:creationId xmlns:p14="http://schemas.microsoft.com/office/powerpoint/2010/main" val="1961909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1F101EDB-10E6-46A8-B4AE-5E94C879D0E0}" type="slidenum">
              <a:rPr lang="en-GB" noProof="0"/>
              <a:pPr/>
              <a:t>‹#›</a:t>
            </a:fld>
            <a:endParaRPr lang="en-GB" noProof="0" dirty="0">
              <a:solidFill>
                <a:schemeClr val="tx1"/>
              </a:solidFill>
              <a:latin typeface="Verdana" pitchFamily="34"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56313" y="161925"/>
            <a:ext cx="3721100" cy="153988"/>
          </a:xfrm>
        </p:spPr>
        <p:txBody>
          <a:bodyPr/>
          <a:lstStyle>
            <a:lvl1pPr>
              <a:defRPr>
                <a:solidFill>
                  <a:srgbClr val="002776"/>
                </a:solidFill>
              </a:defRPr>
            </a:lvl1pPr>
          </a:lstStyle>
          <a:p>
            <a:r>
              <a:rPr lang="en-GB" noProof="0" smtClean="0"/>
              <a:t>Click to edit Master title style</a:t>
            </a:r>
            <a:endParaRPr lang="en-GB" noProof="0"/>
          </a:p>
        </p:txBody>
      </p:sp>
      <p:sp>
        <p:nvSpPr>
          <p:cNvPr id="3" name="Table Placeholder 2"/>
          <p:cNvSpPr>
            <a:spLocks noGrp="1"/>
          </p:cNvSpPr>
          <p:nvPr>
            <p:ph type="tbl" idx="1"/>
          </p:nvPr>
        </p:nvSpPr>
        <p:spPr>
          <a:xfrm>
            <a:off x="115888" y="1412875"/>
            <a:ext cx="9661525" cy="4860925"/>
          </a:xfrm>
        </p:spPr>
        <p:txBody>
          <a:bodyPr/>
          <a:lstStyle>
            <a:lvl1pPr>
              <a:defRPr>
                <a:solidFill>
                  <a:schemeClr val="accent5"/>
                </a:solidFill>
              </a:defRPr>
            </a:lvl1pPr>
          </a:lstStyle>
          <a:p>
            <a:endParaRPr lang="en-GB" noProof="0" dirty="0"/>
          </a:p>
        </p:txBody>
      </p:sp>
      <p:sp>
        <p:nvSpPr>
          <p:cNvPr id="4" name="Slide Number Placeholder 3"/>
          <p:cNvSpPr>
            <a:spLocks noGrp="1"/>
          </p:cNvSpPr>
          <p:nvPr>
            <p:ph type="sldNum" sz="quarter" idx="10"/>
          </p:nvPr>
        </p:nvSpPr>
        <p:spPr>
          <a:xfrm>
            <a:off x="4816475" y="6527800"/>
            <a:ext cx="274638" cy="108000"/>
          </a:xfrm>
        </p:spPr>
        <p:txBody>
          <a:bodyPr/>
          <a:lstStyle>
            <a:lvl1pPr>
              <a:defRPr/>
            </a:lvl1pPr>
          </a:lstStyle>
          <a:p>
            <a:fld id="{9530D774-5DAA-4DB3-86F4-85E65E16E85B}" type="slidenum">
              <a:rPr lang="en-GB" noProof="0"/>
              <a:pPr/>
              <a:t>‹#›</a:t>
            </a:fld>
            <a:endParaRPr lang="en-GB" noProof="0" dirty="0">
              <a:solidFill>
                <a:schemeClr val="tx1"/>
              </a:solidFill>
              <a:latin typeface="Verdana" pitchFamily="34" charset="0"/>
            </a:endParaRPr>
          </a:p>
        </p:txBody>
      </p:sp>
      <p:sp>
        <p:nvSpPr>
          <p:cNvPr id="6" name="Content Placeholder 2"/>
          <p:cNvSpPr>
            <a:spLocks noGrp="1"/>
          </p:cNvSpPr>
          <p:nvPr>
            <p:ph idx="11"/>
          </p:nvPr>
        </p:nvSpPr>
        <p:spPr>
          <a:xfrm>
            <a:off x="128587" y="158750"/>
            <a:ext cx="3432175" cy="153987"/>
          </a:xfrm>
        </p:spPr>
        <p:txBody>
          <a:bodyPr lIns="0" tIns="0" rIns="0" bIns="0" anchor="t">
            <a:noAutofit/>
          </a:bodyPr>
          <a:lstStyle>
            <a:lvl1pPr algn="l" rtl="0" fontAlgn="base">
              <a:spcBef>
                <a:spcPct val="0"/>
              </a:spcBef>
              <a:spcAft>
                <a:spcPct val="35000"/>
              </a:spcAft>
              <a:buNone/>
              <a:tabLst>
                <a:tab pos="5715000" algn="l"/>
              </a:tabLst>
              <a:defRPr sz="1000" b="1" i="0">
                <a:solidFill>
                  <a:schemeClr val="bg1"/>
                </a:solidFill>
                <a:latin typeface="Arial"/>
              </a:defRPr>
            </a:lvl1pPr>
            <a:lvl2pPr algn="l" rtl="0" fontAlgn="base">
              <a:spcBef>
                <a:spcPct val="0"/>
              </a:spcBef>
              <a:spcAft>
                <a:spcPct val="35000"/>
              </a:spcAft>
              <a:buNone/>
              <a:tabLst>
                <a:tab pos="5715000" algn="l"/>
              </a:tabLst>
              <a:defRPr sz="1000" b="1" i="0">
                <a:solidFill>
                  <a:srgbClr val="000066"/>
                </a:solidFill>
                <a:latin typeface="Arial"/>
              </a:defRPr>
            </a:lvl2pPr>
            <a:lvl3pPr algn="l" rtl="0" fontAlgn="base">
              <a:spcBef>
                <a:spcPct val="0"/>
              </a:spcBef>
              <a:spcAft>
                <a:spcPct val="35000"/>
              </a:spcAft>
              <a:buNone/>
              <a:tabLst>
                <a:tab pos="5715000" algn="l"/>
              </a:tabLst>
              <a:defRPr sz="1000" b="1" i="0">
                <a:solidFill>
                  <a:srgbClr val="000066"/>
                </a:solidFill>
                <a:latin typeface="Arial"/>
              </a:defRPr>
            </a:lvl3pPr>
            <a:lvl4pPr algn="l" rtl="0" fontAlgn="base">
              <a:spcBef>
                <a:spcPct val="0"/>
              </a:spcBef>
              <a:spcAft>
                <a:spcPct val="35000"/>
              </a:spcAft>
              <a:buNone/>
              <a:tabLst>
                <a:tab pos="5715000" algn="l"/>
              </a:tabLst>
              <a:defRPr sz="1000" b="1" i="0">
                <a:solidFill>
                  <a:srgbClr val="000066"/>
                </a:solidFill>
                <a:latin typeface="Arial"/>
              </a:defRPr>
            </a:lvl4pPr>
            <a:lvl5pPr algn="l" rtl="0" fontAlgn="base">
              <a:spcBef>
                <a:spcPct val="0"/>
              </a:spcBef>
              <a:spcAft>
                <a:spcPct val="35000"/>
              </a:spcAft>
              <a:buNone/>
              <a:tabLst>
                <a:tab pos="5715000" algn="l"/>
              </a:tabLst>
              <a:defRPr sz="1000" b="1" i="0">
                <a:solidFill>
                  <a:srgbClr val="000066"/>
                </a:solidFill>
                <a:latin typeface="Arial"/>
              </a:defRPr>
            </a:lvl5pPr>
          </a:lstStyle>
          <a:p>
            <a:pPr lvl="0"/>
            <a:r>
              <a:rPr lang="en-GB" noProof="0" smtClean="0"/>
              <a:t>Click to edit Master text styles</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20226" name="Rectangle 2"/>
          <p:cNvSpPr>
            <a:spLocks noGrp="1" noChangeArrowheads="1"/>
          </p:cNvSpPr>
          <p:nvPr>
            <p:ph type="ctrTitle"/>
          </p:nvPr>
        </p:nvSpPr>
        <p:spPr>
          <a:xfrm>
            <a:off x="386872" y="2520000"/>
            <a:ext cx="4972050" cy="468000"/>
          </a:xfrm>
          <a:noFill/>
          <a:ln w="9525">
            <a:noFill/>
            <a:miter lim="800000"/>
            <a:headEnd/>
            <a:tailEnd/>
          </a:ln>
        </p:spPr>
        <p:txBody>
          <a:bodyPr wrap="square" lIns="0" tIns="0" rIns="0" bIns="0">
            <a:spAutoFit/>
          </a:bodyPr>
          <a:lstStyle>
            <a:lvl1pPr algn="l" rtl="0" fontAlgn="base">
              <a:lnSpc>
                <a:spcPct val="100000"/>
              </a:lnSpc>
              <a:spcBef>
                <a:spcPct val="0"/>
              </a:spcBef>
              <a:spcAft>
                <a:spcPct val="0"/>
              </a:spcAft>
              <a:defRPr lang="en-GB" sz="3000" b="0" kern="1200" noProof="0" dirty="0">
                <a:solidFill>
                  <a:srgbClr val="92D400"/>
                </a:solidFill>
                <a:latin typeface="Times New Roman" pitchFamily="18" charset="0"/>
                <a:ea typeface="+mn-ea"/>
                <a:cs typeface="Arial" charset="0"/>
              </a:defRPr>
            </a:lvl1pPr>
          </a:lstStyle>
          <a:p>
            <a:r>
              <a:rPr lang="en-GB" noProof="0" dirty="0"/>
              <a:t>Click to edit Master title style</a:t>
            </a:r>
          </a:p>
        </p:txBody>
      </p:sp>
      <p:sp>
        <p:nvSpPr>
          <p:cNvPr id="820227" name="Rectangle 3"/>
          <p:cNvSpPr>
            <a:spLocks noGrp="1" noChangeArrowheads="1"/>
          </p:cNvSpPr>
          <p:nvPr>
            <p:ph type="subTitle" idx="1" hasCustomPrompt="1"/>
          </p:nvPr>
        </p:nvSpPr>
        <p:spPr>
          <a:xfrm>
            <a:off x="386872" y="2988000"/>
            <a:ext cx="8293665" cy="468000"/>
          </a:xfrm>
        </p:spPr>
        <p:txBody>
          <a:bodyPr lIns="0" tIns="0" rIns="0" bIns="0"/>
          <a:lstStyle>
            <a:lvl1pPr>
              <a:lnSpc>
                <a:spcPct val="100000"/>
              </a:lnSpc>
              <a:spcAft>
                <a:spcPct val="0"/>
              </a:spcAft>
              <a:defRPr sz="3000" b="0">
                <a:solidFill>
                  <a:srgbClr val="002776"/>
                </a:solidFill>
                <a:latin typeface="Times New Roman" pitchFamily="18" charset="0"/>
              </a:defRPr>
            </a:lvl1pPr>
          </a:lstStyle>
          <a:p>
            <a:r>
              <a:rPr lang="en-GB" noProof="0" dirty="0" smtClean="0"/>
              <a:t>[Draft] Due diligence report</a:t>
            </a:r>
            <a:endParaRPr lang="en-GB" noProof="0" dirty="0"/>
          </a:p>
        </p:txBody>
      </p:sp>
    </p:spTree>
    <p:extLst>
      <p:ext uri="{BB962C8B-B14F-4D97-AF65-F5344CB8AC3E}">
        <p14:creationId xmlns:p14="http://schemas.microsoft.com/office/powerpoint/2010/main" val="128222954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Click to edit Master title style</a:t>
            </a:r>
            <a:endParaRPr lang="en-GB" noProof="0"/>
          </a:p>
        </p:txBody>
      </p:sp>
      <p:sp>
        <p:nvSpPr>
          <p:cNvPr id="3" name="Content Placeholder 2"/>
          <p:cNvSpPr>
            <a:spLocks noGrp="1"/>
          </p:cNvSpPr>
          <p:nvPr>
            <p:ph idx="1"/>
          </p:nvPr>
        </p:nvSpPr>
        <p:spPr/>
        <p:txBody>
          <a:bodyPr/>
          <a:lstStyle>
            <a:lvl1pPr>
              <a:defRPr sz="1100"/>
            </a:lvl1pPr>
            <a:lvl2pPr>
              <a:defRPr sz="1000"/>
            </a:lvl2pPr>
            <a:lvl3pPr>
              <a:defRPr sz="1000"/>
            </a:lvl3pPr>
            <a:lvl4pPr>
              <a:defRPr sz="1000"/>
            </a:lvl4pPr>
            <a:lvl5pPr>
              <a:defRPr sz="1000"/>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Slide Number Placeholder 3"/>
          <p:cNvSpPr>
            <a:spLocks noGrp="1"/>
          </p:cNvSpPr>
          <p:nvPr>
            <p:ph type="sldNum" sz="quarter" idx="10"/>
          </p:nvPr>
        </p:nvSpPr>
        <p:spPr/>
        <p:txBody>
          <a:bodyPr/>
          <a:lstStyle>
            <a:lvl1pPr>
              <a:defRPr/>
            </a:lvl1pPr>
          </a:lstStyle>
          <a:p>
            <a:fld id="{A2ABF81A-A481-4350-B02F-8B138F4BB076}" type="slidenum">
              <a:rPr lang="en-GB"/>
              <a:pPr/>
              <a:t>‹#›</a:t>
            </a:fld>
            <a:endParaRPr lang="en-GB" dirty="0">
              <a:solidFill>
                <a:srgbClr val="FFFFFF"/>
              </a:solidFill>
              <a:latin typeface="Verdana" pitchFamily="34" charset="0"/>
            </a:endParaRPr>
          </a:p>
        </p:txBody>
      </p:sp>
    </p:spTree>
    <p:extLst>
      <p:ext uri="{BB962C8B-B14F-4D97-AF65-F5344CB8AC3E}">
        <p14:creationId xmlns:p14="http://schemas.microsoft.com/office/powerpoint/2010/main" val="408594303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3" name="Slide Number Placeholder 2"/>
          <p:cNvSpPr>
            <a:spLocks noGrp="1"/>
          </p:cNvSpPr>
          <p:nvPr>
            <p:ph type="sldNum" sz="quarter" idx="10"/>
          </p:nvPr>
        </p:nvSpPr>
        <p:spPr/>
        <p:txBody>
          <a:bodyPr/>
          <a:lstStyle>
            <a:lvl1pPr>
              <a:defRPr/>
            </a:lvl1pPr>
          </a:lstStyle>
          <a:p>
            <a:fld id="{C231C1F8-6159-4FD6-A41F-BC437AA0DB1B}" type="slidenum">
              <a:rPr lang="en-GB"/>
              <a:pPr/>
              <a:t>‹#›</a:t>
            </a:fld>
            <a:endParaRPr lang="en-GB" dirty="0">
              <a:solidFill>
                <a:srgbClr val="FFFFFF"/>
              </a:solidFill>
              <a:latin typeface="Verdana" pitchFamily="34" charset="0"/>
            </a:endParaRPr>
          </a:p>
        </p:txBody>
      </p:sp>
      <p:sp>
        <p:nvSpPr>
          <p:cNvPr id="5" name="Table Placeholder 2"/>
          <p:cNvSpPr>
            <a:spLocks noGrp="1"/>
          </p:cNvSpPr>
          <p:nvPr>
            <p:ph type="tbl" idx="1"/>
          </p:nvPr>
        </p:nvSpPr>
        <p:spPr>
          <a:xfrm>
            <a:off x="123825" y="1085850"/>
            <a:ext cx="4683125" cy="171450"/>
          </a:xfrm>
        </p:spPr>
        <p:txBody>
          <a:bodyPr/>
          <a:lstStyle>
            <a:lvl1pPr>
              <a:defRPr>
                <a:solidFill>
                  <a:schemeClr val="accent5"/>
                </a:solidFill>
              </a:defRPr>
            </a:lvl1pPr>
          </a:lstStyle>
          <a:p>
            <a:endParaRPr lang="en-GB" noProof="0" dirty="0"/>
          </a:p>
        </p:txBody>
      </p:sp>
      <p:sp>
        <p:nvSpPr>
          <p:cNvPr id="8" name="Rectangle 3"/>
          <p:cNvSpPr>
            <a:spLocks noGrp="1" noChangeArrowheads="1"/>
          </p:cNvSpPr>
          <p:nvPr>
            <p:ph type="subTitle" idx="11"/>
          </p:nvPr>
        </p:nvSpPr>
        <p:spPr>
          <a:xfrm>
            <a:off x="128587" y="158750"/>
            <a:ext cx="3432175" cy="153987"/>
          </a:xfrm>
        </p:spPr>
        <p:txBody>
          <a:bodyPr lIns="0" tIns="0" rIns="0" bIns="0" anchor="t">
            <a:noAutofit/>
          </a:bodyPr>
          <a:lstStyle>
            <a:lvl1pPr algn="l" rtl="0" fontAlgn="base">
              <a:lnSpc>
                <a:spcPct val="130000"/>
              </a:lnSpc>
              <a:spcBef>
                <a:spcPct val="0"/>
              </a:spcBef>
              <a:spcAft>
                <a:spcPct val="0"/>
              </a:spcAft>
              <a:buNone/>
              <a:tabLst>
                <a:tab pos="5715000" algn="l"/>
              </a:tabLst>
              <a:defRPr sz="1000" b="1" i="0">
                <a:solidFill>
                  <a:schemeClr val="bg1"/>
                </a:solidFill>
                <a:latin typeface="Arial"/>
              </a:defRPr>
            </a:lvl1pPr>
          </a:lstStyle>
          <a:p>
            <a:r>
              <a:rPr lang="en-GB" noProof="0"/>
              <a:t>Click to edit Master subtitle style</a:t>
            </a:r>
          </a:p>
        </p:txBody>
      </p:sp>
    </p:spTree>
    <p:extLst>
      <p:ext uri="{BB962C8B-B14F-4D97-AF65-F5344CB8AC3E}">
        <p14:creationId xmlns:p14="http://schemas.microsoft.com/office/powerpoint/2010/main" val="21051825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bsection Divider">
    <p:spTree>
      <p:nvGrpSpPr>
        <p:cNvPr id="1" name=""/>
        <p:cNvGrpSpPr/>
        <p:nvPr/>
      </p:nvGrpSpPr>
      <p:grpSpPr>
        <a:xfrm>
          <a:off x="0" y="0"/>
          <a:ext cx="0" cy="0"/>
          <a:chOff x="0" y="0"/>
          <a:chExt cx="0" cy="0"/>
        </a:xfrm>
      </p:grpSpPr>
      <p:sp>
        <p:nvSpPr>
          <p:cNvPr id="2" name="Title 1"/>
          <p:cNvSpPr>
            <a:spLocks noGrp="1"/>
          </p:cNvSpPr>
          <p:nvPr>
            <p:ph type="title"/>
          </p:nvPr>
        </p:nvSpPr>
        <p:spPr>
          <a:xfrm>
            <a:off x="128587" y="158750"/>
            <a:ext cx="3432175" cy="153987"/>
          </a:xfrm>
        </p:spPr>
        <p:txBody>
          <a:bodyPr lIns="0" tIns="0" rIns="0" bIns="0" anchor="t">
            <a:noAutofit/>
          </a:bodyPr>
          <a:lstStyle>
            <a:lvl1pPr algn="l" rtl="0" fontAlgn="base">
              <a:spcBef>
                <a:spcPct val="0"/>
              </a:spcBef>
              <a:spcAft>
                <a:spcPct val="0"/>
              </a:spcAft>
              <a:buNone/>
              <a:defRPr sz="1000" b="1" i="0" cap="none" baseline="0">
                <a:solidFill>
                  <a:schemeClr val="bg1"/>
                </a:solidFill>
                <a:latin typeface="Arial"/>
              </a:defRPr>
            </a:lvl1pPr>
          </a:lstStyle>
          <a:p>
            <a:r>
              <a:rPr lang="en-GB" noProof="0" smtClean="0"/>
              <a:t>Click to edit Master title style</a:t>
            </a:r>
            <a:endParaRPr lang="en-GB" noProof="0"/>
          </a:p>
        </p:txBody>
      </p:sp>
      <p:sp>
        <p:nvSpPr>
          <p:cNvPr id="3" name="Text Placeholder 2"/>
          <p:cNvSpPr>
            <a:spLocks noGrp="1"/>
          </p:cNvSpPr>
          <p:nvPr>
            <p:ph type="body" idx="1"/>
          </p:nvPr>
        </p:nvSpPr>
        <p:spPr>
          <a:xfrm>
            <a:off x="6056312" y="158750"/>
            <a:ext cx="3721100" cy="153987"/>
          </a:xfrm>
        </p:spPr>
        <p:txBody>
          <a:bodyPr lIns="0" tIns="0" rIns="0" bIns="0" anchor="t">
            <a:noAutofit/>
          </a:bodyPr>
          <a:lstStyle>
            <a:lvl1pPr marL="0" indent="0" algn="r">
              <a:buNone/>
              <a:defRPr sz="1000" b="1" i="0">
                <a:solidFill>
                  <a:schemeClr val="bg1"/>
                </a:solidFill>
                <a:latin typeface="Aria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marL="0" lvl="0" indent="0" algn="r" rtl="0" fontAlgn="base">
              <a:spcBef>
                <a:spcPct val="0"/>
              </a:spcBef>
              <a:spcAft>
                <a:spcPct val="35000"/>
              </a:spcAft>
              <a:buNone/>
              <a:tabLst>
                <a:tab pos="5715000" algn="l"/>
              </a:tabLst>
            </a:pPr>
            <a:r>
              <a:rPr lang="en-GB" noProof="0"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7C2B9AFB-1DCD-4B5E-B39B-4EFA0FAAC5FB}" type="slidenum">
              <a:rPr lang="en-GB"/>
              <a:pPr/>
              <a:t>‹#›</a:t>
            </a:fld>
            <a:endParaRPr lang="en-GB" dirty="0">
              <a:solidFill>
                <a:srgbClr val="FFFFFF"/>
              </a:solidFill>
              <a:latin typeface="Verdana" pitchFamily="34" charset="0"/>
            </a:endParaRPr>
          </a:p>
        </p:txBody>
      </p:sp>
      <p:sp>
        <p:nvSpPr>
          <p:cNvPr id="5" name="Table Placeholder 2"/>
          <p:cNvSpPr>
            <a:spLocks noGrp="1"/>
          </p:cNvSpPr>
          <p:nvPr>
            <p:ph type="tbl" idx="11"/>
          </p:nvPr>
        </p:nvSpPr>
        <p:spPr>
          <a:xfrm>
            <a:off x="123825" y="1085850"/>
            <a:ext cx="4683125" cy="171450"/>
          </a:xfrm>
        </p:spPr>
        <p:txBody>
          <a:bodyPr/>
          <a:lstStyle>
            <a:lvl1pPr>
              <a:defRPr>
                <a:solidFill>
                  <a:schemeClr val="accent5"/>
                </a:solidFill>
              </a:defRPr>
            </a:lvl1pPr>
          </a:lstStyle>
          <a:p>
            <a:endParaRPr lang="en-GB" noProof="0" dirty="0"/>
          </a:p>
        </p:txBody>
      </p:sp>
    </p:spTree>
    <p:extLst>
      <p:ext uri="{BB962C8B-B14F-4D97-AF65-F5344CB8AC3E}">
        <p14:creationId xmlns:p14="http://schemas.microsoft.com/office/powerpoint/2010/main" val="114933672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3" name="Content Placeholder 2"/>
          <p:cNvSpPr>
            <a:spLocks noGrp="1"/>
          </p:cNvSpPr>
          <p:nvPr>
            <p:ph sz="half" idx="1"/>
          </p:nvPr>
        </p:nvSpPr>
        <p:spPr>
          <a:xfrm>
            <a:off x="115888" y="1412875"/>
            <a:ext cx="4680000" cy="4860925"/>
          </a:xfrm>
        </p:spPr>
        <p:txBody>
          <a:bodyPr/>
          <a:lstStyle>
            <a:lvl1pPr>
              <a:defRPr sz="1100"/>
            </a:lvl1pPr>
            <a:lvl2pPr>
              <a:defRPr sz="1000"/>
            </a:lvl2pPr>
            <a:lvl3pPr>
              <a:defRPr sz="1000"/>
            </a:lvl3pPr>
            <a:lvl4pPr>
              <a:defRPr sz="1000"/>
            </a:lvl4pPr>
            <a:lvl5pPr>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Content Placeholder 3"/>
          <p:cNvSpPr>
            <a:spLocks noGrp="1"/>
          </p:cNvSpPr>
          <p:nvPr>
            <p:ph sz="half" idx="2"/>
          </p:nvPr>
        </p:nvSpPr>
        <p:spPr>
          <a:xfrm>
            <a:off x="5085914" y="1412875"/>
            <a:ext cx="4680000" cy="4860925"/>
          </a:xfrm>
        </p:spPr>
        <p:txBody>
          <a:bodyPr/>
          <a:lstStyle>
            <a:lvl1pPr>
              <a:defRPr sz="1100"/>
            </a:lvl1pPr>
            <a:lvl2pPr>
              <a:defRPr sz="1000"/>
            </a:lvl2pPr>
            <a:lvl3pPr>
              <a:defRPr sz="1000"/>
            </a:lvl3pPr>
            <a:lvl4pPr>
              <a:defRPr sz="1000"/>
            </a:lvl4pPr>
            <a:lvl5pPr>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5" name="Slide Number Placeholder 4"/>
          <p:cNvSpPr>
            <a:spLocks noGrp="1"/>
          </p:cNvSpPr>
          <p:nvPr>
            <p:ph type="sldNum" sz="quarter" idx="10"/>
          </p:nvPr>
        </p:nvSpPr>
        <p:spPr/>
        <p:txBody>
          <a:bodyPr/>
          <a:lstStyle>
            <a:lvl1pPr>
              <a:defRPr/>
            </a:lvl1pPr>
          </a:lstStyle>
          <a:p>
            <a:fld id="{1883B3A8-B6DB-42E8-A225-A8809078D346}" type="slidenum">
              <a:rPr lang="en-GB"/>
              <a:pPr/>
              <a:t>‹#›</a:t>
            </a:fld>
            <a:endParaRPr lang="en-GB" dirty="0">
              <a:solidFill>
                <a:srgbClr val="FFFFFF"/>
              </a:solidFill>
              <a:latin typeface="Verdana" pitchFamily="34" charset="0"/>
            </a:endParaRPr>
          </a:p>
        </p:txBody>
      </p:sp>
      <p:sp>
        <p:nvSpPr>
          <p:cNvPr id="7" name="Content Placeholder 2"/>
          <p:cNvSpPr>
            <a:spLocks noGrp="1"/>
          </p:cNvSpPr>
          <p:nvPr>
            <p:ph idx="12"/>
          </p:nvPr>
        </p:nvSpPr>
        <p:spPr>
          <a:xfrm>
            <a:off x="128587" y="158750"/>
            <a:ext cx="3432175" cy="153987"/>
          </a:xfrm>
        </p:spPr>
        <p:txBody>
          <a:bodyPr lIns="0" tIns="0" rIns="0" bIns="0" anchor="t">
            <a:noAutofit/>
          </a:bodyPr>
          <a:lstStyle>
            <a:lvl1pPr algn="l" rtl="0" fontAlgn="base">
              <a:spcBef>
                <a:spcPct val="0"/>
              </a:spcBef>
              <a:spcAft>
                <a:spcPct val="35000"/>
              </a:spcAft>
              <a:buNone/>
              <a:tabLst>
                <a:tab pos="5715000" algn="l"/>
              </a:tabLst>
              <a:defRPr sz="1000" b="1" i="0">
                <a:solidFill>
                  <a:schemeClr val="bg1"/>
                </a:solidFill>
                <a:latin typeface="Arial"/>
              </a:defRPr>
            </a:lvl1pPr>
            <a:lvl2pPr algn="l" rtl="0" fontAlgn="base">
              <a:spcBef>
                <a:spcPct val="0"/>
              </a:spcBef>
              <a:spcAft>
                <a:spcPct val="35000"/>
              </a:spcAft>
              <a:buNone/>
              <a:tabLst>
                <a:tab pos="5715000" algn="l"/>
              </a:tabLst>
              <a:defRPr sz="1000" b="1" i="0">
                <a:solidFill>
                  <a:srgbClr val="000066"/>
                </a:solidFill>
                <a:latin typeface="Arial"/>
              </a:defRPr>
            </a:lvl2pPr>
            <a:lvl3pPr algn="l" rtl="0" fontAlgn="base">
              <a:spcBef>
                <a:spcPct val="0"/>
              </a:spcBef>
              <a:spcAft>
                <a:spcPct val="35000"/>
              </a:spcAft>
              <a:buNone/>
              <a:tabLst>
                <a:tab pos="5715000" algn="l"/>
              </a:tabLst>
              <a:defRPr sz="1000" b="1" i="0">
                <a:solidFill>
                  <a:srgbClr val="000066"/>
                </a:solidFill>
                <a:latin typeface="Arial"/>
              </a:defRPr>
            </a:lvl3pPr>
            <a:lvl4pPr algn="l" rtl="0" fontAlgn="base">
              <a:spcBef>
                <a:spcPct val="0"/>
              </a:spcBef>
              <a:spcAft>
                <a:spcPct val="35000"/>
              </a:spcAft>
              <a:buNone/>
              <a:tabLst>
                <a:tab pos="5715000" algn="l"/>
              </a:tabLst>
              <a:defRPr sz="1000" b="1" i="0">
                <a:solidFill>
                  <a:srgbClr val="000066"/>
                </a:solidFill>
                <a:latin typeface="Arial"/>
              </a:defRPr>
            </a:lvl4pPr>
            <a:lvl5pPr algn="l" rtl="0" fontAlgn="base">
              <a:spcBef>
                <a:spcPct val="0"/>
              </a:spcBef>
              <a:spcAft>
                <a:spcPct val="35000"/>
              </a:spcAft>
              <a:buNone/>
              <a:tabLst>
                <a:tab pos="5715000" algn="l"/>
              </a:tabLst>
              <a:defRPr sz="1000" b="1" i="0">
                <a:solidFill>
                  <a:srgbClr val="000066"/>
                </a:solidFill>
                <a:latin typeface="Arial"/>
              </a:defRPr>
            </a:lvl5pPr>
          </a:lstStyle>
          <a:p>
            <a:pPr lvl="0"/>
            <a:r>
              <a:rPr lang="en-GB" noProof="0" smtClean="0"/>
              <a:t>Click to edit Master text styles</a:t>
            </a:r>
          </a:p>
        </p:txBody>
      </p:sp>
    </p:spTree>
    <p:extLst>
      <p:ext uri="{BB962C8B-B14F-4D97-AF65-F5344CB8AC3E}">
        <p14:creationId xmlns:p14="http://schemas.microsoft.com/office/powerpoint/2010/main" val="210191257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4" name="Content Placeholder 3"/>
          <p:cNvSpPr>
            <a:spLocks noGrp="1"/>
          </p:cNvSpPr>
          <p:nvPr>
            <p:ph sz="half" idx="2"/>
          </p:nvPr>
        </p:nvSpPr>
        <p:spPr>
          <a:xfrm>
            <a:off x="5099050" y="1412875"/>
            <a:ext cx="4679950" cy="2343150"/>
          </a:xfrm>
          <a:noFill/>
        </p:spPr>
        <p:txBody>
          <a:bodyPr/>
          <a:lstStyle>
            <a:lvl1pPr marL="0" indent="0">
              <a:defRPr sz="1100"/>
            </a:lvl1pPr>
            <a:lvl2pPr marL="179388" indent="-179387">
              <a:defRPr sz="1000"/>
            </a:lvl2pPr>
            <a:lvl3pPr marL="360363" indent="-180975">
              <a:defRPr sz="1000"/>
            </a:lvl3pPr>
            <a:lvl4pPr marL="539750" indent="-179388">
              <a:defRPr sz="1000"/>
            </a:lvl4pPr>
            <a:lvl5pPr marL="720725" indent="-180975">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5" name="Slide Number Placeholder 4"/>
          <p:cNvSpPr>
            <a:spLocks noGrp="1"/>
          </p:cNvSpPr>
          <p:nvPr>
            <p:ph type="sldNum" sz="quarter" idx="10"/>
          </p:nvPr>
        </p:nvSpPr>
        <p:spPr/>
        <p:txBody>
          <a:bodyPr/>
          <a:lstStyle>
            <a:lvl1pPr>
              <a:defRPr/>
            </a:lvl1pPr>
          </a:lstStyle>
          <a:p>
            <a:fld id="{1883B3A8-B6DB-42E8-A225-A8809078D346}" type="slidenum">
              <a:rPr lang="en-GB"/>
              <a:pPr/>
              <a:t>‹#›</a:t>
            </a:fld>
            <a:endParaRPr lang="en-GB" dirty="0">
              <a:solidFill>
                <a:srgbClr val="FFFFFF"/>
              </a:solidFill>
              <a:latin typeface="Verdana" pitchFamily="34" charset="0"/>
            </a:endParaRPr>
          </a:p>
        </p:txBody>
      </p:sp>
      <p:sp>
        <p:nvSpPr>
          <p:cNvPr id="8" name="Text Placeholder 7"/>
          <p:cNvSpPr>
            <a:spLocks noGrp="1"/>
          </p:cNvSpPr>
          <p:nvPr>
            <p:ph type="body" sz="quarter" idx="12"/>
          </p:nvPr>
        </p:nvSpPr>
        <p:spPr>
          <a:xfrm>
            <a:off x="128587" y="158750"/>
            <a:ext cx="3432175" cy="153987"/>
          </a:xfrm>
        </p:spPr>
        <p:txBody>
          <a:bodyPr lIns="0" tIns="0" rIns="0" bIns="0" anchor="t">
            <a:noAutofit/>
          </a:bodyPr>
          <a:lstStyle>
            <a:lvl1pPr algn="l">
              <a:defRPr sz="1000">
                <a:solidFill>
                  <a:schemeClr val="bg1"/>
                </a:solidFill>
              </a:defRPr>
            </a:lvl1pPr>
          </a:lstStyle>
          <a:p>
            <a:pPr lvl="0" algn="l" rtl="0" fontAlgn="base">
              <a:spcBef>
                <a:spcPct val="0"/>
              </a:spcBef>
              <a:spcAft>
                <a:spcPct val="35000"/>
              </a:spcAft>
              <a:buNone/>
              <a:tabLst>
                <a:tab pos="5715000" algn="l"/>
              </a:tabLst>
            </a:pPr>
            <a:r>
              <a:rPr lang="en-GB" noProof="0" smtClean="0"/>
              <a:t>Click to edit Master text styles</a:t>
            </a:r>
          </a:p>
        </p:txBody>
      </p:sp>
      <p:sp>
        <p:nvSpPr>
          <p:cNvPr id="9" name="Content Placeholder 3"/>
          <p:cNvSpPr>
            <a:spLocks noGrp="1"/>
          </p:cNvSpPr>
          <p:nvPr>
            <p:ph sz="half" idx="13"/>
          </p:nvPr>
        </p:nvSpPr>
        <p:spPr>
          <a:xfrm>
            <a:off x="5099050" y="3898900"/>
            <a:ext cx="4679950" cy="2368550"/>
          </a:xfrm>
          <a:noFill/>
        </p:spPr>
        <p:txBody>
          <a:bodyPr/>
          <a:lstStyle>
            <a:lvl1pPr marL="0" indent="0">
              <a:defRPr sz="1100"/>
            </a:lvl1pPr>
            <a:lvl2pPr marL="179388" indent="-179387">
              <a:defRPr sz="1000"/>
            </a:lvl2pPr>
            <a:lvl3pPr marL="360363" indent="-180975">
              <a:defRPr sz="1000"/>
            </a:lvl3pPr>
            <a:lvl4pPr marL="539750" indent="-179388">
              <a:defRPr sz="1000"/>
            </a:lvl4pPr>
            <a:lvl5pPr marL="720725" indent="-180975">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12" name="Text Placeholder 11"/>
          <p:cNvSpPr>
            <a:spLocks noGrp="1"/>
          </p:cNvSpPr>
          <p:nvPr>
            <p:ph type="body" sz="quarter" idx="14"/>
          </p:nvPr>
        </p:nvSpPr>
        <p:spPr>
          <a:xfrm>
            <a:off x="125412" y="312737"/>
            <a:ext cx="9652000" cy="1027112"/>
          </a:xfrm>
        </p:spPr>
        <p:txBody>
          <a:bodyPr lIns="0" tIns="0" rIns="0" bIns="0" anchor="ctr">
            <a:noAutofit/>
          </a:bodyPr>
          <a:lstStyle>
            <a:lvl1pPr algn="l" rtl="0" fontAlgn="base">
              <a:spcBef>
                <a:spcPct val="0"/>
              </a:spcBef>
              <a:spcAft>
                <a:spcPct val="35000"/>
              </a:spcAft>
              <a:buNone/>
              <a:tabLst>
                <a:tab pos="5715000" algn="l"/>
              </a:tabLst>
              <a:defRPr sz="2000" b="0" i="0">
                <a:solidFill>
                  <a:schemeClr val="accent3"/>
                </a:solidFill>
                <a:latin typeface="Times New Roman"/>
              </a:defRPr>
            </a:lvl1pPr>
            <a:lvl2pPr algn="l" rtl="0" fontAlgn="base">
              <a:spcBef>
                <a:spcPct val="0"/>
              </a:spcBef>
              <a:spcAft>
                <a:spcPct val="35000"/>
              </a:spcAft>
              <a:buNone/>
              <a:tabLst>
                <a:tab pos="5715000" algn="l"/>
              </a:tabLst>
              <a:defRPr sz="2000" b="0" i="0">
                <a:solidFill>
                  <a:srgbClr val="6666FF"/>
                </a:solidFill>
                <a:latin typeface="Times New Roman"/>
              </a:defRPr>
            </a:lvl2pPr>
            <a:lvl3pPr algn="l" rtl="0" fontAlgn="base">
              <a:spcBef>
                <a:spcPct val="0"/>
              </a:spcBef>
              <a:spcAft>
                <a:spcPct val="35000"/>
              </a:spcAft>
              <a:buNone/>
              <a:tabLst>
                <a:tab pos="5715000" algn="l"/>
              </a:tabLst>
              <a:defRPr sz="2000" b="0" i="0">
                <a:solidFill>
                  <a:srgbClr val="6666FF"/>
                </a:solidFill>
                <a:latin typeface="Times New Roman"/>
              </a:defRPr>
            </a:lvl3pPr>
            <a:lvl4pPr algn="l" rtl="0" fontAlgn="base">
              <a:spcBef>
                <a:spcPct val="0"/>
              </a:spcBef>
              <a:spcAft>
                <a:spcPct val="35000"/>
              </a:spcAft>
              <a:buNone/>
              <a:tabLst>
                <a:tab pos="5715000" algn="l"/>
              </a:tabLst>
              <a:defRPr sz="2000" b="0" i="0">
                <a:solidFill>
                  <a:srgbClr val="6666FF"/>
                </a:solidFill>
                <a:latin typeface="Times New Roman"/>
              </a:defRPr>
            </a:lvl4pPr>
            <a:lvl5pPr algn="l" rtl="0" fontAlgn="base">
              <a:spcBef>
                <a:spcPct val="0"/>
              </a:spcBef>
              <a:spcAft>
                <a:spcPct val="35000"/>
              </a:spcAft>
              <a:buNone/>
              <a:tabLst>
                <a:tab pos="5715000" algn="l"/>
              </a:tabLst>
              <a:defRPr sz="2000" b="0" i="0">
                <a:solidFill>
                  <a:srgbClr val="6666FF"/>
                </a:solidFill>
                <a:latin typeface="Times New Roman"/>
              </a:defRPr>
            </a:lvl5pPr>
          </a:lstStyle>
          <a:p>
            <a:pPr lvl="0"/>
            <a:r>
              <a:rPr lang="en-GB" noProof="0" smtClean="0"/>
              <a:t>Click to edit Master text styles</a:t>
            </a:r>
          </a:p>
        </p:txBody>
      </p:sp>
      <p:sp>
        <p:nvSpPr>
          <p:cNvPr id="11" name="Text Placeholder 10"/>
          <p:cNvSpPr>
            <a:spLocks noGrp="1"/>
          </p:cNvSpPr>
          <p:nvPr>
            <p:ph type="body" sz="quarter" idx="15"/>
          </p:nvPr>
        </p:nvSpPr>
        <p:spPr>
          <a:xfrm>
            <a:off x="123825" y="1412875"/>
            <a:ext cx="4686300" cy="4854575"/>
          </a:xfrm>
        </p:spPr>
        <p:txBody>
          <a:bodyPr/>
          <a:lstStyle>
            <a:lvl1pPr>
              <a:defRPr sz="1100"/>
            </a:lvl1pPr>
            <a:lvl2pPr>
              <a:defRPr sz="1000"/>
            </a:lvl2pPr>
            <a:lvl3pPr>
              <a:defRPr sz="1000"/>
            </a:lvl3pPr>
            <a:lvl4pPr>
              <a:defRPr sz="1000"/>
            </a:lvl4pPr>
            <a:lvl5pPr>
              <a:defRPr sz="1000"/>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Tree>
    <p:extLst>
      <p:ext uri="{BB962C8B-B14F-4D97-AF65-F5344CB8AC3E}">
        <p14:creationId xmlns:p14="http://schemas.microsoft.com/office/powerpoint/2010/main" val="263164027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ers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3" name="Slide Number Placeholder 2"/>
          <p:cNvSpPr>
            <a:spLocks noGrp="1"/>
          </p:cNvSpPr>
          <p:nvPr>
            <p:ph type="sldNum" sz="quarter" idx="10"/>
          </p:nvPr>
        </p:nvSpPr>
        <p:spPr/>
        <p:txBody>
          <a:bodyPr/>
          <a:lstStyle/>
          <a:p>
            <a:fld id="{DE4BE635-3F14-4A09-9B85-4AB5432DCC35}" type="slidenum">
              <a:rPr lang="en-GB" smtClean="0"/>
              <a:pPr/>
              <a:t>‹#›</a:t>
            </a:fld>
            <a:endParaRPr lang="en-GB" dirty="0">
              <a:solidFill>
                <a:srgbClr val="FFFFFF"/>
              </a:solidFill>
              <a:latin typeface="Verdana" pitchFamily="34" charset="0"/>
            </a:endParaRPr>
          </a:p>
        </p:txBody>
      </p:sp>
      <p:sp>
        <p:nvSpPr>
          <p:cNvPr id="5" name="Content Placeholder 2"/>
          <p:cNvSpPr>
            <a:spLocks noGrp="1"/>
          </p:cNvSpPr>
          <p:nvPr>
            <p:ph idx="1"/>
          </p:nvPr>
        </p:nvSpPr>
        <p:spPr>
          <a:xfrm>
            <a:off x="128587" y="158750"/>
            <a:ext cx="3432175" cy="153987"/>
          </a:xfrm>
        </p:spPr>
        <p:txBody>
          <a:bodyPr lIns="0" tIns="0" rIns="0" bIns="0" anchor="t">
            <a:noAutofit/>
          </a:bodyPr>
          <a:lstStyle>
            <a:lvl1pPr algn="l" rtl="0" fontAlgn="base">
              <a:spcBef>
                <a:spcPct val="0"/>
              </a:spcBef>
              <a:spcAft>
                <a:spcPct val="35000"/>
              </a:spcAft>
              <a:buNone/>
              <a:tabLst>
                <a:tab pos="5715000" algn="l"/>
              </a:tabLst>
              <a:defRPr sz="1000" b="1" i="0">
                <a:solidFill>
                  <a:schemeClr val="bg1"/>
                </a:solidFill>
                <a:latin typeface="Arial"/>
              </a:defRPr>
            </a:lvl1pPr>
            <a:lvl2pPr algn="l" rtl="0" fontAlgn="base">
              <a:spcBef>
                <a:spcPct val="0"/>
              </a:spcBef>
              <a:spcAft>
                <a:spcPct val="35000"/>
              </a:spcAft>
              <a:buNone/>
              <a:tabLst>
                <a:tab pos="5715000" algn="l"/>
              </a:tabLst>
              <a:defRPr sz="1000" b="1" i="0">
                <a:solidFill>
                  <a:srgbClr val="000066"/>
                </a:solidFill>
                <a:latin typeface="Arial"/>
              </a:defRPr>
            </a:lvl2pPr>
            <a:lvl3pPr algn="l" rtl="0" fontAlgn="base">
              <a:spcBef>
                <a:spcPct val="0"/>
              </a:spcBef>
              <a:spcAft>
                <a:spcPct val="35000"/>
              </a:spcAft>
              <a:buNone/>
              <a:tabLst>
                <a:tab pos="5715000" algn="l"/>
              </a:tabLst>
              <a:defRPr sz="1000" b="1" i="0">
                <a:solidFill>
                  <a:srgbClr val="000066"/>
                </a:solidFill>
                <a:latin typeface="Arial"/>
              </a:defRPr>
            </a:lvl3pPr>
            <a:lvl4pPr algn="l" rtl="0" fontAlgn="base">
              <a:spcBef>
                <a:spcPct val="0"/>
              </a:spcBef>
              <a:spcAft>
                <a:spcPct val="35000"/>
              </a:spcAft>
              <a:buNone/>
              <a:tabLst>
                <a:tab pos="5715000" algn="l"/>
              </a:tabLst>
              <a:defRPr sz="1000" b="1" i="0">
                <a:solidFill>
                  <a:srgbClr val="000066"/>
                </a:solidFill>
                <a:latin typeface="Arial"/>
              </a:defRPr>
            </a:lvl4pPr>
            <a:lvl5pPr algn="l" rtl="0" fontAlgn="base">
              <a:spcBef>
                <a:spcPct val="0"/>
              </a:spcBef>
              <a:spcAft>
                <a:spcPct val="35000"/>
              </a:spcAft>
              <a:buNone/>
              <a:tabLst>
                <a:tab pos="5715000" algn="l"/>
              </a:tabLst>
              <a:defRPr sz="1000" b="1" i="0">
                <a:solidFill>
                  <a:srgbClr val="000066"/>
                </a:solidFill>
                <a:latin typeface="Arial"/>
              </a:defRPr>
            </a:lvl5pPr>
          </a:lstStyle>
          <a:p>
            <a:pPr lvl="0"/>
            <a:r>
              <a:rPr lang="en-GB" noProof="0" smtClean="0"/>
              <a:t>Click to edit Master text styles</a:t>
            </a:r>
          </a:p>
        </p:txBody>
      </p:sp>
    </p:spTree>
    <p:extLst>
      <p:ext uri="{BB962C8B-B14F-4D97-AF65-F5344CB8AC3E}">
        <p14:creationId xmlns:p14="http://schemas.microsoft.com/office/powerpoint/2010/main" val="301185305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816475" y="6527800"/>
            <a:ext cx="274638" cy="107722"/>
          </a:xfrm>
        </p:spPr>
        <p:txBody>
          <a:bodyPr/>
          <a:lstStyle>
            <a:lvl1pPr>
              <a:defRPr/>
            </a:lvl1pPr>
          </a:lstStyle>
          <a:p>
            <a:fld id="{1F101EDB-10E6-46A8-B4AE-5E94C879D0E0}" type="slidenum">
              <a:rPr lang="en-GB"/>
              <a:pPr/>
              <a:t>‹#›</a:t>
            </a:fld>
            <a:endParaRPr lang="en-GB" dirty="0">
              <a:solidFill>
                <a:srgbClr val="FFFFFF"/>
              </a:solidFill>
              <a:latin typeface="Verdana" pitchFamily="34" charset="0"/>
            </a:endParaRPr>
          </a:p>
        </p:txBody>
      </p:sp>
    </p:spTree>
    <p:extLst>
      <p:ext uri="{BB962C8B-B14F-4D97-AF65-F5344CB8AC3E}">
        <p14:creationId xmlns:p14="http://schemas.microsoft.com/office/powerpoint/2010/main" val="400734156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56313" y="161925"/>
            <a:ext cx="3721100" cy="153988"/>
          </a:xfrm>
        </p:spPr>
        <p:txBody>
          <a:bodyPr/>
          <a:lstStyle>
            <a:lvl1pPr>
              <a:defRPr>
                <a:solidFill>
                  <a:srgbClr val="002776"/>
                </a:solidFill>
              </a:defRPr>
            </a:lvl1pPr>
          </a:lstStyle>
          <a:p>
            <a:r>
              <a:rPr lang="en-GB" noProof="0" smtClean="0"/>
              <a:t>Click to edit Master title style</a:t>
            </a:r>
            <a:endParaRPr lang="en-GB" noProof="0"/>
          </a:p>
        </p:txBody>
      </p:sp>
      <p:sp>
        <p:nvSpPr>
          <p:cNvPr id="3" name="Table Placeholder 2"/>
          <p:cNvSpPr>
            <a:spLocks noGrp="1"/>
          </p:cNvSpPr>
          <p:nvPr>
            <p:ph type="tbl" idx="1"/>
          </p:nvPr>
        </p:nvSpPr>
        <p:spPr>
          <a:xfrm>
            <a:off x="115888" y="1412875"/>
            <a:ext cx="9661525" cy="4860925"/>
          </a:xfrm>
        </p:spPr>
        <p:txBody>
          <a:bodyPr/>
          <a:lstStyle>
            <a:lvl1pPr>
              <a:defRPr>
                <a:solidFill>
                  <a:schemeClr val="accent5"/>
                </a:solidFill>
              </a:defRPr>
            </a:lvl1pPr>
          </a:lstStyle>
          <a:p>
            <a:endParaRPr lang="en-GB" noProof="0" dirty="0"/>
          </a:p>
        </p:txBody>
      </p:sp>
      <p:sp>
        <p:nvSpPr>
          <p:cNvPr id="4" name="Slide Number Placeholder 3"/>
          <p:cNvSpPr>
            <a:spLocks noGrp="1"/>
          </p:cNvSpPr>
          <p:nvPr>
            <p:ph type="sldNum" sz="quarter" idx="10"/>
          </p:nvPr>
        </p:nvSpPr>
        <p:spPr>
          <a:xfrm>
            <a:off x="4816475" y="6527800"/>
            <a:ext cx="274638" cy="108000"/>
          </a:xfrm>
        </p:spPr>
        <p:txBody>
          <a:bodyPr/>
          <a:lstStyle>
            <a:lvl1pPr>
              <a:defRPr/>
            </a:lvl1pPr>
          </a:lstStyle>
          <a:p>
            <a:fld id="{9530D774-5DAA-4DB3-86F4-85E65E16E85B}" type="slidenum">
              <a:rPr lang="en-GB"/>
              <a:pPr/>
              <a:t>‹#›</a:t>
            </a:fld>
            <a:endParaRPr lang="en-GB" dirty="0">
              <a:solidFill>
                <a:srgbClr val="FFFFFF"/>
              </a:solidFill>
              <a:latin typeface="Verdana" pitchFamily="34" charset="0"/>
            </a:endParaRPr>
          </a:p>
        </p:txBody>
      </p:sp>
      <p:sp>
        <p:nvSpPr>
          <p:cNvPr id="6" name="Content Placeholder 2"/>
          <p:cNvSpPr>
            <a:spLocks noGrp="1"/>
          </p:cNvSpPr>
          <p:nvPr>
            <p:ph idx="11"/>
          </p:nvPr>
        </p:nvSpPr>
        <p:spPr>
          <a:xfrm>
            <a:off x="128587" y="158750"/>
            <a:ext cx="3432175" cy="153987"/>
          </a:xfrm>
        </p:spPr>
        <p:txBody>
          <a:bodyPr lIns="0" tIns="0" rIns="0" bIns="0" anchor="t">
            <a:noAutofit/>
          </a:bodyPr>
          <a:lstStyle>
            <a:lvl1pPr algn="l" rtl="0" fontAlgn="base">
              <a:spcBef>
                <a:spcPct val="0"/>
              </a:spcBef>
              <a:spcAft>
                <a:spcPct val="35000"/>
              </a:spcAft>
              <a:buNone/>
              <a:tabLst>
                <a:tab pos="5715000" algn="l"/>
              </a:tabLst>
              <a:defRPr sz="1000" b="1" i="0">
                <a:solidFill>
                  <a:schemeClr val="bg1"/>
                </a:solidFill>
                <a:latin typeface="Arial"/>
              </a:defRPr>
            </a:lvl1pPr>
            <a:lvl2pPr algn="l" rtl="0" fontAlgn="base">
              <a:spcBef>
                <a:spcPct val="0"/>
              </a:spcBef>
              <a:spcAft>
                <a:spcPct val="35000"/>
              </a:spcAft>
              <a:buNone/>
              <a:tabLst>
                <a:tab pos="5715000" algn="l"/>
              </a:tabLst>
              <a:defRPr sz="1000" b="1" i="0">
                <a:solidFill>
                  <a:srgbClr val="000066"/>
                </a:solidFill>
                <a:latin typeface="Arial"/>
              </a:defRPr>
            </a:lvl2pPr>
            <a:lvl3pPr algn="l" rtl="0" fontAlgn="base">
              <a:spcBef>
                <a:spcPct val="0"/>
              </a:spcBef>
              <a:spcAft>
                <a:spcPct val="35000"/>
              </a:spcAft>
              <a:buNone/>
              <a:tabLst>
                <a:tab pos="5715000" algn="l"/>
              </a:tabLst>
              <a:defRPr sz="1000" b="1" i="0">
                <a:solidFill>
                  <a:srgbClr val="000066"/>
                </a:solidFill>
                <a:latin typeface="Arial"/>
              </a:defRPr>
            </a:lvl3pPr>
            <a:lvl4pPr algn="l" rtl="0" fontAlgn="base">
              <a:spcBef>
                <a:spcPct val="0"/>
              </a:spcBef>
              <a:spcAft>
                <a:spcPct val="35000"/>
              </a:spcAft>
              <a:buNone/>
              <a:tabLst>
                <a:tab pos="5715000" algn="l"/>
              </a:tabLst>
              <a:defRPr sz="1000" b="1" i="0">
                <a:solidFill>
                  <a:srgbClr val="000066"/>
                </a:solidFill>
                <a:latin typeface="Arial"/>
              </a:defRPr>
            </a:lvl4pPr>
            <a:lvl5pPr algn="l" rtl="0" fontAlgn="base">
              <a:spcBef>
                <a:spcPct val="0"/>
              </a:spcBef>
              <a:spcAft>
                <a:spcPct val="35000"/>
              </a:spcAft>
              <a:buNone/>
              <a:tabLst>
                <a:tab pos="5715000" algn="l"/>
              </a:tabLst>
              <a:defRPr sz="1000" b="1" i="0">
                <a:solidFill>
                  <a:srgbClr val="000066"/>
                </a:solidFill>
                <a:latin typeface="Arial"/>
              </a:defRPr>
            </a:lvl5pPr>
          </a:lstStyle>
          <a:p>
            <a:pPr lvl="0"/>
            <a:r>
              <a:rPr lang="en-GB" noProof="0" smtClean="0"/>
              <a:t>Click to edit Master text styles</a:t>
            </a:r>
          </a:p>
        </p:txBody>
      </p:sp>
    </p:spTree>
    <p:extLst>
      <p:ext uri="{BB962C8B-B14F-4D97-AF65-F5344CB8AC3E}">
        <p14:creationId xmlns:p14="http://schemas.microsoft.com/office/powerpoint/2010/main" val="308711263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20226" name="Rectangle 2"/>
          <p:cNvSpPr>
            <a:spLocks noGrp="1" noChangeArrowheads="1"/>
          </p:cNvSpPr>
          <p:nvPr>
            <p:ph type="ctrTitle"/>
          </p:nvPr>
        </p:nvSpPr>
        <p:spPr>
          <a:xfrm>
            <a:off x="386872" y="2520000"/>
            <a:ext cx="4972050" cy="468000"/>
          </a:xfrm>
          <a:noFill/>
          <a:ln w="9525">
            <a:noFill/>
            <a:miter lim="800000"/>
            <a:headEnd/>
            <a:tailEnd/>
          </a:ln>
        </p:spPr>
        <p:txBody>
          <a:bodyPr wrap="square" lIns="0" tIns="0" rIns="0" bIns="0">
            <a:spAutoFit/>
          </a:bodyPr>
          <a:lstStyle>
            <a:lvl1pPr algn="l" rtl="0" fontAlgn="base">
              <a:lnSpc>
                <a:spcPct val="100000"/>
              </a:lnSpc>
              <a:spcBef>
                <a:spcPct val="0"/>
              </a:spcBef>
              <a:spcAft>
                <a:spcPct val="0"/>
              </a:spcAft>
              <a:defRPr lang="en-GB" sz="3000" b="0" kern="1200" noProof="0" dirty="0">
                <a:solidFill>
                  <a:srgbClr val="92D400"/>
                </a:solidFill>
                <a:latin typeface="Times New Roman" pitchFamily="18" charset="0"/>
                <a:ea typeface="+mn-ea"/>
                <a:cs typeface="Arial" charset="0"/>
              </a:defRPr>
            </a:lvl1pPr>
          </a:lstStyle>
          <a:p>
            <a:r>
              <a:rPr lang="en-GB" noProof="0" dirty="0"/>
              <a:t>Click to edit Master title style</a:t>
            </a:r>
          </a:p>
        </p:txBody>
      </p:sp>
      <p:sp>
        <p:nvSpPr>
          <p:cNvPr id="820227" name="Rectangle 3"/>
          <p:cNvSpPr>
            <a:spLocks noGrp="1" noChangeArrowheads="1"/>
          </p:cNvSpPr>
          <p:nvPr>
            <p:ph type="subTitle" idx="1" hasCustomPrompt="1"/>
          </p:nvPr>
        </p:nvSpPr>
        <p:spPr>
          <a:xfrm>
            <a:off x="386872" y="2988000"/>
            <a:ext cx="8293665" cy="468000"/>
          </a:xfrm>
        </p:spPr>
        <p:txBody>
          <a:bodyPr lIns="0" tIns="0" rIns="0" bIns="0"/>
          <a:lstStyle>
            <a:lvl1pPr>
              <a:lnSpc>
                <a:spcPct val="100000"/>
              </a:lnSpc>
              <a:spcAft>
                <a:spcPct val="0"/>
              </a:spcAft>
              <a:defRPr sz="3000" b="0">
                <a:solidFill>
                  <a:srgbClr val="002776"/>
                </a:solidFill>
                <a:latin typeface="Times New Roman" pitchFamily="18" charset="0"/>
              </a:defRPr>
            </a:lvl1pPr>
          </a:lstStyle>
          <a:p>
            <a:r>
              <a:rPr lang="en-GB" noProof="0" dirty="0" smtClean="0"/>
              <a:t>[Draft] Due diligence report</a:t>
            </a:r>
            <a:endParaRPr lang="en-GB" noProof="0"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Click to edit Master title style</a:t>
            </a:r>
            <a:endParaRPr lang="en-GB" noProof="0"/>
          </a:p>
        </p:txBody>
      </p:sp>
      <p:sp>
        <p:nvSpPr>
          <p:cNvPr id="3" name="Content Placeholder 2"/>
          <p:cNvSpPr>
            <a:spLocks noGrp="1"/>
          </p:cNvSpPr>
          <p:nvPr>
            <p:ph idx="1"/>
          </p:nvPr>
        </p:nvSpPr>
        <p:spPr/>
        <p:txBody>
          <a:bodyPr/>
          <a:lstStyle>
            <a:lvl1pPr>
              <a:defRPr sz="1100"/>
            </a:lvl1pPr>
            <a:lvl2pPr>
              <a:defRPr sz="1000"/>
            </a:lvl2pPr>
            <a:lvl3pPr>
              <a:defRPr sz="1000"/>
            </a:lvl3pPr>
            <a:lvl4pPr>
              <a:defRPr sz="1000"/>
            </a:lvl4pPr>
            <a:lvl5pPr>
              <a:defRPr sz="1000"/>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Slide Number Placeholder 3"/>
          <p:cNvSpPr>
            <a:spLocks noGrp="1"/>
          </p:cNvSpPr>
          <p:nvPr>
            <p:ph type="sldNum" sz="quarter" idx="10"/>
          </p:nvPr>
        </p:nvSpPr>
        <p:spPr/>
        <p:txBody>
          <a:bodyPr/>
          <a:lstStyle>
            <a:lvl1pPr>
              <a:defRPr/>
            </a:lvl1pPr>
          </a:lstStyle>
          <a:p>
            <a:fld id="{A2ABF81A-A481-4350-B02F-8B138F4BB076}" type="slidenum">
              <a:rPr lang="en-GB" noProof="0"/>
              <a:pPr/>
              <a:t>‹#›</a:t>
            </a:fld>
            <a:endParaRPr lang="en-GB" noProof="0" dirty="0">
              <a:solidFill>
                <a:schemeClr val="tx1"/>
              </a:solidFill>
              <a:latin typeface="Verdana" pitchFamily="34" charset="0"/>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3" name="Slide Number Placeholder 2"/>
          <p:cNvSpPr>
            <a:spLocks noGrp="1"/>
          </p:cNvSpPr>
          <p:nvPr>
            <p:ph type="sldNum" sz="quarter" idx="10"/>
          </p:nvPr>
        </p:nvSpPr>
        <p:spPr/>
        <p:txBody>
          <a:bodyPr/>
          <a:lstStyle>
            <a:lvl1pPr>
              <a:defRPr/>
            </a:lvl1pPr>
          </a:lstStyle>
          <a:p>
            <a:fld id="{C231C1F8-6159-4FD6-A41F-BC437AA0DB1B}" type="slidenum">
              <a:rPr lang="en-GB" noProof="0"/>
              <a:pPr/>
              <a:t>‹#›</a:t>
            </a:fld>
            <a:endParaRPr lang="en-GB" noProof="0" dirty="0">
              <a:solidFill>
                <a:schemeClr val="tx1"/>
              </a:solidFill>
              <a:latin typeface="Verdana" pitchFamily="34" charset="0"/>
            </a:endParaRPr>
          </a:p>
        </p:txBody>
      </p:sp>
      <p:sp>
        <p:nvSpPr>
          <p:cNvPr id="5" name="Table Placeholder 2"/>
          <p:cNvSpPr>
            <a:spLocks noGrp="1"/>
          </p:cNvSpPr>
          <p:nvPr>
            <p:ph type="tbl" idx="1"/>
          </p:nvPr>
        </p:nvSpPr>
        <p:spPr>
          <a:xfrm>
            <a:off x="123825" y="1085850"/>
            <a:ext cx="4683125" cy="171450"/>
          </a:xfrm>
        </p:spPr>
        <p:txBody>
          <a:bodyPr/>
          <a:lstStyle>
            <a:lvl1pPr>
              <a:defRPr>
                <a:solidFill>
                  <a:schemeClr val="accent5"/>
                </a:solidFill>
              </a:defRPr>
            </a:lvl1pPr>
          </a:lstStyle>
          <a:p>
            <a:endParaRPr lang="en-GB" noProof="0" dirty="0"/>
          </a:p>
        </p:txBody>
      </p:sp>
      <p:sp>
        <p:nvSpPr>
          <p:cNvPr id="8" name="Rectangle 3"/>
          <p:cNvSpPr>
            <a:spLocks noGrp="1" noChangeArrowheads="1"/>
          </p:cNvSpPr>
          <p:nvPr>
            <p:ph type="subTitle" idx="11"/>
          </p:nvPr>
        </p:nvSpPr>
        <p:spPr>
          <a:xfrm>
            <a:off x="128587" y="158750"/>
            <a:ext cx="3432175" cy="153987"/>
          </a:xfrm>
        </p:spPr>
        <p:txBody>
          <a:bodyPr lIns="0" tIns="0" rIns="0" bIns="0" anchor="t">
            <a:noAutofit/>
          </a:bodyPr>
          <a:lstStyle>
            <a:lvl1pPr algn="l" rtl="0" fontAlgn="base">
              <a:lnSpc>
                <a:spcPct val="130000"/>
              </a:lnSpc>
              <a:spcBef>
                <a:spcPct val="0"/>
              </a:spcBef>
              <a:spcAft>
                <a:spcPct val="0"/>
              </a:spcAft>
              <a:buNone/>
              <a:tabLst>
                <a:tab pos="5715000" algn="l"/>
              </a:tabLst>
              <a:defRPr sz="1000" b="1" i="0">
                <a:solidFill>
                  <a:schemeClr val="bg1"/>
                </a:solidFill>
                <a:latin typeface="Arial"/>
              </a:defRPr>
            </a:lvl1pPr>
          </a:lstStyle>
          <a:p>
            <a:r>
              <a:rPr lang="en-GB" noProof="0"/>
              <a:t>Click to edit Master subtitle style</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bsection Divider">
    <p:spTree>
      <p:nvGrpSpPr>
        <p:cNvPr id="1" name=""/>
        <p:cNvGrpSpPr/>
        <p:nvPr/>
      </p:nvGrpSpPr>
      <p:grpSpPr>
        <a:xfrm>
          <a:off x="0" y="0"/>
          <a:ext cx="0" cy="0"/>
          <a:chOff x="0" y="0"/>
          <a:chExt cx="0" cy="0"/>
        </a:xfrm>
      </p:grpSpPr>
      <p:sp>
        <p:nvSpPr>
          <p:cNvPr id="2" name="Title 1"/>
          <p:cNvSpPr>
            <a:spLocks noGrp="1"/>
          </p:cNvSpPr>
          <p:nvPr>
            <p:ph type="title"/>
          </p:nvPr>
        </p:nvSpPr>
        <p:spPr>
          <a:xfrm>
            <a:off x="128587" y="158750"/>
            <a:ext cx="3432175" cy="153987"/>
          </a:xfrm>
        </p:spPr>
        <p:txBody>
          <a:bodyPr lIns="0" tIns="0" rIns="0" bIns="0" anchor="t">
            <a:noAutofit/>
          </a:bodyPr>
          <a:lstStyle>
            <a:lvl1pPr algn="l" rtl="0" fontAlgn="base">
              <a:spcBef>
                <a:spcPct val="0"/>
              </a:spcBef>
              <a:spcAft>
                <a:spcPct val="0"/>
              </a:spcAft>
              <a:buNone/>
              <a:defRPr sz="1000" b="1" i="0" cap="none" baseline="0">
                <a:solidFill>
                  <a:schemeClr val="bg1"/>
                </a:solidFill>
                <a:latin typeface="Arial"/>
              </a:defRPr>
            </a:lvl1pPr>
          </a:lstStyle>
          <a:p>
            <a:r>
              <a:rPr lang="en-GB" noProof="0" smtClean="0"/>
              <a:t>Click to edit Master title style</a:t>
            </a:r>
            <a:endParaRPr lang="en-GB" noProof="0"/>
          </a:p>
        </p:txBody>
      </p:sp>
      <p:sp>
        <p:nvSpPr>
          <p:cNvPr id="3" name="Text Placeholder 2"/>
          <p:cNvSpPr>
            <a:spLocks noGrp="1"/>
          </p:cNvSpPr>
          <p:nvPr>
            <p:ph type="body" idx="1"/>
          </p:nvPr>
        </p:nvSpPr>
        <p:spPr>
          <a:xfrm>
            <a:off x="6056312" y="158750"/>
            <a:ext cx="3721100" cy="153987"/>
          </a:xfrm>
        </p:spPr>
        <p:txBody>
          <a:bodyPr lIns="0" tIns="0" rIns="0" bIns="0" anchor="t">
            <a:noAutofit/>
          </a:bodyPr>
          <a:lstStyle>
            <a:lvl1pPr marL="0" indent="0" algn="r">
              <a:buNone/>
              <a:defRPr sz="1000" b="1" i="0">
                <a:solidFill>
                  <a:schemeClr val="bg1"/>
                </a:solidFill>
                <a:latin typeface="Aria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marL="0" lvl="0" indent="0" algn="r" rtl="0" fontAlgn="base">
              <a:spcBef>
                <a:spcPct val="0"/>
              </a:spcBef>
              <a:spcAft>
                <a:spcPct val="35000"/>
              </a:spcAft>
              <a:buNone/>
              <a:tabLst>
                <a:tab pos="5715000" algn="l"/>
              </a:tabLst>
            </a:pPr>
            <a:r>
              <a:rPr lang="en-GB" noProof="0"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7C2B9AFB-1DCD-4B5E-B39B-4EFA0FAAC5FB}" type="slidenum">
              <a:rPr lang="en-GB" noProof="0"/>
              <a:pPr/>
              <a:t>‹#›</a:t>
            </a:fld>
            <a:endParaRPr lang="en-GB" noProof="0" dirty="0">
              <a:solidFill>
                <a:schemeClr val="tx1"/>
              </a:solidFill>
              <a:latin typeface="Verdana" pitchFamily="34" charset="0"/>
            </a:endParaRPr>
          </a:p>
        </p:txBody>
      </p:sp>
      <p:sp>
        <p:nvSpPr>
          <p:cNvPr id="5" name="Table Placeholder 2"/>
          <p:cNvSpPr>
            <a:spLocks noGrp="1"/>
          </p:cNvSpPr>
          <p:nvPr>
            <p:ph type="tbl" idx="11"/>
          </p:nvPr>
        </p:nvSpPr>
        <p:spPr>
          <a:xfrm>
            <a:off x="123825" y="1085850"/>
            <a:ext cx="4683125" cy="171450"/>
          </a:xfrm>
        </p:spPr>
        <p:txBody>
          <a:bodyPr/>
          <a:lstStyle>
            <a:lvl1pPr>
              <a:defRPr>
                <a:solidFill>
                  <a:schemeClr val="accent5"/>
                </a:solidFill>
              </a:defRPr>
            </a:lvl1pPr>
          </a:lstStyle>
          <a:p>
            <a:endParaRPr lang="en-GB" noProof="0"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3" name="Content Placeholder 2"/>
          <p:cNvSpPr>
            <a:spLocks noGrp="1"/>
          </p:cNvSpPr>
          <p:nvPr>
            <p:ph sz="half" idx="1"/>
          </p:nvPr>
        </p:nvSpPr>
        <p:spPr>
          <a:xfrm>
            <a:off x="115888" y="1412875"/>
            <a:ext cx="4680000" cy="4860925"/>
          </a:xfrm>
        </p:spPr>
        <p:txBody>
          <a:bodyPr/>
          <a:lstStyle>
            <a:lvl1pPr>
              <a:defRPr sz="1100"/>
            </a:lvl1pPr>
            <a:lvl2pPr>
              <a:defRPr sz="1000"/>
            </a:lvl2pPr>
            <a:lvl3pPr>
              <a:defRPr sz="1000"/>
            </a:lvl3pPr>
            <a:lvl4pPr>
              <a:defRPr sz="1000"/>
            </a:lvl4pPr>
            <a:lvl5pPr>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Content Placeholder 3"/>
          <p:cNvSpPr>
            <a:spLocks noGrp="1"/>
          </p:cNvSpPr>
          <p:nvPr>
            <p:ph sz="half" idx="2"/>
          </p:nvPr>
        </p:nvSpPr>
        <p:spPr>
          <a:xfrm>
            <a:off x="5085914" y="1412875"/>
            <a:ext cx="4680000" cy="4860925"/>
          </a:xfrm>
        </p:spPr>
        <p:txBody>
          <a:bodyPr/>
          <a:lstStyle>
            <a:lvl1pPr>
              <a:defRPr sz="1100"/>
            </a:lvl1pPr>
            <a:lvl2pPr>
              <a:defRPr sz="1000"/>
            </a:lvl2pPr>
            <a:lvl3pPr>
              <a:defRPr sz="1000"/>
            </a:lvl3pPr>
            <a:lvl4pPr>
              <a:defRPr sz="1000"/>
            </a:lvl4pPr>
            <a:lvl5pPr>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5" name="Slide Number Placeholder 4"/>
          <p:cNvSpPr>
            <a:spLocks noGrp="1"/>
          </p:cNvSpPr>
          <p:nvPr>
            <p:ph type="sldNum" sz="quarter" idx="10"/>
          </p:nvPr>
        </p:nvSpPr>
        <p:spPr/>
        <p:txBody>
          <a:bodyPr/>
          <a:lstStyle>
            <a:lvl1pPr>
              <a:defRPr/>
            </a:lvl1pPr>
          </a:lstStyle>
          <a:p>
            <a:fld id="{1883B3A8-B6DB-42E8-A225-A8809078D346}" type="slidenum">
              <a:rPr lang="en-GB" noProof="0"/>
              <a:pPr/>
              <a:t>‹#›</a:t>
            </a:fld>
            <a:endParaRPr lang="en-GB" noProof="0" dirty="0">
              <a:solidFill>
                <a:schemeClr val="tx1"/>
              </a:solidFill>
              <a:latin typeface="Verdana" pitchFamily="34" charset="0"/>
            </a:endParaRPr>
          </a:p>
        </p:txBody>
      </p:sp>
      <p:sp>
        <p:nvSpPr>
          <p:cNvPr id="7" name="Content Placeholder 2"/>
          <p:cNvSpPr>
            <a:spLocks noGrp="1"/>
          </p:cNvSpPr>
          <p:nvPr>
            <p:ph idx="12"/>
          </p:nvPr>
        </p:nvSpPr>
        <p:spPr>
          <a:xfrm>
            <a:off x="128587" y="158750"/>
            <a:ext cx="3432175" cy="153987"/>
          </a:xfrm>
        </p:spPr>
        <p:txBody>
          <a:bodyPr lIns="0" tIns="0" rIns="0" bIns="0" anchor="t">
            <a:noAutofit/>
          </a:bodyPr>
          <a:lstStyle>
            <a:lvl1pPr algn="l" rtl="0" fontAlgn="base">
              <a:spcBef>
                <a:spcPct val="0"/>
              </a:spcBef>
              <a:spcAft>
                <a:spcPct val="35000"/>
              </a:spcAft>
              <a:buNone/>
              <a:tabLst>
                <a:tab pos="5715000" algn="l"/>
              </a:tabLst>
              <a:defRPr sz="1000" b="1" i="0">
                <a:solidFill>
                  <a:schemeClr val="bg1"/>
                </a:solidFill>
                <a:latin typeface="Arial"/>
              </a:defRPr>
            </a:lvl1pPr>
            <a:lvl2pPr algn="l" rtl="0" fontAlgn="base">
              <a:spcBef>
                <a:spcPct val="0"/>
              </a:spcBef>
              <a:spcAft>
                <a:spcPct val="35000"/>
              </a:spcAft>
              <a:buNone/>
              <a:tabLst>
                <a:tab pos="5715000" algn="l"/>
              </a:tabLst>
              <a:defRPr sz="1000" b="1" i="0">
                <a:solidFill>
                  <a:srgbClr val="000066"/>
                </a:solidFill>
                <a:latin typeface="Arial"/>
              </a:defRPr>
            </a:lvl2pPr>
            <a:lvl3pPr algn="l" rtl="0" fontAlgn="base">
              <a:spcBef>
                <a:spcPct val="0"/>
              </a:spcBef>
              <a:spcAft>
                <a:spcPct val="35000"/>
              </a:spcAft>
              <a:buNone/>
              <a:tabLst>
                <a:tab pos="5715000" algn="l"/>
              </a:tabLst>
              <a:defRPr sz="1000" b="1" i="0">
                <a:solidFill>
                  <a:srgbClr val="000066"/>
                </a:solidFill>
                <a:latin typeface="Arial"/>
              </a:defRPr>
            </a:lvl3pPr>
            <a:lvl4pPr algn="l" rtl="0" fontAlgn="base">
              <a:spcBef>
                <a:spcPct val="0"/>
              </a:spcBef>
              <a:spcAft>
                <a:spcPct val="35000"/>
              </a:spcAft>
              <a:buNone/>
              <a:tabLst>
                <a:tab pos="5715000" algn="l"/>
              </a:tabLst>
              <a:defRPr sz="1000" b="1" i="0">
                <a:solidFill>
                  <a:srgbClr val="000066"/>
                </a:solidFill>
                <a:latin typeface="Arial"/>
              </a:defRPr>
            </a:lvl4pPr>
            <a:lvl5pPr algn="l" rtl="0" fontAlgn="base">
              <a:spcBef>
                <a:spcPct val="0"/>
              </a:spcBef>
              <a:spcAft>
                <a:spcPct val="35000"/>
              </a:spcAft>
              <a:buNone/>
              <a:tabLst>
                <a:tab pos="5715000" algn="l"/>
              </a:tabLst>
              <a:defRPr sz="1000" b="1" i="0">
                <a:solidFill>
                  <a:srgbClr val="000066"/>
                </a:solidFill>
                <a:latin typeface="Arial"/>
              </a:defRPr>
            </a:lvl5pPr>
          </a:lstStyle>
          <a:p>
            <a:pPr lvl="0"/>
            <a:r>
              <a:rPr lang="en-GB" noProof="0" smtClean="0"/>
              <a:t>Click to edit Master text styles</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4" name="Content Placeholder 3"/>
          <p:cNvSpPr>
            <a:spLocks noGrp="1"/>
          </p:cNvSpPr>
          <p:nvPr>
            <p:ph sz="half" idx="2"/>
          </p:nvPr>
        </p:nvSpPr>
        <p:spPr>
          <a:xfrm>
            <a:off x="5099050" y="1412875"/>
            <a:ext cx="4679950" cy="2343150"/>
          </a:xfrm>
          <a:noFill/>
        </p:spPr>
        <p:txBody>
          <a:bodyPr/>
          <a:lstStyle>
            <a:lvl1pPr marL="0" indent="0">
              <a:defRPr sz="1100"/>
            </a:lvl1pPr>
            <a:lvl2pPr marL="179388" indent="-179387">
              <a:defRPr sz="1000"/>
            </a:lvl2pPr>
            <a:lvl3pPr marL="360363" indent="-180975">
              <a:defRPr sz="1000"/>
            </a:lvl3pPr>
            <a:lvl4pPr marL="539750" indent="-179388">
              <a:defRPr sz="1000"/>
            </a:lvl4pPr>
            <a:lvl5pPr marL="720725" indent="-180975">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5" name="Slide Number Placeholder 4"/>
          <p:cNvSpPr>
            <a:spLocks noGrp="1"/>
          </p:cNvSpPr>
          <p:nvPr>
            <p:ph type="sldNum" sz="quarter" idx="10"/>
          </p:nvPr>
        </p:nvSpPr>
        <p:spPr/>
        <p:txBody>
          <a:bodyPr/>
          <a:lstStyle>
            <a:lvl1pPr>
              <a:defRPr/>
            </a:lvl1pPr>
          </a:lstStyle>
          <a:p>
            <a:fld id="{1883B3A8-B6DB-42E8-A225-A8809078D346}" type="slidenum">
              <a:rPr lang="en-GB" noProof="0"/>
              <a:pPr/>
              <a:t>‹#›</a:t>
            </a:fld>
            <a:endParaRPr lang="en-GB" noProof="0" dirty="0">
              <a:solidFill>
                <a:schemeClr val="tx1"/>
              </a:solidFill>
              <a:latin typeface="Verdana" pitchFamily="34" charset="0"/>
            </a:endParaRPr>
          </a:p>
        </p:txBody>
      </p:sp>
      <p:sp>
        <p:nvSpPr>
          <p:cNvPr id="8" name="Text Placeholder 7"/>
          <p:cNvSpPr>
            <a:spLocks noGrp="1"/>
          </p:cNvSpPr>
          <p:nvPr>
            <p:ph type="body" sz="quarter" idx="12"/>
          </p:nvPr>
        </p:nvSpPr>
        <p:spPr>
          <a:xfrm>
            <a:off x="128587" y="158750"/>
            <a:ext cx="3432175" cy="153987"/>
          </a:xfrm>
        </p:spPr>
        <p:txBody>
          <a:bodyPr lIns="0" tIns="0" rIns="0" bIns="0" anchor="t">
            <a:noAutofit/>
          </a:bodyPr>
          <a:lstStyle>
            <a:lvl1pPr algn="l">
              <a:defRPr sz="1000">
                <a:solidFill>
                  <a:schemeClr val="bg1"/>
                </a:solidFill>
              </a:defRPr>
            </a:lvl1pPr>
          </a:lstStyle>
          <a:p>
            <a:pPr lvl="0" algn="l" rtl="0" fontAlgn="base">
              <a:spcBef>
                <a:spcPct val="0"/>
              </a:spcBef>
              <a:spcAft>
                <a:spcPct val="35000"/>
              </a:spcAft>
              <a:buNone/>
              <a:tabLst>
                <a:tab pos="5715000" algn="l"/>
              </a:tabLst>
            </a:pPr>
            <a:r>
              <a:rPr lang="en-GB" noProof="0" smtClean="0"/>
              <a:t>Click to edit Master text styles</a:t>
            </a:r>
          </a:p>
        </p:txBody>
      </p:sp>
      <p:sp>
        <p:nvSpPr>
          <p:cNvPr id="9" name="Content Placeholder 3"/>
          <p:cNvSpPr>
            <a:spLocks noGrp="1"/>
          </p:cNvSpPr>
          <p:nvPr>
            <p:ph sz="half" idx="13"/>
          </p:nvPr>
        </p:nvSpPr>
        <p:spPr>
          <a:xfrm>
            <a:off x="5099050" y="3898900"/>
            <a:ext cx="4679950" cy="2368550"/>
          </a:xfrm>
          <a:noFill/>
        </p:spPr>
        <p:txBody>
          <a:bodyPr/>
          <a:lstStyle>
            <a:lvl1pPr marL="0" indent="0">
              <a:defRPr sz="1100"/>
            </a:lvl1pPr>
            <a:lvl2pPr marL="179388" indent="-179387">
              <a:defRPr sz="1000"/>
            </a:lvl2pPr>
            <a:lvl3pPr marL="360363" indent="-180975">
              <a:defRPr sz="1000"/>
            </a:lvl3pPr>
            <a:lvl4pPr marL="539750" indent="-179388">
              <a:defRPr sz="1000"/>
            </a:lvl4pPr>
            <a:lvl5pPr marL="720725" indent="-180975">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12" name="Text Placeholder 11"/>
          <p:cNvSpPr>
            <a:spLocks noGrp="1"/>
          </p:cNvSpPr>
          <p:nvPr>
            <p:ph type="body" sz="quarter" idx="14"/>
          </p:nvPr>
        </p:nvSpPr>
        <p:spPr>
          <a:xfrm>
            <a:off x="125412" y="312737"/>
            <a:ext cx="9652000" cy="1027112"/>
          </a:xfrm>
        </p:spPr>
        <p:txBody>
          <a:bodyPr lIns="0" tIns="0" rIns="0" bIns="0" anchor="ctr">
            <a:noAutofit/>
          </a:bodyPr>
          <a:lstStyle>
            <a:lvl1pPr algn="l" rtl="0" fontAlgn="base">
              <a:spcBef>
                <a:spcPct val="0"/>
              </a:spcBef>
              <a:spcAft>
                <a:spcPct val="35000"/>
              </a:spcAft>
              <a:buNone/>
              <a:tabLst>
                <a:tab pos="5715000" algn="l"/>
              </a:tabLst>
              <a:defRPr sz="2000" b="0" i="0">
                <a:solidFill>
                  <a:schemeClr val="accent3"/>
                </a:solidFill>
                <a:latin typeface="Times New Roman"/>
              </a:defRPr>
            </a:lvl1pPr>
            <a:lvl2pPr algn="l" rtl="0" fontAlgn="base">
              <a:spcBef>
                <a:spcPct val="0"/>
              </a:spcBef>
              <a:spcAft>
                <a:spcPct val="35000"/>
              </a:spcAft>
              <a:buNone/>
              <a:tabLst>
                <a:tab pos="5715000" algn="l"/>
              </a:tabLst>
              <a:defRPr sz="2000" b="0" i="0">
                <a:solidFill>
                  <a:srgbClr val="6666FF"/>
                </a:solidFill>
                <a:latin typeface="Times New Roman"/>
              </a:defRPr>
            </a:lvl2pPr>
            <a:lvl3pPr algn="l" rtl="0" fontAlgn="base">
              <a:spcBef>
                <a:spcPct val="0"/>
              </a:spcBef>
              <a:spcAft>
                <a:spcPct val="35000"/>
              </a:spcAft>
              <a:buNone/>
              <a:tabLst>
                <a:tab pos="5715000" algn="l"/>
              </a:tabLst>
              <a:defRPr sz="2000" b="0" i="0">
                <a:solidFill>
                  <a:srgbClr val="6666FF"/>
                </a:solidFill>
                <a:latin typeface="Times New Roman"/>
              </a:defRPr>
            </a:lvl3pPr>
            <a:lvl4pPr algn="l" rtl="0" fontAlgn="base">
              <a:spcBef>
                <a:spcPct val="0"/>
              </a:spcBef>
              <a:spcAft>
                <a:spcPct val="35000"/>
              </a:spcAft>
              <a:buNone/>
              <a:tabLst>
                <a:tab pos="5715000" algn="l"/>
              </a:tabLst>
              <a:defRPr sz="2000" b="0" i="0">
                <a:solidFill>
                  <a:srgbClr val="6666FF"/>
                </a:solidFill>
                <a:latin typeface="Times New Roman"/>
              </a:defRPr>
            </a:lvl4pPr>
            <a:lvl5pPr algn="l" rtl="0" fontAlgn="base">
              <a:spcBef>
                <a:spcPct val="0"/>
              </a:spcBef>
              <a:spcAft>
                <a:spcPct val="35000"/>
              </a:spcAft>
              <a:buNone/>
              <a:tabLst>
                <a:tab pos="5715000" algn="l"/>
              </a:tabLst>
              <a:defRPr sz="2000" b="0" i="0">
                <a:solidFill>
                  <a:srgbClr val="6666FF"/>
                </a:solidFill>
                <a:latin typeface="Times New Roman"/>
              </a:defRPr>
            </a:lvl5pPr>
          </a:lstStyle>
          <a:p>
            <a:pPr lvl="0"/>
            <a:r>
              <a:rPr lang="en-GB" noProof="0" smtClean="0"/>
              <a:t>Click to edit Master text styles</a:t>
            </a:r>
          </a:p>
        </p:txBody>
      </p:sp>
      <p:sp>
        <p:nvSpPr>
          <p:cNvPr id="11" name="Text Placeholder 10"/>
          <p:cNvSpPr>
            <a:spLocks noGrp="1"/>
          </p:cNvSpPr>
          <p:nvPr>
            <p:ph type="body" sz="quarter" idx="15"/>
          </p:nvPr>
        </p:nvSpPr>
        <p:spPr>
          <a:xfrm>
            <a:off x="123825" y="1412875"/>
            <a:ext cx="4686300" cy="4854575"/>
          </a:xfrm>
        </p:spPr>
        <p:txBody>
          <a:bodyPr/>
          <a:lstStyle>
            <a:lvl1pPr>
              <a:defRPr sz="1100"/>
            </a:lvl1pPr>
            <a:lvl2pPr>
              <a:defRPr sz="1000"/>
            </a:lvl2pPr>
            <a:lvl3pPr>
              <a:defRPr sz="1000"/>
            </a:lvl3pPr>
            <a:lvl4pPr>
              <a:defRPr sz="1000"/>
            </a:lvl4pPr>
            <a:lvl5pPr>
              <a:defRPr sz="1000"/>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s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3" name="Slide Number Placeholder 2"/>
          <p:cNvSpPr>
            <a:spLocks noGrp="1"/>
          </p:cNvSpPr>
          <p:nvPr>
            <p:ph type="sldNum" sz="quarter" idx="10"/>
          </p:nvPr>
        </p:nvSpPr>
        <p:spPr/>
        <p:txBody>
          <a:bodyPr/>
          <a:lstStyle/>
          <a:p>
            <a:fld id="{DE4BE635-3F14-4A09-9B85-4AB5432DCC35}" type="slidenum">
              <a:rPr lang="en-GB" noProof="0" smtClean="0"/>
              <a:pPr/>
              <a:t>‹#›</a:t>
            </a:fld>
            <a:endParaRPr lang="en-GB" noProof="0" dirty="0">
              <a:solidFill>
                <a:schemeClr val="tx1"/>
              </a:solidFill>
              <a:latin typeface="Verdana" pitchFamily="34" charset="0"/>
            </a:endParaRPr>
          </a:p>
        </p:txBody>
      </p:sp>
      <p:sp>
        <p:nvSpPr>
          <p:cNvPr id="5" name="Content Placeholder 2"/>
          <p:cNvSpPr>
            <a:spLocks noGrp="1"/>
          </p:cNvSpPr>
          <p:nvPr>
            <p:ph idx="1"/>
          </p:nvPr>
        </p:nvSpPr>
        <p:spPr>
          <a:xfrm>
            <a:off x="128587" y="158750"/>
            <a:ext cx="3432175" cy="153987"/>
          </a:xfrm>
        </p:spPr>
        <p:txBody>
          <a:bodyPr lIns="0" tIns="0" rIns="0" bIns="0" anchor="t">
            <a:noAutofit/>
          </a:bodyPr>
          <a:lstStyle>
            <a:lvl1pPr algn="l" rtl="0" fontAlgn="base">
              <a:spcBef>
                <a:spcPct val="0"/>
              </a:spcBef>
              <a:spcAft>
                <a:spcPct val="35000"/>
              </a:spcAft>
              <a:buNone/>
              <a:tabLst>
                <a:tab pos="5715000" algn="l"/>
              </a:tabLst>
              <a:defRPr sz="1000" b="1" i="0">
                <a:solidFill>
                  <a:schemeClr val="bg1"/>
                </a:solidFill>
                <a:latin typeface="Arial"/>
              </a:defRPr>
            </a:lvl1pPr>
            <a:lvl2pPr algn="l" rtl="0" fontAlgn="base">
              <a:spcBef>
                <a:spcPct val="0"/>
              </a:spcBef>
              <a:spcAft>
                <a:spcPct val="35000"/>
              </a:spcAft>
              <a:buNone/>
              <a:tabLst>
                <a:tab pos="5715000" algn="l"/>
              </a:tabLst>
              <a:defRPr sz="1000" b="1" i="0">
                <a:solidFill>
                  <a:srgbClr val="000066"/>
                </a:solidFill>
                <a:latin typeface="Arial"/>
              </a:defRPr>
            </a:lvl2pPr>
            <a:lvl3pPr algn="l" rtl="0" fontAlgn="base">
              <a:spcBef>
                <a:spcPct val="0"/>
              </a:spcBef>
              <a:spcAft>
                <a:spcPct val="35000"/>
              </a:spcAft>
              <a:buNone/>
              <a:tabLst>
                <a:tab pos="5715000" algn="l"/>
              </a:tabLst>
              <a:defRPr sz="1000" b="1" i="0">
                <a:solidFill>
                  <a:srgbClr val="000066"/>
                </a:solidFill>
                <a:latin typeface="Arial"/>
              </a:defRPr>
            </a:lvl3pPr>
            <a:lvl4pPr algn="l" rtl="0" fontAlgn="base">
              <a:spcBef>
                <a:spcPct val="0"/>
              </a:spcBef>
              <a:spcAft>
                <a:spcPct val="35000"/>
              </a:spcAft>
              <a:buNone/>
              <a:tabLst>
                <a:tab pos="5715000" algn="l"/>
              </a:tabLst>
              <a:defRPr sz="1000" b="1" i="0">
                <a:solidFill>
                  <a:srgbClr val="000066"/>
                </a:solidFill>
                <a:latin typeface="Arial"/>
              </a:defRPr>
            </a:lvl4pPr>
            <a:lvl5pPr algn="l" rtl="0" fontAlgn="base">
              <a:spcBef>
                <a:spcPct val="0"/>
              </a:spcBef>
              <a:spcAft>
                <a:spcPct val="35000"/>
              </a:spcAft>
              <a:buNone/>
              <a:tabLst>
                <a:tab pos="5715000" algn="l"/>
              </a:tabLst>
              <a:defRPr sz="1000" b="1" i="0">
                <a:solidFill>
                  <a:srgbClr val="000066"/>
                </a:solidFill>
                <a:latin typeface="Arial"/>
              </a:defRPr>
            </a:lvl5pPr>
          </a:lstStyle>
          <a:p>
            <a:pPr lvl="0"/>
            <a:r>
              <a:rPr lang="en-GB" noProof="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816475" y="6527800"/>
            <a:ext cx="274638" cy="107722"/>
          </a:xfrm>
        </p:spPr>
        <p:txBody>
          <a:bodyPr/>
          <a:lstStyle>
            <a:lvl1pPr>
              <a:defRPr/>
            </a:lvl1pPr>
          </a:lstStyle>
          <a:p>
            <a:fld id="{1F101EDB-10E6-46A8-B4AE-5E94C879D0E0}" type="slidenum">
              <a:rPr lang="en-GB" noProof="0"/>
              <a:pPr/>
              <a:t>‹#›</a:t>
            </a:fld>
            <a:endParaRPr lang="en-GB" noProof="0" dirty="0">
              <a:solidFill>
                <a:schemeClr val="tx1"/>
              </a:solidFill>
              <a:latin typeface="Verdana" pitchFamily="34"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theme" Target="../theme/theme3.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819202" name="Rectangle 2"/>
          <p:cNvSpPr>
            <a:spLocks noGrp="1" noChangeArrowheads="1"/>
          </p:cNvSpPr>
          <p:nvPr>
            <p:ph type="sldNum" sz="quarter" idx="4"/>
          </p:nvPr>
        </p:nvSpPr>
        <p:spPr bwMode="auto">
          <a:xfrm>
            <a:off x="4816475" y="6527800"/>
            <a:ext cx="274638" cy="10772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ctr">
              <a:spcAft>
                <a:spcPct val="0"/>
              </a:spcAft>
              <a:defRPr sz="700" b="0">
                <a:solidFill>
                  <a:srgbClr val="000000"/>
                </a:solidFill>
              </a:defRPr>
            </a:lvl1pPr>
          </a:lstStyle>
          <a:p>
            <a:fld id="{DE4BE635-3F14-4A09-9B85-4AB5432DCC35}" type="slidenum">
              <a:rPr lang="en-GB" smtClean="0"/>
              <a:pPr/>
              <a:t>‹#›</a:t>
            </a:fld>
            <a:endParaRPr lang="en-GB" dirty="0">
              <a:solidFill>
                <a:schemeClr val="tx1"/>
              </a:solidFill>
              <a:latin typeface="Verdana" pitchFamily="34" charset="0"/>
            </a:endParaRPr>
          </a:p>
        </p:txBody>
      </p:sp>
      <p:sp>
        <p:nvSpPr>
          <p:cNvPr id="819204" name="Rectangle 4"/>
          <p:cNvSpPr>
            <a:spLocks noChangeArrowheads="1"/>
          </p:cNvSpPr>
          <p:nvPr/>
        </p:nvSpPr>
        <p:spPr bwMode="auto">
          <a:xfrm>
            <a:off x="6056313" y="161925"/>
            <a:ext cx="3432175" cy="150813"/>
          </a:xfrm>
          <a:prstGeom prst="rect">
            <a:avLst/>
          </a:prstGeom>
          <a:noFill/>
          <a:ln w="9525">
            <a:noFill/>
            <a:miter lim="800000"/>
            <a:headEnd/>
            <a:tailEnd/>
          </a:ln>
          <a:effectLst/>
        </p:spPr>
        <p:txBody>
          <a:bodyPr lIns="0" tIns="0" rIns="0" bIns="0"/>
          <a:lstStyle/>
          <a:p>
            <a:pPr algn="r">
              <a:spcAft>
                <a:spcPct val="0"/>
              </a:spcAft>
            </a:pPr>
            <a:endParaRPr lang="en-GB" noProof="0" dirty="0"/>
          </a:p>
        </p:txBody>
      </p:sp>
      <p:sp>
        <p:nvSpPr>
          <p:cNvPr id="819205" name="Rectangle 5"/>
          <p:cNvSpPr>
            <a:spLocks noGrp="1" noChangeArrowheads="1"/>
          </p:cNvSpPr>
          <p:nvPr>
            <p:ph type="title"/>
          </p:nvPr>
        </p:nvSpPr>
        <p:spPr bwMode="auto">
          <a:xfrm>
            <a:off x="6056313" y="161925"/>
            <a:ext cx="3721100"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noProof="0" smtClean="0"/>
              <a:t>Click to edit Master title style</a:t>
            </a:r>
            <a:endParaRPr lang="en-GB" noProof="0" smtClean="0"/>
          </a:p>
        </p:txBody>
      </p:sp>
      <p:sp>
        <p:nvSpPr>
          <p:cNvPr id="819206" name="Rectangle 6"/>
          <p:cNvSpPr>
            <a:spLocks noGrp="1" noChangeArrowheads="1"/>
          </p:cNvSpPr>
          <p:nvPr>
            <p:ph type="body" idx="1"/>
          </p:nvPr>
        </p:nvSpPr>
        <p:spPr bwMode="auto">
          <a:xfrm>
            <a:off x="115888" y="1412875"/>
            <a:ext cx="9661525" cy="4860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7" name="Ffooter"/>
          <p:cNvSpPr txBox="1"/>
          <p:nvPr userDrawn="1"/>
        </p:nvSpPr>
        <p:spPr>
          <a:xfrm>
            <a:off x="125998" y="6515999"/>
            <a:ext cx="9648000" cy="180425"/>
          </a:xfrm>
          <a:prstGeom prst="rect">
            <a:avLst/>
          </a:prstGeom>
          <a:noFill/>
        </p:spPr>
        <p:txBody>
          <a:bodyPr wrap="none" lIns="0" tIns="36000" rIns="0" bIns="36000" rtlCol="0">
            <a:noAutofit/>
          </a:bodyPr>
          <a:lstStyle/>
          <a:p>
            <a:pPr>
              <a:tabLst>
                <a:tab pos="9648000" algn="r"/>
              </a:tabLst>
            </a:pPr>
            <a:r>
              <a:rPr lang="en-GB" sz="700" b="0" noProof="0" dirty="0" smtClean="0">
                <a:solidFill>
                  <a:schemeClr val="bg2"/>
                </a:solidFill>
              </a:rPr>
              <a:t>Department of Finance,</a:t>
            </a:r>
            <a:r>
              <a:rPr lang="en-GB" sz="700" b="0" baseline="0" noProof="0" dirty="0" smtClean="0">
                <a:solidFill>
                  <a:schemeClr val="bg2"/>
                </a:solidFill>
              </a:rPr>
              <a:t> Services and Innovation</a:t>
            </a:r>
            <a:r>
              <a:rPr lang="en-GB" sz="700" b="0" noProof="0" dirty="0" smtClean="0">
                <a:solidFill>
                  <a:schemeClr val="bg2"/>
                </a:solidFill>
              </a:rPr>
              <a:t> – Comprehensive Financial</a:t>
            </a:r>
            <a:r>
              <a:rPr lang="en-GB" sz="700" b="0" baseline="0" noProof="0" dirty="0" smtClean="0">
                <a:solidFill>
                  <a:schemeClr val="bg2"/>
                </a:solidFill>
              </a:rPr>
              <a:t> Assessment</a:t>
            </a:r>
            <a:r>
              <a:rPr lang="en-GB" sz="700" b="0" noProof="0" dirty="0" smtClean="0">
                <a:solidFill>
                  <a:schemeClr val="bg2"/>
                </a:solidFill>
              </a:rPr>
              <a:t> Report 	</a:t>
            </a:r>
            <a:endParaRPr lang="en-GB" sz="700" b="0" noProof="0" dirty="0">
              <a:solidFill>
                <a:schemeClr val="bg2"/>
              </a:solidFill>
            </a:endParaRPr>
          </a:p>
        </p:txBody>
      </p:sp>
    </p:spTree>
  </p:cSld>
  <p:clrMap bg1="dk2" tx1="lt1" bg2="dk1" tx2="lt2" accent1="accent1" accent2="accent2" accent3="accent3" accent4="accent4" accent5="accent5" accent6="accent6" hlink="hlink" folHlink="folHlink"/>
  <p:sldLayoutIdLst>
    <p:sldLayoutId id="2147483745" r:id="rId1"/>
  </p:sldLayoutIdLst>
  <p:timing>
    <p:tnLst>
      <p:par>
        <p:cTn id="1" dur="indefinite" restart="never" nodeType="tmRoot"/>
      </p:par>
    </p:tnLst>
  </p:timing>
  <p:hf hdr="0" dt="0"/>
  <p:txStyles>
    <p:titleStyle>
      <a:lvl1pPr algn="r" rtl="0" eaLnBrk="1" fontAlgn="base" hangingPunct="1">
        <a:spcBef>
          <a:spcPct val="0"/>
        </a:spcBef>
        <a:spcAft>
          <a:spcPct val="0"/>
        </a:spcAft>
        <a:defRPr sz="1000" b="1">
          <a:solidFill>
            <a:schemeClr val="bg1"/>
          </a:solidFill>
          <a:latin typeface="+mj-lt"/>
          <a:ea typeface="+mj-ea"/>
          <a:cs typeface="+mj-cs"/>
        </a:defRPr>
      </a:lvl1pPr>
      <a:lvl2pPr algn="r" rtl="0" eaLnBrk="1" fontAlgn="base" hangingPunct="1">
        <a:spcBef>
          <a:spcPct val="0"/>
        </a:spcBef>
        <a:spcAft>
          <a:spcPct val="0"/>
        </a:spcAft>
        <a:defRPr sz="1000" b="1">
          <a:solidFill>
            <a:srgbClr val="000066"/>
          </a:solidFill>
          <a:latin typeface="Arial" charset="0"/>
          <a:cs typeface="Arial" charset="0"/>
        </a:defRPr>
      </a:lvl2pPr>
      <a:lvl3pPr algn="r" rtl="0" eaLnBrk="1" fontAlgn="base" hangingPunct="1">
        <a:spcBef>
          <a:spcPct val="0"/>
        </a:spcBef>
        <a:spcAft>
          <a:spcPct val="0"/>
        </a:spcAft>
        <a:defRPr sz="1000" b="1">
          <a:solidFill>
            <a:srgbClr val="000066"/>
          </a:solidFill>
          <a:latin typeface="Arial" charset="0"/>
          <a:cs typeface="Arial" charset="0"/>
        </a:defRPr>
      </a:lvl3pPr>
      <a:lvl4pPr algn="r" rtl="0" eaLnBrk="1" fontAlgn="base" hangingPunct="1">
        <a:spcBef>
          <a:spcPct val="0"/>
        </a:spcBef>
        <a:spcAft>
          <a:spcPct val="0"/>
        </a:spcAft>
        <a:defRPr sz="1000" b="1">
          <a:solidFill>
            <a:srgbClr val="000066"/>
          </a:solidFill>
          <a:latin typeface="Arial" charset="0"/>
          <a:cs typeface="Arial" charset="0"/>
        </a:defRPr>
      </a:lvl4pPr>
      <a:lvl5pPr algn="r" rtl="0" eaLnBrk="1" fontAlgn="base" hangingPunct="1">
        <a:spcBef>
          <a:spcPct val="0"/>
        </a:spcBef>
        <a:spcAft>
          <a:spcPct val="0"/>
        </a:spcAft>
        <a:defRPr sz="1000" b="1">
          <a:solidFill>
            <a:srgbClr val="000066"/>
          </a:solidFill>
          <a:latin typeface="Arial" charset="0"/>
          <a:cs typeface="Arial" charset="0"/>
        </a:defRPr>
      </a:lvl5pPr>
      <a:lvl6pPr marL="457200" algn="r" rtl="0" eaLnBrk="1" fontAlgn="base" hangingPunct="1">
        <a:spcBef>
          <a:spcPct val="0"/>
        </a:spcBef>
        <a:spcAft>
          <a:spcPct val="0"/>
        </a:spcAft>
        <a:defRPr sz="1000" b="1">
          <a:solidFill>
            <a:srgbClr val="000066"/>
          </a:solidFill>
          <a:latin typeface="Arial" charset="0"/>
          <a:cs typeface="Arial" charset="0"/>
        </a:defRPr>
      </a:lvl6pPr>
      <a:lvl7pPr marL="914400" algn="r" rtl="0" eaLnBrk="1" fontAlgn="base" hangingPunct="1">
        <a:spcBef>
          <a:spcPct val="0"/>
        </a:spcBef>
        <a:spcAft>
          <a:spcPct val="0"/>
        </a:spcAft>
        <a:defRPr sz="1000" b="1">
          <a:solidFill>
            <a:srgbClr val="000066"/>
          </a:solidFill>
          <a:latin typeface="Arial" charset="0"/>
          <a:cs typeface="Arial" charset="0"/>
        </a:defRPr>
      </a:lvl7pPr>
      <a:lvl8pPr marL="1371600" algn="r" rtl="0" eaLnBrk="1" fontAlgn="base" hangingPunct="1">
        <a:spcBef>
          <a:spcPct val="0"/>
        </a:spcBef>
        <a:spcAft>
          <a:spcPct val="0"/>
        </a:spcAft>
        <a:defRPr sz="1000" b="1">
          <a:solidFill>
            <a:srgbClr val="000066"/>
          </a:solidFill>
          <a:latin typeface="Arial" charset="0"/>
          <a:cs typeface="Arial" charset="0"/>
        </a:defRPr>
      </a:lvl8pPr>
      <a:lvl9pPr marL="1828800" algn="r" rtl="0" eaLnBrk="1" fontAlgn="base" hangingPunct="1">
        <a:spcBef>
          <a:spcPct val="0"/>
        </a:spcBef>
        <a:spcAft>
          <a:spcPct val="0"/>
        </a:spcAft>
        <a:defRPr sz="1000" b="1">
          <a:solidFill>
            <a:srgbClr val="000066"/>
          </a:solidFill>
          <a:latin typeface="Arial" charset="0"/>
          <a:cs typeface="Arial" charset="0"/>
        </a:defRPr>
      </a:lvl9pPr>
    </p:titleStyle>
    <p:bodyStyle>
      <a:lvl1pPr algn="just" rtl="0" eaLnBrk="1" fontAlgn="base" hangingPunct="1">
        <a:spcBef>
          <a:spcPct val="0"/>
        </a:spcBef>
        <a:spcAft>
          <a:spcPct val="35000"/>
        </a:spcAft>
        <a:tabLst>
          <a:tab pos="5715000" algn="l"/>
        </a:tabLst>
        <a:defRPr sz="1100" b="1">
          <a:solidFill>
            <a:schemeClr val="tx2"/>
          </a:solidFill>
          <a:latin typeface="+mn-lt"/>
          <a:ea typeface="+mn-ea"/>
          <a:cs typeface="+mn-cs"/>
        </a:defRPr>
      </a:lvl1pPr>
      <a:lvl2pPr marL="179388" indent="-179388" algn="just" rtl="0" eaLnBrk="1" fontAlgn="base" hangingPunct="1">
        <a:spcBef>
          <a:spcPct val="0"/>
        </a:spcBef>
        <a:spcAft>
          <a:spcPct val="35000"/>
        </a:spcAft>
        <a:buFont typeface="Arial" charset="0"/>
        <a:buNone/>
        <a:tabLst>
          <a:tab pos="5715000" algn="l"/>
        </a:tabLst>
        <a:defRPr sz="1000" b="1">
          <a:solidFill>
            <a:schemeClr val="bg1"/>
          </a:solidFill>
          <a:latin typeface="+mn-lt"/>
          <a:cs typeface="+mn-cs"/>
        </a:defRPr>
      </a:lvl2pPr>
      <a:lvl3pPr marL="182563" indent="-180975" algn="just" rtl="0" eaLnBrk="1" fontAlgn="base" hangingPunct="1">
        <a:spcBef>
          <a:spcPct val="0"/>
        </a:spcBef>
        <a:spcAft>
          <a:spcPct val="35000"/>
        </a:spcAft>
        <a:buFont typeface="Arial" pitchFamily="34" charset="0"/>
        <a:buChar char="•"/>
        <a:tabLst>
          <a:tab pos="5715000" algn="l"/>
        </a:tabLst>
        <a:defRPr sz="1000">
          <a:solidFill>
            <a:srgbClr val="000000"/>
          </a:solidFill>
          <a:latin typeface="+mn-lt"/>
          <a:cs typeface="+mn-cs"/>
        </a:defRPr>
      </a:lvl3pPr>
      <a:lvl4pPr marL="349250" indent="-179388" algn="just" rtl="0" eaLnBrk="1" fontAlgn="base" hangingPunct="1">
        <a:spcBef>
          <a:spcPct val="0"/>
        </a:spcBef>
        <a:spcAft>
          <a:spcPct val="35000"/>
        </a:spcAft>
        <a:buFont typeface="Arial" pitchFamily="34" charset="0"/>
        <a:buChar char="–"/>
        <a:tabLst>
          <a:tab pos="5715000" algn="l"/>
        </a:tabLst>
        <a:defRPr sz="1000">
          <a:solidFill>
            <a:srgbClr val="000000"/>
          </a:solidFill>
          <a:latin typeface="+mn-lt"/>
          <a:cs typeface="+mn-cs"/>
        </a:defRPr>
      </a:lvl4pPr>
      <a:lvl5pPr marL="528638" indent="-180975" algn="just" rtl="0" eaLnBrk="1" fontAlgn="base" hangingPunct="1">
        <a:spcBef>
          <a:spcPct val="0"/>
        </a:spcBef>
        <a:spcAft>
          <a:spcPct val="35000"/>
        </a:spcAft>
        <a:buFont typeface="Arial" pitchFamily="34" charset="0"/>
        <a:buChar char="·"/>
        <a:tabLst>
          <a:tab pos="5715000" algn="l"/>
        </a:tabLst>
        <a:defRPr sz="1000">
          <a:solidFill>
            <a:srgbClr val="000000"/>
          </a:solidFill>
          <a:latin typeface="+mn-lt"/>
          <a:cs typeface="+mn-cs"/>
        </a:defRPr>
      </a:lvl5pPr>
      <a:lvl6pPr marL="1177925" indent="-180975" algn="just" rtl="0" eaLnBrk="1" fontAlgn="base" hangingPunct="1">
        <a:spcBef>
          <a:spcPct val="0"/>
        </a:spcBef>
        <a:spcAft>
          <a:spcPct val="35000"/>
        </a:spcAft>
        <a:buFont typeface="Arial" charset="0"/>
        <a:buChar char="-"/>
        <a:tabLst>
          <a:tab pos="5715000" algn="l"/>
        </a:tabLst>
        <a:defRPr sz="1000">
          <a:solidFill>
            <a:srgbClr val="000000"/>
          </a:solidFill>
          <a:latin typeface="+mn-lt"/>
          <a:cs typeface="+mn-cs"/>
        </a:defRPr>
      </a:lvl6pPr>
      <a:lvl7pPr marL="1635125" indent="-180975" algn="just" rtl="0" eaLnBrk="1" fontAlgn="base" hangingPunct="1">
        <a:spcBef>
          <a:spcPct val="0"/>
        </a:spcBef>
        <a:spcAft>
          <a:spcPct val="35000"/>
        </a:spcAft>
        <a:buFont typeface="Arial" charset="0"/>
        <a:buChar char="-"/>
        <a:tabLst>
          <a:tab pos="5715000" algn="l"/>
        </a:tabLst>
        <a:defRPr sz="1000">
          <a:solidFill>
            <a:srgbClr val="000000"/>
          </a:solidFill>
          <a:latin typeface="+mn-lt"/>
          <a:cs typeface="+mn-cs"/>
        </a:defRPr>
      </a:lvl7pPr>
      <a:lvl8pPr marL="2092325" indent="-180975" algn="just" rtl="0" eaLnBrk="1" fontAlgn="base" hangingPunct="1">
        <a:spcBef>
          <a:spcPct val="0"/>
        </a:spcBef>
        <a:spcAft>
          <a:spcPct val="35000"/>
        </a:spcAft>
        <a:buFont typeface="Arial" charset="0"/>
        <a:buChar char="-"/>
        <a:tabLst>
          <a:tab pos="5715000" algn="l"/>
        </a:tabLst>
        <a:defRPr sz="1000">
          <a:solidFill>
            <a:srgbClr val="000000"/>
          </a:solidFill>
          <a:latin typeface="+mn-lt"/>
          <a:cs typeface="+mn-cs"/>
        </a:defRPr>
      </a:lvl8pPr>
      <a:lvl9pPr marL="2549525" indent="-180975" algn="just" rtl="0" eaLnBrk="1" fontAlgn="base" hangingPunct="1">
        <a:spcBef>
          <a:spcPct val="0"/>
        </a:spcBef>
        <a:spcAft>
          <a:spcPct val="35000"/>
        </a:spcAft>
        <a:buFont typeface="Arial" charset="0"/>
        <a:buChar char="-"/>
        <a:tabLst>
          <a:tab pos="5715000" algn="l"/>
        </a:tabLst>
        <a:defRPr sz="1000">
          <a:solidFill>
            <a:srgbClr val="000000"/>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8" name="Ffooter"/>
          <p:cNvSpPr txBox="1"/>
          <p:nvPr userDrawn="1"/>
        </p:nvSpPr>
        <p:spPr>
          <a:xfrm>
            <a:off x="125998" y="6515999"/>
            <a:ext cx="9648000" cy="180425"/>
          </a:xfrm>
          <a:prstGeom prst="rect">
            <a:avLst/>
          </a:prstGeom>
          <a:noFill/>
        </p:spPr>
        <p:txBody>
          <a:bodyPr wrap="none" lIns="0" tIns="36000" rIns="0" bIns="36000" rtlCol="0">
            <a:noAutofit/>
          </a:bodyPr>
          <a:lstStyle/>
          <a:p>
            <a:pPr>
              <a:tabLst>
                <a:tab pos="9648000" algn="r"/>
              </a:tabLst>
            </a:pPr>
            <a:r>
              <a:rPr lang="en-GB" sz="700" b="0" noProof="0" dirty="0" smtClean="0">
                <a:solidFill>
                  <a:schemeClr val="bg2"/>
                </a:solidFill>
              </a:rPr>
              <a:t>Department of Finance,</a:t>
            </a:r>
            <a:r>
              <a:rPr lang="en-GB" sz="700" b="0" baseline="0" noProof="0" dirty="0" smtClean="0">
                <a:solidFill>
                  <a:schemeClr val="bg2"/>
                </a:solidFill>
              </a:rPr>
              <a:t> Services and Innovation</a:t>
            </a:r>
            <a:r>
              <a:rPr lang="en-GB" sz="700" b="0" noProof="0" dirty="0" smtClean="0">
                <a:solidFill>
                  <a:schemeClr val="bg2"/>
                </a:solidFill>
              </a:rPr>
              <a:t> – Comprehensive Financial</a:t>
            </a:r>
            <a:r>
              <a:rPr lang="en-GB" sz="700" b="0" baseline="0" noProof="0" dirty="0" smtClean="0">
                <a:solidFill>
                  <a:schemeClr val="bg2"/>
                </a:solidFill>
              </a:rPr>
              <a:t> Assessment</a:t>
            </a:r>
            <a:r>
              <a:rPr lang="en-GB" sz="700" b="0" noProof="0" dirty="0" smtClean="0">
                <a:solidFill>
                  <a:schemeClr val="bg2"/>
                </a:solidFill>
              </a:rPr>
              <a:t> Report 	</a:t>
            </a:r>
            <a:endParaRPr lang="en-GB" sz="700" b="0" noProof="0" dirty="0">
              <a:solidFill>
                <a:schemeClr val="bg2"/>
              </a:solidFill>
            </a:endParaRPr>
          </a:p>
        </p:txBody>
      </p:sp>
      <p:sp>
        <p:nvSpPr>
          <p:cNvPr id="819202" name="Rectangle 2"/>
          <p:cNvSpPr>
            <a:spLocks noGrp="1" noChangeArrowheads="1"/>
          </p:cNvSpPr>
          <p:nvPr>
            <p:ph type="sldNum" sz="quarter" idx="4"/>
          </p:nvPr>
        </p:nvSpPr>
        <p:spPr bwMode="auto">
          <a:xfrm>
            <a:off x="4816475" y="6527800"/>
            <a:ext cx="274638" cy="10772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ctr">
              <a:spcAft>
                <a:spcPct val="0"/>
              </a:spcAft>
              <a:defRPr sz="700" b="0">
                <a:solidFill>
                  <a:srgbClr val="000000"/>
                </a:solidFill>
              </a:defRPr>
            </a:lvl1pPr>
          </a:lstStyle>
          <a:p>
            <a:fld id="{DE4BE635-3F14-4A09-9B85-4AB5432DCC35}" type="slidenum">
              <a:rPr lang="en-GB" smtClean="0"/>
              <a:pPr/>
              <a:t>‹#›</a:t>
            </a:fld>
            <a:endParaRPr lang="en-GB" dirty="0">
              <a:solidFill>
                <a:schemeClr val="tx1"/>
              </a:solidFill>
              <a:latin typeface="Verdana" pitchFamily="34" charset="0"/>
            </a:endParaRPr>
          </a:p>
        </p:txBody>
      </p:sp>
      <p:sp>
        <p:nvSpPr>
          <p:cNvPr id="819204" name="Rectangle 4"/>
          <p:cNvSpPr>
            <a:spLocks noChangeArrowheads="1"/>
          </p:cNvSpPr>
          <p:nvPr/>
        </p:nvSpPr>
        <p:spPr bwMode="auto">
          <a:xfrm>
            <a:off x="6056313" y="161925"/>
            <a:ext cx="3432175" cy="150813"/>
          </a:xfrm>
          <a:prstGeom prst="rect">
            <a:avLst/>
          </a:prstGeom>
          <a:noFill/>
          <a:ln w="9525">
            <a:noFill/>
            <a:miter lim="800000"/>
            <a:headEnd/>
            <a:tailEnd/>
          </a:ln>
          <a:effectLst/>
        </p:spPr>
        <p:txBody>
          <a:bodyPr lIns="0" tIns="0" rIns="0" bIns="0"/>
          <a:lstStyle/>
          <a:p>
            <a:pPr algn="r">
              <a:spcAft>
                <a:spcPct val="0"/>
              </a:spcAft>
            </a:pPr>
            <a:endParaRPr lang="en-GB" noProof="0" dirty="0"/>
          </a:p>
        </p:txBody>
      </p:sp>
      <p:sp>
        <p:nvSpPr>
          <p:cNvPr id="819205" name="Rectangle 5"/>
          <p:cNvSpPr>
            <a:spLocks noGrp="1" noChangeArrowheads="1"/>
          </p:cNvSpPr>
          <p:nvPr>
            <p:ph type="title"/>
          </p:nvPr>
        </p:nvSpPr>
        <p:spPr bwMode="auto">
          <a:xfrm>
            <a:off x="6056313" y="161925"/>
            <a:ext cx="3721100"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noProof="0" smtClean="0"/>
              <a:t>Click to edit Master title style</a:t>
            </a:r>
          </a:p>
        </p:txBody>
      </p:sp>
      <p:sp>
        <p:nvSpPr>
          <p:cNvPr id="819206" name="Rectangle 6"/>
          <p:cNvSpPr>
            <a:spLocks noGrp="1" noChangeArrowheads="1"/>
          </p:cNvSpPr>
          <p:nvPr>
            <p:ph type="body" idx="1"/>
          </p:nvPr>
        </p:nvSpPr>
        <p:spPr bwMode="auto">
          <a:xfrm>
            <a:off x="115888" y="1412875"/>
            <a:ext cx="9661525" cy="4860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Tree>
  </p:cSld>
  <p:clrMap bg1="dk2" tx1="lt1" bg2="dk1" tx2="lt2" accent1="accent1" accent2="accent2" accent3="accent3" accent4="accent4" accent5="accent5" accent6="accent6" hlink="hlink" folHlink="folHlink"/>
  <p:sldLayoutIdLst>
    <p:sldLayoutId id="2147483719" r:id="rId1"/>
    <p:sldLayoutId id="2147483720" r:id="rId2"/>
    <p:sldLayoutId id="2147483725" r:id="rId3"/>
    <p:sldLayoutId id="2147483721" r:id="rId4"/>
    <p:sldLayoutId id="2147483722" r:id="rId5"/>
    <p:sldLayoutId id="2147483723" r:id="rId6"/>
    <p:sldLayoutId id="2147483734" r:id="rId7"/>
    <p:sldLayoutId id="2147483726" r:id="rId8"/>
    <p:sldLayoutId id="2147483731" r:id="rId9"/>
  </p:sldLayoutIdLst>
  <p:timing>
    <p:tnLst>
      <p:par>
        <p:cTn id="1" dur="indefinite" restart="never" nodeType="tmRoot"/>
      </p:par>
    </p:tnLst>
  </p:timing>
  <p:hf hdr="0" dt="0"/>
  <p:txStyles>
    <p:titleStyle>
      <a:lvl1pPr algn="r" rtl="0" fontAlgn="base">
        <a:spcBef>
          <a:spcPct val="0"/>
        </a:spcBef>
        <a:spcAft>
          <a:spcPct val="0"/>
        </a:spcAft>
        <a:defRPr sz="1000" b="1">
          <a:solidFill>
            <a:schemeClr val="bg1"/>
          </a:solidFill>
          <a:latin typeface="+mj-lt"/>
          <a:ea typeface="+mj-ea"/>
          <a:cs typeface="+mj-cs"/>
        </a:defRPr>
      </a:lvl1pPr>
      <a:lvl2pPr algn="r" rtl="0" fontAlgn="base">
        <a:spcBef>
          <a:spcPct val="0"/>
        </a:spcBef>
        <a:spcAft>
          <a:spcPct val="0"/>
        </a:spcAft>
        <a:defRPr sz="1000" b="1">
          <a:solidFill>
            <a:srgbClr val="000066"/>
          </a:solidFill>
          <a:latin typeface="Arial" charset="0"/>
          <a:cs typeface="Arial" charset="0"/>
        </a:defRPr>
      </a:lvl2pPr>
      <a:lvl3pPr algn="r" rtl="0" fontAlgn="base">
        <a:spcBef>
          <a:spcPct val="0"/>
        </a:spcBef>
        <a:spcAft>
          <a:spcPct val="0"/>
        </a:spcAft>
        <a:defRPr sz="1000" b="1">
          <a:solidFill>
            <a:srgbClr val="000066"/>
          </a:solidFill>
          <a:latin typeface="Arial" charset="0"/>
          <a:cs typeface="Arial" charset="0"/>
        </a:defRPr>
      </a:lvl3pPr>
      <a:lvl4pPr algn="r" rtl="0" fontAlgn="base">
        <a:spcBef>
          <a:spcPct val="0"/>
        </a:spcBef>
        <a:spcAft>
          <a:spcPct val="0"/>
        </a:spcAft>
        <a:defRPr sz="1000" b="1">
          <a:solidFill>
            <a:srgbClr val="000066"/>
          </a:solidFill>
          <a:latin typeface="Arial" charset="0"/>
          <a:cs typeface="Arial" charset="0"/>
        </a:defRPr>
      </a:lvl4pPr>
      <a:lvl5pPr algn="r" rtl="0" fontAlgn="base">
        <a:spcBef>
          <a:spcPct val="0"/>
        </a:spcBef>
        <a:spcAft>
          <a:spcPct val="0"/>
        </a:spcAft>
        <a:defRPr sz="1000" b="1">
          <a:solidFill>
            <a:srgbClr val="000066"/>
          </a:solidFill>
          <a:latin typeface="Arial" charset="0"/>
          <a:cs typeface="Arial" charset="0"/>
        </a:defRPr>
      </a:lvl5pPr>
      <a:lvl6pPr marL="457200" algn="r" rtl="0" fontAlgn="base">
        <a:spcBef>
          <a:spcPct val="0"/>
        </a:spcBef>
        <a:spcAft>
          <a:spcPct val="0"/>
        </a:spcAft>
        <a:defRPr sz="1000" b="1">
          <a:solidFill>
            <a:srgbClr val="000066"/>
          </a:solidFill>
          <a:latin typeface="Arial" charset="0"/>
          <a:cs typeface="Arial" charset="0"/>
        </a:defRPr>
      </a:lvl6pPr>
      <a:lvl7pPr marL="914400" algn="r" rtl="0" fontAlgn="base">
        <a:spcBef>
          <a:spcPct val="0"/>
        </a:spcBef>
        <a:spcAft>
          <a:spcPct val="0"/>
        </a:spcAft>
        <a:defRPr sz="1000" b="1">
          <a:solidFill>
            <a:srgbClr val="000066"/>
          </a:solidFill>
          <a:latin typeface="Arial" charset="0"/>
          <a:cs typeface="Arial" charset="0"/>
        </a:defRPr>
      </a:lvl7pPr>
      <a:lvl8pPr marL="1371600" algn="r" rtl="0" fontAlgn="base">
        <a:spcBef>
          <a:spcPct val="0"/>
        </a:spcBef>
        <a:spcAft>
          <a:spcPct val="0"/>
        </a:spcAft>
        <a:defRPr sz="1000" b="1">
          <a:solidFill>
            <a:srgbClr val="000066"/>
          </a:solidFill>
          <a:latin typeface="Arial" charset="0"/>
          <a:cs typeface="Arial" charset="0"/>
        </a:defRPr>
      </a:lvl8pPr>
      <a:lvl9pPr marL="1828800" algn="r" rtl="0" fontAlgn="base">
        <a:spcBef>
          <a:spcPct val="0"/>
        </a:spcBef>
        <a:spcAft>
          <a:spcPct val="0"/>
        </a:spcAft>
        <a:defRPr sz="1000" b="1">
          <a:solidFill>
            <a:srgbClr val="000066"/>
          </a:solidFill>
          <a:latin typeface="Arial" charset="0"/>
          <a:cs typeface="Arial" charset="0"/>
        </a:defRPr>
      </a:lvl9pPr>
    </p:titleStyle>
    <p:bodyStyle>
      <a:lvl1pPr algn="just" rtl="0" fontAlgn="base">
        <a:spcBef>
          <a:spcPct val="0"/>
        </a:spcBef>
        <a:spcAft>
          <a:spcPct val="35000"/>
        </a:spcAft>
        <a:tabLst>
          <a:tab pos="5715000" algn="l"/>
        </a:tabLst>
        <a:defRPr sz="1100" b="1">
          <a:solidFill>
            <a:schemeClr val="accent2"/>
          </a:solidFill>
          <a:latin typeface="+mn-lt"/>
          <a:ea typeface="+mn-ea"/>
          <a:cs typeface="+mn-cs"/>
        </a:defRPr>
      </a:lvl1pPr>
      <a:lvl2pPr marL="179388" indent="-179388" algn="just" rtl="0" fontAlgn="base">
        <a:spcBef>
          <a:spcPct val="0"/>
        </a:spcBef>
        <a:spcAft>
          <a:spcPct val="35000"/>
        </a:spcAft>
        <a:buFont typeface="Arial" charset="0"/>
        <a:buNone/>
        <a:tabLst>
          <a:tab pos="5715000" algn="l"/>
        </a:tabLst>
        <a:defRPr sz="1000" b="1">
          <a:solidFill>
            <a:schemeClr val="bg1"/>
          </a:solidFill>
          <a:latin typeface="+mn-lt"/>
          <a:cs typeface="+mn-cs"/>
        </a:defRPr>
      </a:lvl2pPr>
      <a:lvl3pPr marL="182563"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3pPr>
      <a:lvl4pPr marL="349250" indent="-179388"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4pPr>
      <a:lvl5pPr marL="528638"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5pPr>
      <a:lvl6pPr marL="11779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6pPr>
      <a:lvl7pPr marL="16351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7pPr>
      <a:lvl8pPr marL="20923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8pPr>
      <a:lvl9pPr marL="25495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819202" name="Rectangle 2"/>
          <p:cNvSpPr>
            <a:spLocks noGrp="1" noChangeArrowheads="1"/>
          </p:cNvSpPr>
          <p:nvPr>
            <p:ph type="sldNum" sz="quarter" idx="4"/>
          </p:nvPr>
        </p:nvSpPr>
        <p:spPr bwMode="auto">
          <a:xfrm>
            <a:off x="4816475" y="6527800"/>
            <a:ext cx="274638" cy="10772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ctr">
              <a:spcAft>
                <a:spcPct val="0"/>
              </a:spcAft>
              <a:defRPr sz="700" b="0">
                <a:solidFill>
                  <a:srgbClr val="000000"/>
                </a:solidFill>
              </a:defRPr>
            </a:lvl1pPr>
          </a:lstStyle>
          <a:p>
            <a:fld id="{DE4BE635-3F14-4A09-9B85-4AB5432DCC35}" type="slidenum">
              <a:rPr lang="en-GB" smtClean="0"/>
              <a:pPr/>
              <a:t>‹#›</a:t>
            </a:fld>
            <a:endParaRPr lang="en-GB" dirty="0">
              <a:solidFill>
                <a:srgbClr val="FFFFFF"/>
              </a:solidFill>
              <a:latin typeface="Verdana" pitchFamily="34" charset="0"/>
            </a:endParaRPr>
          </a:p>
        </p:txBody>
      </p:sp>
      <p:sp>
        <p:nvSpPr>
          <p:cNvPr id="819204" name="Rectangle 4"/>
          <p:cNvSpPr>
            <a:spLocks noChangeArrowheads="1"/>
          </p:cNvSpPr>
          <p:nvPr/>
        </p:nvSpPr>
        <p:spPr bwMode="auto">
          <a:xfrm>
            <a:off x="6056313" y="161925"/>
            <a:ext cx="3432175" cy="150813"/>
          </a:xfrm>
          <a:prstGeom prst="rect">
            <a:avLst/>
          </a:prstGeom>
          <a:noFill/>
          <a:ln w="9525">
            <a:noFill/>
            <a:miter lim="800000"/>
            <a:headEnd/>
            <a:tailEnd/>
          </a:ln>
          <a:effectLst/>
        </p:spPr>
        <p:txBody>
          <a:bodyPr lIns="0" tIns="0" rIns="0" bIns="0"/>
          <a:lstStyle/>
          <a:p>
            <a:pPr algn="r">
              <a:spcAft>
                <a:spcPct val="0"/>
              </a:spcAft>
            </a:pPr>
            <a:endParaRPr lang="en-GB" dirty="0"/>
          </a:p>
        </p:txBody>
      </p:sp>
      <p:sp>
        <p:nvSpPr>
          <p:cNvPr id="819205" name="Rectangle 5"/>
          <p:cNvSpPr>
            <a:spLocks noGrp="1" noChangeArrowheads="1"/>
          </p:cNvSpPr>
          <p:nvPr>
            <p:ph type="title"/>
          </p:nvPr>
        </p:nvSpPr>
        <p:spPr bwMode="auto">
          <a:xfrm>
            <a:off x="6056313" y="161925"/>
            <a:ext cx="3721100"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noProof="0" smtClean="0"/>
              <a:t>Click to edit Master title style</a:t>
            </a:r>
          </a:p>
        </p:txBody>
      </p:sp>
      <p:sp>
        <p:nvSpPr>
          <p:cNvPr id="819206" name="Rectangle 6"/>
          <p:cNvSpPr>
            <a:spLocks noGrp="1" noChangeArrowheads="1"/>
          </p:cNvSpPr>
          <p:nvPr>
            <p:ph type="body" idx="1"/>
          </p:nvPr>
        </p:nvSpPr>
        <p:spPr bwMode="auto">
          <a:xfrm>
            <a:off x="115888" y="1412875"/>
            <a:ext cx="9661525" cy="4860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7" name="Ffooter"/>
          <p:cNvSpPr txBox="1"/>
          <p:nvPr userDrawn="1"/>
        </p:nvSpPr>
        <p:spPr>
          <a:xfrm>
            <a:off x="125998" y="6515999"/>
            <a:ext cx="9648000" cy="180425"/>
          </a:xfrm>
          <a:prstGeom prst="rect">
            <a:avLst/>
          </a:prstGeom>
          <a:noFill/>
        </p:spPr>
        <p:txBody>
          <a:bodyPr wrap="none" lIns="0" tIns="36000" rIns="0" bIns="36000" rtlCol="0">
            <a:noAutofit/>
          </a:bodyPr>
          <a:lstStyle/>
          <a:p>
            <a:pPr>
              <a:tabLst>
                <a:tab pos="9648000" algn="r"/>
              </a:tabLst>
            </a:pPr>
            <a:r>
              <a:rPr lang="en-GB" sz="700" b="0" noProof="0" dirty="0" smtClean="0">
                <a:solidFill>
                  <a:schemeClr val="bg2"/>
                </a:solidFill>
              </a:rPr>
              <a:t>Department of Finance and Services – Comprehensive Financial</a:t>
            </a:r>
            <a:r>
              <a:rPr lang="en-GB" sz="700" b="0" baseline="0" noProof="0" dirty="0" smtClean="0">
                <a:solidFill>
                  <a:schemeClr val="bg2"/>
                </a:solidFill>
              </a:rPr>
              <a:t> Assessment</a:t>
            </a:r>
            <a:r>
              <a:rPr lang="en-GB" sz="700" b="0" noProof="0" dirty="0" smtClean="0">
                <a:solidFill>
                  <a:schemeClr val="bg2"/>
                </a:solidFill>
              </a:rPr>
              <a:t> Report 	</a:t>
            </a:r>
            <a:endParaRPr lang="en-GB" sz="700" b="0" noProof="0" dirty="0">
              <a:solidFill>
                <a:schemeClr val="bg2"/>
              </a:solidFill>
            </a:endParaRPr>
          </a:p>
        </p:txBody>
      </p:sp>
    </p:spTree>
    <p:extLst>
      <p:ext uri="{BB962C8B-B14F-4D97-AF65-F5344CB8AC3E}">
        <p14:creationId xmlns:p14="http://schemas.microsoft.com/office/powerpoint/2010/main" val="3192801004"/>
      </p:ext>
    </p:extLst>
  </p:cSld>
  <p:clrMap bg1="dk2" tx1="lt1" bg2="dk1" tx2="lt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Lst>
  <p:timing>
    <p:tnLst>
      <p:par>
        <p:cTn id="1" dur="indefinite" restart="never" nodeType="tmRoot"/>
      </p:par>
    </p:tnLst>
  </p:timing>
  <p:hf hdr="0" dt="0"/>
  <p:txStyles>
    <p:titleStyle>
      <a:lvl1pPr algn="r" rtl="0" fontAlgn="base">
        <a:spcBef>
          <a:spcPct val="0"/>
        </a:spcBef>
        <a:spcAft>
          <a:spcPct val="0"/>
        </a:spcAft>
        <a:defRPr sz="1000" b="1">
          <a:solidFill>
            <a:schemeClr val="bg1"/>
          </a:solidFill>
          <a:latin typeface="+mj-lt"/>
          <a:ea typeface="+mj-ea"/>
          <a:cs typeface="+mj-cs"/>
        </a:defRPr>
      </a:lvl1pPr>
      <a:lvl2pPr algn="r" rtl="0" fontAlgn="base">
        <a:spcBef>
          <a:spcPct val="0"/>
        </a:spcBef>
        <a:spcAft>
          <a:spcPct val="0"/>
        </a:spcAft>
        <a:defRPr sz="1000" b="1">
          <a:solidFill>
            <a:srgbClr val="000066"/>
          </a:solidFill>
          <a:latin typeface="Arial" charset="0"/>
          <a:cs typeface="Arial" charset="0"/>
        </a:defRPr>
      </a:lvl2pPr>
      <a:lvl3pPr algn="r" rtl="0" fontAlgn="base">
        <a:spcBef>
          <a:spcPct val="0"/>
        </a:spcBef>
        <a:spcAft>
          <a:spcPct val="0"/>
        </a:spcAft>
        <a:defRPr sz="1000" b="1">
          <a:solidFill>
            <a:srgbClr val="000066"/>
          </a:solidFill>
          <a:latin typeface="Arial" charset="0"/>
          <a:cs typeface="Arial" charset="0"/>
        </a:defRPr>
      </a:lvl3pPr>
      <a:lvl4pPr algn="r" rtl="0" fontAlgn="base">
        <a:spcBef>
          <a:spcPct val="0"/>
        </a:spcBef>
        <a:spcAft>
          <a:spcPct val="0"/>
        </a:spcAft>
        <a:defRPr sz="1000" b="1">
          <a:solidFill>
            <a:srgbClr val="000066"/>
          </a:solidFill>
          <a:latin typeface="Arial" charset="0"/>
          <a:cs typeface="Arial" charset="0"/>
        </a:defRPr>
      </a:lvl4pPr>
      <a:lvl5pPr algn="r" rtl="0" fontAlgn="base">
        <a:spcBef>
          <a:spcPct val="0"/>
        </a:spcBef>
        <a:spcAft>
          <a:spcPct val="0"/>
        </a:spcAft>
        <a:defRPr sz="1000" b="1">
          <a:solidFill>
            <a:srgbClr val="000066"/>
          </a:solidFill>
          <a:latin typeface="Arial" charset="0"/>
          <a:cs typeface="Arial" charset="0"/>
        </a:defRPr>
      </a:lvl5pPr>
      <a:lvl6pPr marL="457200" algn="r" rtl="0" fontAlgn="base">
        <a:spcBef>
          <a:spcPct val="0"/>
        </a:spcBef>
        <a:spcAft>
          <a:spcPct val="0"/>
        </a:spcAft>
        <a:defRPr sz="1000" b="1">
          <a:solidFill>
            <a:srgbClr val="000066"/>
          </a:solidFill>
          <a:latin typeface="Arial" charset="0"/>
          <a:cs typeface="Arial" charset="0"/>
        </a:defRPr>
      </a:lvl6pPr>
      <a:lvl7pPr marL="914400" algn="r" rtl="0" fontAlgn="base">
        <a:spcBef>
          <a:spcPct val="0"/>
        </a:spcBef>
        <a:spcAft>
          <a:spcPct val="0"/>
        </a:spcAft>
        <a:defRPr sz="1000" b="1">
          <a:solidFill>
            <a:srgbClr val="000066"/>
          </a:solidFill>
          <a:latin typeface="Arial" charset="0"/>
          <a:cs typeface="Arial" charset="0"/>
        </a:defRPr>
      </a:lvl7pPr>
      <a:lvl8pPr marL="1371600" algn="r" rtl="0" fontAlgn="base">
        <a:spcBef>
          <a:spcPct val="0"/>
        </a:spcBef>
        <a:spcAft>
          <a:spcPct val="0"/>
        </a:spcAft>
        <a:defRPr sz="1000" b="1">
          <a:solidFill>
            <a:srgbClr val="000066"/>
          </a:solidFill>
          <a:latin typeface="Arial" charset="0"/>
          <a:cs typeface="Arial" charset="0"/>
        </a:defRPr>
      </a:lvl8pPr>
      <a:lvl9pPr marL="1828800" algn="r" rtl="0" fontAlgn="base">
        <a:spcBef>
          <a:spcPct val="0"/>
        </a:spcBef>
        <a:spcAft>
          <a:spcPct val="0"/>
        </a:spcAft>
        <a:defRPr sz="1000" b="1">
          <a:solidFill>
            <a:srgbClr val="000066"/>
          </a:solidFill>
          <a:latin typeface="Arial" charset="0"/>
          <a:cs typeface="Arial" charset="0"/>
        </a:defRPr>
      </a:lvl9pPr>
    </p:titleStyle>
    <p:bodyStyle>
      <a:lvl1pPr algn="just" rtl="0" fontAlgn="base">
        <a:spcBef>
          <a:spcPct val="0"/>
        </a:spcBef>
        <a:spcAft>
          <a:spcPct val="35000"/>
        </a:spcAft>
        <a:tabLst>
          <a:tab pos="5715000" algn="l"/>
        </a:tabLst>
        <a:defRPr sz="1100" b="1">
          <a:solidFill>
            <a:schemeClr val="accent2"/>
          </a:solidFill>
          <a:latin typeface="+mn-lt"/>
          <a:ea typeface="+mn-ea"/>
          <a:cs typeface="+mn-cs"/>
        </a:defRPr>
      </a:lvl1pPr>
      <a:lvl2pPr marL="179388" indent="-179388" algn="just" rtl="0" fontAlgn="base">
        <a:spcBef>
          <a:spcPct val="0"/>
        </a:spcBef>
        <a:spcAft>
          <a:spcPct val="35000"/>
        </a:spcAft>
        <a:buFont typeface="Arial" charset="0"/>
        <a:buNone/>
        <a:tabLst>
          <a:tab pos="5715000" algn="l"/>
        </a:tabLst>
        <a:defRPr sz="1000" b="1">
          <a:solidFill>
            <a:schemeClr val="bg1"/>
          </a:solidFill>
          <a:latin typeface="+mn-lt"/>
          <a:cs typeface="+mn-cs"/>
        </a:defRPr>
      </a:lvl2pPr>
      <a:lvl3pPr marL="182563"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3pPr>
      <a:lvl4pPr marL="349250" indent="-179388"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4pPr>
      <a:lvl5pPr marL="528638"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5pPr>
      <a:lvl6pPr marL="11779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6pPr>
      <a:lvl7pPr marL="16351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7pPr>
      <a:lvl8pPr marL="20923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8pPr>
      <a:lvl9pPr marL="25495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3.emf"/><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_rels/slide27.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2.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6871" y="2520000"/>
            <a:ext cx="8119175" cy="923330"/>
          </a:xfrm>
        </p:spPr>
        <p:txBody>
          <a:bodyPr/>
          <a:lstStyle/>
          <a:p>
            <a:r>
              <a:rPr lang="en-AU" dirty="0" smtClean="0"/>
              <a:t>Department of Finance, Services and Innovation</a:t>
            </a:r>
            <a:endParaRPr lang="en-AU" dirty="0"/>
          </a:p>
        </p:txBody>
      </p:sp>
      <p:sp>
        <p:nvSpPr>
          <p:cNvPr id="3" name="Subtitle 2"/>
          <p:cNvSpPr>
            <a:spLocks noGrp="1"/>
          </p:cNvSpPr>
          <p:nvPr>
            <p:ph type="subTitle" idx="1"/>
          </p:nvPr>
        </p:nvSpPr>
        <p:spPr/>
        <p:txBody>
          <a:bodyPr/>
          <a:lstStyle/>
          <a:p>
            <a:r>
              <a:rPr lang="en-AU" sz="2700" dirty="0" smtClean="0"/>
              <a:t>“Comprehensive” Financial Capacity Assessment Template</a:t>
            </a:r>
            <a:endParaRPr lang="en-AU" sz="2700" dirty="0"/>
          </a:p>
        </p:txBody>
      </p:sp>
      <p:sp>
        <p:nvSpPr>
          <p:cNvPr id="5" name="Subtitle 2"/>
          <p:cNvSpPr txBox="1">
            <a:spLocks/>
          </p:cNvSpPr>
          <p:nvPr/>
        </p:nvSpPr>
        <p:spPr bwMode="auto">
          <a:xfrm>
            <a:off x="386872" y="3922713"/>
            <a:ext cx="8293665" cy="468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just" rtl="0" fontAlgn="base">
              <a:lnSpc>
                <a:spcPct val="100000"/>
              </a:lnSpc>
              <a:spcBef>
                <a:spcPct val="0"/>
              </a:spcBef>
              <a:spcAft>
                <a:spcPct val="0"/>
              </a:spcAft>
              <a:tabLst>
                <a:tab pos="5715000" algn="l"/>
              </a:tabLst>
              <a:defRPr sz="3000" b="0">
                <a:solidFill>
                  <a:srgbClr val="002776"/>
                </a:solidFill>
                <a:latin typeface="Times New Roman" pitchFamily="18" charset="0"/>
                <a:ea typeface="+mn-ea"/>
                <a:cs typeface="+mn-cs"/>
              </a:defRPr>
            </a:lvl1pPr>
            <a:lvl2pPr marL="179388" indent="-179388" algn="just" rtl="0" fontAlgn="base">
              <a:spcBef>
                <a:spcPct val="0"/>
              </a:spcBef>
              <a:spcAft>
                <a:spcPct val="35000"/>
              </a:spcAft>
              <a:buFont typeface="Arial" charset="0"/>
              <a:buNone/>
              <a:tabLst>
                <a:tab pos="5715000" algn="l"/>
              </a:tabLst>
              <a:defRPr sz="1000" b="1">
                <a:solidFill>
                  <a:schemeClr val="bg1"/>
                </a:solidFill>
                <a:latin typeface="+mn-lt"/>
                <a:cs typeface="+mn-cs"/>
              </a:defRPr>
            </a:lvl2pPr>
            <a:lvl3pPr marL="182563"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3pPr>
            <a:lvl4pPr marL="349250" indent="-179388"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4pPr>
            <a:lvl5pPr marL="528638"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5pPr>
            <a:lvl6pPr marL="11779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6pPr>
            <a:lvl7pPr marL="16351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7pPr>
            <a:lvl8pPr marL="20923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8pPr>
            <a:lvl9pPr marL="25495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9pPr>
          </a:lstStyle>
          <a:p>
            <a:r>
              <a:rPr lang="en-AU" sz="1800" dirty="0" smtClean="0">
                <a:solidFill>
                  <a:schemeClr val="bg2"/>
                </a:solidFill>
              </a:rPr>
              <a:t>[Contracting party]</a:t>
            </a:r>
          </a:p>
          <a:p>
            <a:r>
              <a:rPr lang="en-AU" sz="1800" dirty="0" smtClean="0">
                <a:solidFill>
                  <a:schemeClr val="bg2"/>
                </a:solidFill>
              </a:rPr>
              <a:t>March 2016</a:t>
            </a:r>
          </a:p>
          <a:p>
            <a:endParaRPr lang="en-AU" sz="1800" dirty="0">
              <a:solidFill>
                <a:schemeClr val="bg2"/>
              </a:solidFill>
            </a:endParaRPr>
          </a:p>
          <a:p>
            <a:r>
              <a:rPr lang="en-AU" sz="1800" dirty="0" smtClean="0">
                <a:solidFill>
                  <a:schemeClr val="bg2"/>
                </a:solidFill>
              </a:rPr>
              <a:t>ABN [xxx xxx xxx]</a:t>
            </a:r>
            <a:endParaRPr lang="en-AU" sz="1800" dirty="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smtClean="0"/>
              <a:pPr/>
              <a:t>10</a:t>
            </a:fld>
            <a:endParaRPr lang="en-GB" dirty="0">
              <a:solidFill>
                <a:srgbClr val="FFFFFF"/>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Understanding the contractor’s financial capacity</a:t>
            </a:r>
            <a:endParaRPr lang="en-AU" dirty="0"/>
          </a:p>
        </p:txBody>
      </p:sp>
      <p:graphicFrame>
        <p:nvGraphicFramePr>
          <p:cNvPr id="14" name="Group 456"/>
          <p:cNvGraphicFramePr>
            <a:graphicFrameLocks noGrp="1"/>
          </p:cNvGraphicFramePr>
          <p:nvPr>
            <p:extLst>
              <p:ext uri="{D42A27DB-BD31-4B8C-83A1-F6EECF244321}">
                <p14:modId xmlns:p14="http://schemas.microsoft.com/office/powerpoint/2010/main" val="1609408553"/>
              </p:ext>
            </p:extLst>
          </p:nvPr>
        </p:nvGraphicFramePr>
        <p:xfrm>
          <a:off x="124463" y="1085850"/>
          <a:ext cx="9652948" cy="4961842"/>
        </p:xfrm>
        <a:graphic>
          <a:graphicData uri="http://schemas.openxmlformats.org/drawingml/2006/table">
            <a:tbl>
              <a:tblPr/>
              <a:tblGrid>
                <a:gridCol w="1245474"/>
                <a:gridCol w="3049663"/>
                <a:gridCol w="660400"/>
                <a:gridCol w="4697411"/>
              </a:tblGrid>
              <a:tr h="44701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111427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Forecast Profitability </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What is the forecast trajectory of the business performance?  Is revenue growth being translated to improved profit? What is the forecast trajectory of operating expenses?</a:t>
                      </a:r>
                      <a:endParaRPr kumimoji="0" lang="en-AU" sz="900" b="1" i="0" u="none" strike="noStrike" kern="0" cap="none" spc="0" normalizeH="0" baseline="0" noProof="0" dirty="0" smtClean="0">
                        <a:ln>
                          <a:noFill/>
                        </a:ln>
                        <a:solidFill>
                          <a:srgbClr val="FF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headline numbers forecast (e.g. Revenue, Gross profit, Net Profit) and key trends or issues identified.</a:t>
                      </a:r>
                    </a:p>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Example wording:</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noProof="0" dirty="0" smtClean="0">
                          <a:ln>
                            <a:noFill/>
                          </a:ln>
                          <a:solidFill>
                            <a:srgbClr val="000000"/>
                          </a:solidFill>
                          <a:effectLst/>
                          <a:uLnTx/>
                          <a:uFillTx/>
                          <a:latin typeface="+mn-lt"/>
                          <a:ea typeface="+mn-ea"/>
                          <a:cs typeface="+mn-cs"/>
                        </a:rPr>
                        <a:t>Revenue of $[X] is forecast in FY13, an increase of [X]% on FY12.</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noProof="0" dirty="0" smtClean="0">
                          <a:ln>
                            <a:noFill/>
                          </a:ln>
                          <a:solidFill>
                            <a:srgbClr val="000000"/>
                          </a:solidFill>
                          <a:effectLst/>
                          <a:uLnTx/>
                          <a:uFillTx/>
                          <a:latin typeface="+mn-lt"/>
                          <a:ea typeface="+mn-ea"/>
                          <a:cs typeface="+mn-cs"/>
                        </a:rPr>
                        <a:t>Gross profit of $[X] is forecast in FY13 at a margin of [X]%, a [X] percentage point improvement on FY12.</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Include high level commentary on key forecast assumptions e.g. the proportion of forecast revenue attributable between contracted revenue, identified opportunities (not secured) and new wins (“Blue Sky”), and margins assumed on work completed.</a:t>
                      </a:r>
                      <a:endParaRPr kumimoji="0" lang="en-AU" sz="900" b="1" i="1" u="none" strike="noStrike" kern="0" cap="none" spc="0" normalizeH="0" baseline="0" noProof="0" dirty="0" smtClean="0">
                        <a:ln>
                          <a:noFill/>
                        </a:ln>
                        <a:solidFill>
                          <a:srgbClr val="002776"/>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Limited secured work / Excessive “Blue Sky” in the forecast period (may lead to a ‘drop off’ in work if sufficient new jobs are not secured), a significant improvement in margins assumed in contrast to those achieved historically, aggressive reduction in operating costs assumed with limited or no plans in place on how to be achieved.</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11427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Forecast Liquidity</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revenue growth being translated to improved cash flow? Are the forecast financing requirements of the business beyond the capacity of existing finance facilities or equity capability of shareholders?</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bg1"/>
                          </a:solidFill>
                          <a:effectLst/>
                          <a:uLnTx/>
                          <a:uFillTx/>
                          <a:latin typeface="+mn-lt"/>
                          <a:ea typeface="+mn-ea"/>
                          <a:cs typeface="+mn-cs"/>
                        </a:rPr>
                        <a:t>Summarise headline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numbers forecast (e.g. Closing cash, Net cash flow, overdraft headroom over the forecast period) and key trends or issues.</a:t>
                      </a:r>
                    </a:p>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Example wording:</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dirty="0" smtClean="0">
                          <a:ln>
                            <a:noFill/>
                          </a:ln>
                          <a:solidFill>
                            <a:srgbClr val="000000"/>
                          </a:solidFill>
                          <a:effectLst/>
                          <a:uLnTx/>
                          <a:uFillTx/>
                          <a:latin typeface="+mn-lt"/>
                          <a:ea typeface="+mn-ea"/>
                          <a:cs typeface="+mn-cs"/>
                        </a:rPr>
                        <a:t>ABC is forecast to remain within existing facilities in the forecast period with minimum headroom of $Xm forecast in May.</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dirty="0" smtClean="0">
                          <a:ln>
                            <a:noFill/>
                          </a:ln>
                          <a:solidFill>
                            <a:srgbClr val="000000"/>
                          </a:solidFill>
                          <a:effectLst/>
                          <a:uLnTx/>
                          <a:uFillTx/>
                          <a:latin typeface="+mn-lt"/>
                          <a:ea typeface="+mn-ea"/>
                          <a:cs typeface="+mn-cs"/>
                        </a:rPr>
                        <a:t>Working capital is forecast to remain steady vs. the historical period with debtor and creditor days within an acceptable range of contract terms.</a:t>
                      </a:r>
                      <a:endParaRPr kumimoji="0" lang="en-AU" sz="800" b="0" i="0" u="none" strike="noStrike" kern="0" cap="none" spc="0" normalizeH="0" baseline="0" noProof="0" dirty="0" smtClean="0">
                        <a:ln>
                          <a:noFill/>
                        </a:ln>
                        <a:solidFill>
                          <a:srgbClr val="000000"/>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Include high level commentary on key forecast assumptions e.g. equity injections or loan draw downs assumed.</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lvl="2" indent="0">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Forecast funding short falls with no or questionable finance sources assumed to fill the gaps (e.g. drawdown of loans assumed over and above facilities currently available with no evidence of ability to increase facilities , or equity injections with no evidence that shareholders are able or willing to provide funds), significant favourable variances in forecast assumptions to those observed historically (e.g. NWC assumed reduced to release cash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29" name="TextBox 28"/>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rgbClr val="000000"/>
                </a:solidFill>
              </a:rPr>
              <a:t>Low Risk	 Medium Risk	        High Risk</a:t>
            </a:r>
          </a:p>
        </p:txBody>
      </p:sp>
      <p:sp>
        <p:nvSpPr>
          <p:cNvPr id="30" name="Oval 29"/>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1" name="Oval 30"/>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2" name="Oval 31"/>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4" name="Oval 23"/>
          <p:cNvSpPr/>
          <p:nvPr/>
        </p:nvSpPr>
        <p:spPr>
          <a:xfrm>
            <a:off x="4781798" y="4196213"/>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5" name="Oval 24"/>
          <p:cNvSpPr/>
          <p:nvPr/>
        </p:nvSpPr>
        <p:spPr>
          <a:xfrm>
            <a:off x="4605586" y="4196214"/>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3" name="Oval 32"/>
          <p:cNvSpPr/>
          <p:nvPr/>
        </p:nvSpPr>
        <p:spPr>
          <a:xfrm>
            <a:off x="4443662" y="4196214"/>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4" name="Oval 33"/>
          <p:cNvSpPr/>
          <p:nvPr/>
        </p:nvSpPr>
        <p:spPr>
          <a:xfrm>
            <a:off x="4800724" y="214357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5" name="Oval 34"/>
          <p:cNvSpPr/>
          <p:nvPr/>
        </p:nvSpPr>
        <p:spPr>
          <a:xfrm>
            <a:off x="4624512" y="214357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6" name="Oval 35"/>
          <p:cNvSpPr/>
          <p:nvPr/>
        </p:nvSpPr>
        <p:spPr>
          <a:xfrm>
            <a:off x="4462588" y="214357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Tree>
    <p:extLst>
      <p:ext uri="{BB962C8B-B14F-4D97-AF65-F5344CB8AC3E}">
        <p14:creationId xmlns:p14="http://schemas.microsoft.com/office/powerpoint/2010/main" val="1845000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smtClean="0"/>
              <a:pPr/>
              <a:t>11</a:t>
            </a:fld>
            <a:endParaRPr lang="en-GB" dirty="0">
              <a:solidFill>
                <a:srgbClr val="FFFFFF"/>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Understanding the contractor’s financial capacity</a:t>
            </a:r>
            <a:endParaRPr lang="en-AU" dirty="0"/>
          </a:p>
        </p:txBody>
      </p:sp>
      <p:graphicFrame>
        <p:nvGraphicFramePr>
          <p:cNvPr id="14" name="Group 456"/>
          <p:cNvGraphicFramePr>
            <a:graphicFrameLocks noGrp="1"/>
          </p:cNvGraphicFramePr>
          <p:nvPr>
            <p:extLst>
              <p:ext uri="{D42A27DB-BD31-4B8C-83A1-F6EECF244321}">
                <p14:modId xmlns:p14="http://schemas.microsoft.com/office/powerpoint/2010/main" val="3041707365"/>
              </p:ext>
            </p:extLst>
          </p:nvPr>
        </p:nvGraphicFramePr>
        <p:xfrm>
          <a:off x="124463" y="1085850"/>
          <a:ext cx="9652948" cy="1561289"/>
        </p:xfrm>
        <a:graphic>
          <a:graphicData uri="http://schemas.openxmlformats.org/drawingml/2006/table">
            <a:tbl>
              <a:tblPr/>
              <a:tblGrid>
                <a:gridCol w="1245474"/>
                <a:gridCol w="3049663"/>
                <a:gridCol w="660400"/>
                <a:gridCol w="4697411"/>
              </a:tblGrid>
              <a:tr h="44701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111427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Revenue / margin / working cap sensitivity</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What is the capacity of the business to absorb a major movement or shock in its business?  </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Examples include: loss of a major customer; winning a major contract; material change in input cost; failure or loss of a key supplier; a major change in customer or supplier payment terms; interest rate or forex movement.</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Summarise the profit and cash flow impact of illustrative sensitivities applied to the forecast. E.g.</a:t>
                      </a:r>
                    </a:p>
                    <a:p>
                      <a:pPr marL="361950" marR="0" lvl="1" indent="-180975" algn="l" defTabSz="180181" rtl="0" eaLnBrk="1" fontAlgn="auto" latinLnBrk="0" hangingPunct="1">
                        <a:lnSpc>
                          <a:spcPct val="100000"/>
                        </a:lnSpc>
                        <a:spcBef>
                          <a:spcPts val="0"/>
                        </a:spcBef>
                        <a:spcAft>
                          <a:spcPts val="300"/>
                        </a:spcAft>
                        <a:buClrTx/>
                        <a:buSzTx/>
                        <a:buFont typeface="Arial" pitchFamily="34" charset="0"/>
                        <a:buChar char="–"/>
                        <a:tabLst/>
                        <a:defRPr/>
                      </a:pPr>
                      <a:r>
                        <a:rPr lang="en-AU" sz="900" b="0" i="1" kern="1200" baseline="0" dirty="0" smtClean="0">
                          <a:solidFill>
                            <a:schemeClr val="accent1"/>
                          </a:solidFill>
                          <a:latin typeface="+mn-lt"/>
                          <a:ea typeface="+mn-ea"/>
                          <a:cs typeface="+mn-cs"/>
                        </a:rPr>
                        <a:t>A 15% reduction in turnover</a:t>
                      </a:r>
                    </a:p>
                    <a:p>
                      <a:pPr marL="361950" marR="0" lvl="1" indent="-180975" algn="l" defTabSz="180181" rtl="0" eaLnBrk="1" fontAlgn="auto" latinLnBrk="0" hangingPunct="1">
                        <a:lnSpc>
                          <a:spcPct val="100000"/>
                        </a:lnSpc>
                        <a:spcBef>
                          <a:spcPts val="0"/>
                        </a:spcBef>
                        <a:spcAft>
                          <a:spcPts val="300"/>
                        </a:spcAft>
                        <a:buClrTx/>
                        <a:buSzTx/>
                        <a:buFont typeface="Arial" pitchFamily="34" charset="0"/>
                        <a:buChar char="–"/>
                        <a:tabLst/>
                        <a:defRPr/>
                      </a:pPr>
                      <a:r>
                        <a:rPr lang="en-AU" sz="900" b="0" i="1" kern="1200" baseline="0" dirty="0" smtClean="0">
                          <a:solidFill>
                            <a:schemeClr val="accent1"/>
                          </a:solidFill>
                          <a:latin typeface="+mn-lt"/>
                          <a:ea typeface="+mn-ea"/>
                          <a:cs typeface="+mn-cs"/>
                        </a:rPr>
                        <a:t>7 day change in debtor / creditor days</a:t>
                      </a:r>
                    </a:p>
                    <a:p>
                      <a:pPr marL="361950" marR="0" lvl="1" indent="-180975" algn="l" defTabSz="180181" rtl="0" eaLnBrk="1" fontAlgn="auto" latinLnBrk="0" hangingPunct="1">
                        <a:lnSpc>
                          <a:spcPct val="100000"/>
                        </a:lnSpc>
                        <a:spcBef>
                          <a:spcPts val="0"/>
                        </a:spcBef>
                        <a:spcAft>
                          <a:spcPts val="300"/>
                        </a:spcAft>
                        <a:buClrTx/>
                        <a:buSzTx/>
                        <a:buFont typeface="Arial" pitchFamily="34" charset="0"/>
                        <a:buChar char="–"/>
                        <a:tabLst/>
                        <a:defRPr/>
                      </a:pPr>
                      <a:r>
                        <a:rPr lang="en-AU" sz="900" b="0" i="1" kern="1200" baseline="0" dirty="0" smtClean="0">
                          <a:solidFill>
                            <a:schemeClr val="accent1"/>
                          </a:solidFill>
                          <a:latin typeface="+mn-lt"/>
                          <a:ea typeface="+mn-ea"/>
                          <a:cs typeface="+mn-cs"/>
                        </a:rPr>
                        <a:t>a 20% reduction in project margins (GM 20% reduced to 16%) </a:t>
                      </a:r>
                    </a:p>
                    <a:p>
                      <a:pPr marL="361950" marR="0" lvl="1" indent="-180975" algn="l" defTabSz="180181" rtl="0" eaLnBrk="1" fontAlgn="auto" latinLnBrk="0" hangingPunct="1">
                        <a:lnSpc>
                          <a:spcPct val="100000"/>
                        </a:lnSpc>
                        <a:spcBef>
                          <a:spcPts val="0"/>
                        </a:spcBef>
                        <a:spcAft>
                          <a:spcPts val="300"/>
                        </a:spcAft>
                        <a:buClrTx/>
                        <a:buSzTx/>
                        <a:buFont typeface="Arial" pitchFamily="34" charset="0"/>
                        <a:buChar char="–"/>
                        <a:tabLst/>
                        <a:defRPr/>
                      </a:pPr>
                      <a:r>
                        <a:rPr lang="en-AU" sz="900" b="0" i="1" kern="1200" baseline="0" dirty="0" smtClean="0">
                          <a:solidFill>
                            <a:schemeClr val="accent1"/>
                          </a:solidFill>
                          <a:latin typeface="+mn-lt"/>
                          <a:ea typeface="+mn-ea"/>
                          <a:cs typeface="+mn-cs"/>
                        </a:rPr>
                        <a:t>a 10% increase in overhead costs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29" name="TextBox 28"/>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rgbClr val="000000"/>
                </a:solidFill>
              </a:rPr>
              <a:t>Low Risk	 Medium Risk	        High Risk</a:t>
            </a:r>
          </a:p>
        </p:txBody>
      </p:sp>
      <p:sp>
        <p:nvSpPr>
          <p:cNvPr id="30" name="Oval 29"/>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1" name="Oval 30"/>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2" name="Oval 31"/>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4" name="Oval 33"/>
          <p:cNvSpPr/>
          <p:nvPr/>
        </p:nvSpPr>
        <p:spPr>
          <a:xfrm>
            <a:off x="4800724" y="191497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5" name="Oval 34"/>
          <p:cNvSpPr/>
          <p:nvPr/>
        </p:nvSpPr>
        <p:spPr>
          <a:xfrm>
            <a:off x="4624512" y="191497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6" name="Oval 35"/>
          <p:cNvSpPr/>
          <p:nvPr/>
        </p:nvSpPr>
        <p:spPr>
          <a:xfrm>
            <a:off x="4462588" y="191497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Tree>
    <p:extLst>
      <p:ext uri="{BB962C8B-B14F-4D97-AF65-F5344CB8AC3E}">
        <p14:creationId xmlns:p14="http://schemas.microsoft.com/office/powerpoint/2010/main" val="866953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401" name="Rectangle 457"/>
          <p:cNvSpPr>
            <a:spLocks noGrp="1" noChangeArrowheads="1"/>
          </p:cNvSpPr>
          <p:nvPr>
            <p:ph type="title"/>
          </p:nvPr>
        </p:nvSpPr>
        <p:spPr>
          <a:xfrm>
            <a:off x="6056312" y="155670"/>
            <a:ext cx="3721100" cy="153988"/>
          </a:xfrm>
        </p:spPr>
        <p:txBody>
          <a:bodyPr/>
          <a:lstStyle/>
          <a:p>
            <a:r>
              <a:rPr lang="en-GB" dirty="0" smtClean="0"/>
              <a:t>Ownership and Structure</a:t>
            </a:r>
            <a:endParaRPr lang="en-GB" dirty="0"/>
          </a:p>
        </p:txBody>
      </p:sp>
      <p:graphicFrame>
        <p:nvGraphicFramePr>
          <p:cNvPr id="2" name="Content Placeholder 1"/>
          <p:cNvGraphicFramePr>
            <a:graphicFrameLocks noGrp="1"/>
          </p:cNvGraphicFramePr>
          <p:nvPr>
            <p:ph sz="half" idx="2"/>
            <p:extLst>
              <p:ext uri="{D42A27DB-BD31-4B8C-83A1-F6EECF244321}">
                <p14:modId xmlns:p14="http://schemas.microsoft.com/office/powerpoint/2010/main" val="4279612074"/>
              </p:ext>
            </p:extLst>
          </p:nvPr>
        </p:nvGraphicFramePr>
        <p:xfrm>
          <a:off x="5091113" y="1085850"/>
          <a:ext cx="4679950" cy="5480685"/>
        </p:xfrm>
        <a:graphic>
          <a:graphicData uri="http://schemas.openxmlformats.org/drawingml/2006/table">
            <a:tbl>
              <a:tblPr firstRow="1" bandRow="1">
                <a:tableStyleId>{2D5ABB26-0587-4C30-8999-92F81FD0307C}</a:tableStyleId>
              </a:tblPr>
              <a:tblGrid>
                <a:gridCol w="1269852"/>
                <a:gridCol w="3410098"/>
              </a:tblGrid>
              <a:tr h="310093">
                <a:tc>
                  <a:txBody>
                    <a:bodyPr/>
                    <a:lstStyle/>
                    <a:p>
                      <a:r>
                        <a:rPr lang="en-AU" sz="1000" b="1" dirty="0" smtClean="0">
                          <a:solidFill>
                            <a:schemeClr val="tx1"/>
                          </a:solidFill>
                        </a:rPr>
                        <a:t>Contracting Party</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900" b="1" baseline="0" dirty="0" smtClean="0">
                          <a:solidFill>
                            <a:schemeClr val="bg2"/>
                          </a:solidFill>
                        </a:rPr>
                        <a:t>[Contractor] Pty Ltd</a:t>
                      </a:r>
                      <a:endParaRPr lang="en-AU" sz="900" b="1"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253507">
                <a:tc>
                  <a:txBody>
                    <a:bodyPr/>
                    <a:lstStyle/>
                    <a:p>
                      <a:r>
                        <a:rPr lang="en-AU" sz="1000" b="1" dirty="0" smtClean="0">
                          <a:solidFill>
                            <a:schemeClr val="tx1"/>
                          </a:solidFill>
                        </a:rPr>
                        <a:t>Trading</a:t>
                      </a:r>
                      <a:r>
                        <a:rPr lang="en-AU" sz="1000" b="1" baseline="0" dirty="0" smtClean="0">
                          <a:solidFill>
                            <a:schemeClr val="tx1"/>
                          </a:solidFill>
                        </a:rPr>
                        <a:t> entity?</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algn="l"/>
                      <a:r>
                        <a:rPr lang="en-AU" sz="900" i="1" dirty="0" smtClean="0">
                          <a:solidFill>
                            <a:schemeClr val="accent1"/>
                          </a:solidFill>
                        </a:rPr>
                        <a:t>Confirm</a:t>
                      </a:r>
                      <a:r>
                        <a:rPr lang="en-AU" sz="900" i="1" baseline="0" dirty="0" smtClean="0">
                          <a:solidFill>
                            <a:schemeClr val="accent1"/>
                          </a:solidFill>
                        </a:rPr>
                        <a:t> if the contracting party will be the entity responsible for performance of the contract.</a:t>
                      </a:r>
                      <a:endParaRPr lang="en-AU" sz="900" i="1" dirty="0">
                        <a:solidFill>
                          <a:schemeClr val="accent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253507">
                <a:tc>
                  <a:txBody>
                    <a:bodyPr/>
                    <a:lstStyle/>
                    <a:p>
                      <a:r>
                        <a:rPr lang="en-AU" sz="1000" b="1" dirty="0" smtClean="0">
                          <a:solidFill>
                            <a:schemeClr val="tx1"/>
                          </a:solidFill>
                        </a:rPr>
                        <a:t>ABN / ACN</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algn="l"/>
                      <a:r>
                        <a:rPr lang="en-AU" sz="900" dirty="0" smtClean="0">
                          <a:solidFill>
                            <a:schemeClr val="bg2"/>
                          </a:solidFill>
                        </a:rPr>
                        <a:t>XX XXXX XXXX</a:t>
                      </a:r>
                      <a:endParaRPr lang="en-AU" sz="900" dirty="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411948">
                <a:tc>
                  <a:txBody>
                    <a:bodyPr/>
                    <a:lstStyle/>
                    <a:p>
                      <a:r>
                        <a:rPr lang="en-AU" sz="1000" b="1" dirty="0" smtClean="0">
                          <a:solidFill>
                            <a:schemeClr val="tx1"/>
                          </a:solidFill>
                        </a:rPr>
                        <a:t>Registered address</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r>
                        <a:rPr lang="en-AU" sz="900" dirty="0" smtClean="0">
                          <a:solidFill>
                            <a:schemeClr val="bg2"/>
                          </a:solidFill>
                        </a:rPr>
                        <a:t>XXX Smith Street,</a:t>
                      </a:r>
                      <a:r>
                        <a:rPr lang="en-AU" sz="900" baseline="0" dirty="0" smtClean="0">
                          <a:solidFill>
                            <a:schemeClr val="bg2"/>
                          </a:solidFill>
                        </a:rPr>
                        <a:t> </a:t>
                      </a:r>
                    </a:p>
                    <a:p>
                      <a:r>
                        <a:rPr lang="en-AU" sz="900" baseline="0" dirty="0" smtClean="0">
                          <a:solidFill>
                            <a:schemeClr val="bg2"/>
                          </a:solidFill>
                        </a:rPr>
                        <a:t>Sydney NSW 2000</a:t>
                      </a:r>
                      <a:endParaRPr lang="en-AU" sz="900" dirty="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417723">
                <a:tc>
                  <a:txBody>
                    <a:bodyPr/>
                    <a:lstStyle/>
                    <a:p>
                      <a:r>
                        <a:rPr lang="en-AU" sz="1000" b="1" dirty="0" smtClean="0">
                          <a:solidFill>
                            <a:schemeClr val="tx1"/>
                          </a:solidFill>
                        </a:rPr>
                        <a:t>Business description</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Refer to industry and subsector of industry in which contractor operates and typical contract size.</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1000" b="1" i="1" u="none" strike="noStrike" kern="0" cap="none" spc="0" normalizeH="0" baseline="0" noProof="0" dirty="0" smtClean="0">
                          <a:ln>
                            <a:noFill/>
                          </a:ln>
                          <a:solidFill>
                            <a:srgbClr val="002776"/>
                          </a:solidFill>
                          <a:effectLst/>
                          <a:uLnTx/>
                          <a:uFillTx/>
                          <a:latin typeface="+mn-lt"/>
                          <a:ea typeface="+mn-ea"/>
                          <a:cs typeface="+mn-cs"/>
                        </a:rPr>
                        <a:t>Example wording:</a:t>
                      </a:r>
                    </a:p>
                    <a:p>
                      <a:pPr marL="85725" marR="0" lvl="2"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0" u="none" strike="noStrike" kern="0" cap="none" spc="0" normalizeH="0" baseline="0" noProof="0" dirty="0" smtClean="0">
                          <a:ln>
                            <a:noFill/>
                          </a:ln>
                          <a:solidFill>
                            <a:schemeClr val="bg2"/>
                          </a:solidFill>
                          <a:effectLst/>
                          <a:uLnTx/>
                          <a:uFillTx/>
                          <a:latin typeface="+mn-lt"/>
                          <a:ea typeface="+mn-ea"/>
                          <a:cs typeface="+mn-cs"/>
                        </a:rPr>
                        <a:t>Smith Group is a construction contractor specialising in NSW housing developments with contracts ranging between $5-$15m.</a:t>
                      </a:r>
                      <a:endParaRPr kumimoji="0" lang="en-AU" sz="1000" b="0" i="1" u="none" strike="noStrike" kern="0" cap="none" spc="0" normalizeH="0" baseline="0" noProof="0" dirty="0" smtClean="0">
                        <a:ln>
                          <a:noFill/>
                        </a:ln>
                        <a:solidFill>
                          <a:srgbClr val="002776"/>
                        </a:solidFill>
                        <a:effectLst/>
                        <a:uLnTx/>
                        <a:uFillTx/>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417723">
                <a:tc>
                  <a:txBody>
                    <a:bodyPr/>
                    <a:lstStyle/>
                    <a:p>
                      <a:r>
                        <a:rPr lang="en-AU" sz="1000" b="1" dirty="0" smtClean="0">
                          <a:solidFill>
                            <a:schemeClr val="tx1"/>
                          </a:solidFill>
                        </a:rPr>
                        <a:t>Group name / Head company</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900" dirty="0" smtClean="0">
                          <a:solidFill>
                            <a:schemeClr val="bg2"/>
                          </a:solidFill>
                        </a:rPr>
                        <a:t>[Contractor</a:t>
                      </a:r>
                      <a:r>
                        <a:rPr lang="en-AU" sz="900" baseline="0" dirty="0" smtClean="0">
                          <a:solidFill>
                            <a:schemeClr val="bg2"/>
                          </a:solidFill>
                        </a:rPr>
                        <a:t>]</a:t>
                      </a:r>
                      <a:r>
                        <a:rPr lang="en-AU" sz="900" dirty="0" smtClean="0">
                          <a:solidFill>
                            <a:schemeClr val="bg2"/>
                          </a:solidFill>
                        </a:rPr>
                        <a:t> Group Holdings Pty Ltd</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1650169">
                <a:tc>
                  <a:txBody>
                    <a:bodyPr/>
                    <a:lstStyle/>
                    <a:p>
                      <a:pPr marL="0" algn="l" defTabSz="914400" rtl="0" eaLnBrk="1" latinLnBrk="0" hangingPunct="1"/>
                      <a:r>
                        <a:rPr lang="en-AU" sz="1000" b="1" kern="1200" dirty="0" smtClean="0">
                          <a:solidFill>
                            <a:schemeClr val="tx1"/>
                          </a:solidFill>
                          <a:latin typeface="+mn-lt"/>
                          <a:ea typeface="+mn-ea"/>
                          <a:cs typeface="+mn-cs"/>
                        </a:rPr>
                        <a:t>Wider Corporate Tree</a:t>
                      </a:r>
                    </a:p>
                    <a:p>
                      <a:pPr marL="0" algn="l" defTabSz="914400" rtl="0" eaLnBrk="1" latinLnBrk="0" hangingPunct="1"/>
                      <a:endParaRPr lang="en-AU" sz="1000" b="1" kern="1200" dirty="0" smtClean="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Establish and comment if a contractor is commercially reliant on or exposed to a related entity or party. If so, financial capacity of the related entity or the wider group should be established. </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Example relationships could include: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reliance on related entities for employees, plant or other services required for a contract,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where a contractor’s financing was obtained via a related entity loan,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where a contractor’s future cash flows rely on collection of related party receivables,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where the contractor’s assets / business acts as security for financing arrangements of a related entity where the contractor has provided cross guarantees for the obligations of a related party.</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355138">
                <a:tc>
                  <a:txBody>
                    <a:bodyPr/>
                    <a:lstStyle/>
                    <a:p>
                      <a:r>
                        <a:rPr lang="en-AU" sz="1000" b="1" dirty="0" smtClean="0">
                          <a:solidFill>
                            <a:schemeClr val="tx1"/>
                          </a:solidFill>
                        </a:rPr>
                        <a:t>Ownership</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State significant shareholders and effective holding %</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bl>
          </a:graphicData>
        </a:graphic>
      </p:graphicFrame>
      <p:sp>
        <p:nvSpPr>
          <p:cNvPr id="49" name="Slide Number Placeholder 3"/>
          <p:cNvSpPr>
            <a:spLocks noGrp="1"/>
          </p:cNvSpPr>
          <p:nvPr>
            <p:ph type="sldNum" sz="quarter" idx="10"/>
          </p:nvPr>
        </p:nvSpPr>
        <p:spPr/>
        <p:txBody>
          <a:bodyPr/>
          <a:lstStyle/>
          <a:p>
            <a:fld id="{6A3B8348-6E38-44A4-B434-CAD281A7EBBD}" type="slidenum">
              <a:rPr lang="en-GB"/>
              <a:pPr/>
              <a:t>12</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a:xfrm>
            <a:off x="123825" y="158749"/>
            <a:ext cx="3432175" cy="153987"/>
          </a:xfrm>
        </p:spPr>
        <p:txBody>
          <a:bodyPr/>
          <a:lstStyle/>
          <a:p>
            <a:endParaRPr lang="en-AU" dirty="0"/>
          </a:p>
        </p:txBody>
      </p:sp>
      <p:sp>
        <p:nvSpPr>
          <p:cNvPr id="6" name="Text Placeholder 5"/>
          <p:cNvSpPr>
            <a:spLocks noGrp="1"/>
          </p:cNvSpPr>
          <p:nvPr>
            <p:ph type="body" sz="quarter" idx="14"/>
          </p:nvPr>
        </p:nvSpPr>
        <p:spPr/>
        <p:txBody>
          <a:bodyPr/>
          <a:lstStyle/>
          <a:p>
            <a:r>
              <a:rPr lang="en-AU" dirty="0"/>
              <a:t>Understanding the contractor’s ownership and </a:t>
            </a:r>
            <a:r>
              <a:rPr lang="en-AU" dirty="0" smtClean="0"/>
              <a:t>structure</a:t>
            </a:r>
            <a:endParaRPr lang="en-AU" dirty="0"/>
          </a:p>
        </p:txBody>
      </p:sp>
      <p:sp>
        <p:nvSpPr>
          <p:cNvPr id="1107000" name="Rectangle 56"/>
          <p:cNvSpPr>
            <a:spLocks noChangeArrowheads="1"/>
          </p:cNvSpPr>
          <p:nvPr/>
        </p:nvSpPr>
        <p:spPr bwMode="auto">
          <a:xfrm>
            <a:off x="125412" y="158749"/>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25" name="Rectangle 24"/>
          <p:cNvSpPr/>
          <p:nvPr/>
        </p:nvSpPr>
        <p:spPr bwMode="auto">
          <a:xfrm>
            <a:off x="1956704" y="2255430"/>
            <a:ext cx="1056001"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[Contractor] Group Holdings Pty Ltd</a:t>
            </a:r>
          </a:p>
        </p:txBody>
      </p:sp>
      <p:sp>
        <p:nvSpPr>
          <p:cNvPr id="27" name="Rectangle 26"/>
          <p:cNvSpPr/>
          <p:nvPr/>
        </p:nvSpPr>
        <p:spPr bwMode="auto">
          <a:xfrm>
            <a:off x="3232206" y="3083130"/>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XX</a:t>
            </a:r>
          </a:p>
        </p:txBody>
      </p:sp>
      <p:sp>
        <p:nvSpPr>
          <p:cNvPr id="29" name="Rectangle 28"/>
          <p:cNvSpPr/>
          <p:nvPr/>
        </p:nvSpPr>
        <p:spPr bwMode="auto">
          <a:xfrm>
            <a:off x="351880" y="3685529"/>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smtClean="0">
                <a:solidFill>
                  <a:schemeClr val="bg2"/>
                </a:solidFill>
              </a:rPr>
              <a:t>XX </a:t>
            </a:r>
            <a:r>
              <a:rPr lang="en-AU" sz="800" b="0" dirty="0">
                <a:solidFill>
                  <a:schemeClr val="bg2"/>
                </a:solidFill>
              </a:rPr>
              <a:t>Services Pty Ltd</a:t>
            </a:r>
          </a:p>
        </p:txBody>
      </p:sp>
      <p:sp>
        <p:nvSpPr>
          <p:cNvPr id="30" name="Rectangle 29"/>
          <p:cNvSpPr/>
          <p:nvPr/>
        </p:nvSpPr>
        <p:spPr bwMode="auto">
          <a:xfrm>
            <a:off x="3776967" y="3685529"/>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XX</a:t>
            </a:r>
          </a:p>
        </p:txBody>
      </p:sp>
      <p:sp>
        <p:nvSpPr>
          <p:cNvPr id="31" name="Rectangle 30"/>
          <p:cNvSpPr/>
          <p:nvPr/>
        </p:nvSpPr>
        <p:spPr bwMode="auto">
          <a:xfrm>
            <a:off x="1768593" y="3087430"/>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XX Pty Ltd</a:t>
            </a:r>
          </a:p>
        </p:txBody>
      </p:sp>
      <p:sp>
        <p:nvSpPr>
          <p:cNvPr id="34" name="Rectangle 33"/>
          <p:cNvSpPr/>
          <p:nvPr/>
        </p:nvSpPr>
        <p:spPr bwMode="auto">
          <a:xfrm>
            <a:off x="351881" y="3087430"/>
            <a:ext cx="900000" cy="360000"/>
          </a:xfrm>
          <a:prstGeom prst="rect">
            <a:avLst/>
          </a:prstGeom>
          <a:solidFill>
            <a:schemeClr val="accent5"/>
          </a:solidFill>
          <a:ln w="9525" cap="flat" cmpd="sng" algn="ctr">
            <a:solidFill>
              <a:srgbClr val="00277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[Contractor] Pty Ltd</a:t>
            </a:r>
          </a:p>
        </p:txBody>
      </p:sp>
      <p:sp>
        <p:nvSpPr>
          <p:cNvPr id="35" name="Rectangle 34"/>
          <p:cNvSpPr/>
          <p:nvPr/>
        </p:nvSpPr>
        <p:spPr bwMode="auto">
          <a:xfrm>
            <a:off x="2694946" y="3685529"/>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XX</a:t>
            </a:r>
          </a:p>
        </p:txBody>
      </p:sp>
      <p:sp>
        <p:nvSpPr>
          <p:cNvPr id="38" name="TextBox 37"/>
          <p:cNvSpPr txBox="1"/>
          <p:nvPr/>
        </p:nvSpPr>
        <p:spPr>
          <a:xfrm>
            <a:off x="3483877" y="2662410"/>
            <a:ext cx="464799" cy="215444"/>
          </a:xfrm>
          <a:prstGeom prst="rect">
            <a:avLst/>
          </a:prstGeom>
          <a:noFill/>
        </p:spPr>
        <p:txBody>
          <a:bodyPr wrap="square" rtlCol="0">
            <a:spAutoFit/>
          </a:bodyPr>
          <a:lstStyle/>
          <a:p>
            <a:r>
              <a:rPr lang="en-AU" sz="800" b="0" dirty="0">
                <a:solidFill>
                  <a:schemeClr val="bg2"/>
                </a:solidFill>
              </a:rPr>
              <a:t>X</a:t>
            </a:r>
            <a:r>
              <a:rPr lang="en-AU" sz="800" b="0" dirty="0" smtClean="0">
                <a:solidFill>
                  <a:schemeClr val="bg2"/>
                </a:solidFill>
              </a:rPr>
              <a:t>%</a:t>
            </a:r>
            <a:endParaRPr lang="en-AU" sz="800" b="0" dirty="0">
              <a:solidFill>
                <a:schemeClr val="bg2"/>
              </a:solidFill>
            </a:endParaRPr>
          </a:p>
        </p:txBody>
      </p:sp>
      <p:sp>
        <p:nvSpPr>
          <p:cNvPr id="39" name="TextBox 38"/>
          <p:cNvSpPr txBox="1"/>
          <p:nvPr/>
        </p:nvSpPr>
        <p:spPr>
          <a:xfrm>
            <a:off x="490853" y="3456652"/>
            <a:ext cx="489093" cy="215444"/>
          </a:xfrm>
          <a:prstGeom prst="rect">
            <a:avLst/>
          </a:prstGeom>
          <a:noFill/>
        </p:spPr>
        <p:txBody>
          <a:bodyPr wrap="square" rtlCol="0">
            <a:spAutoFit/>
          </a:bodyPr>
          <a:lstStyle/>
          <a:p>
            <a:r>
              <a:rPr lang="en-AU" sz="800" b="0" dirty="0">
                <a:solidFill>
                  <a:schemeClr val="bg2"/>
                </a:solidFill>
              </a:rPr>
              <a:t>X</a:t>
            </a:r>
            <a:r>
              <a:rPr lang="en-AU" sz="800" b="0" dirty="0" smtClean="0">
                <a:solidFill>
                  <a:schemeClr val="bg2"/>
                </a:solidFill>
              </a:rPr>
              <a:t>%</a:t>
            </a:r>
            <a:endParaRPr lang="en-AU" sz="800" b="0" dirty="0">
              <a:solidFill>
                <a:schemeClr val="bg2"/>
              </a:solidFill>
            </a:endParaRPr>
          </a:p>
        </p:txBody>
      </p:sp>
      <p:sp>
        <p:nvSpPr>
          <p:cNvPr id="40" name="TextBox 39"/>
          <p:cNvSpPr txBox="1"/>
          <p:nvPr/>
        </p:nvSpPr>
        <p:spPr>
          <a:xfrm>
            <a:off x="2791138" y="3428077"/>
            <a:ext cx="414665" cy="215444"/>
          </a:xfrm>
          <a:prstGeom prst="rect">
            <a:avLst/>
          </a:prstGeom>
          <a:noFill/>
        </p:spPr>
        <p:txBody>
          <a:bodyPr wrap="square" rtlCol="0">
            <a:spAutoFit/>
          </a:bodyPr>
          <a:lstStyle/>
          <a:p>
            <a:r>
              <a:rPr lang="en-AU" sz="800" b="0" dirty="0" smtClean="0">
                <a:solidFill>
                  <a:schemeClr val="bg2"/>
                </a:solidFill>
              </a:rPr>
              <a:t>X%</a:t>
            </a:r>
            <a:endParaRPr lang="en-AU" sz="800" b="0" dirty="0">
              <a:solidFill>
                <a:schemeClr val="bg2"/>
              </a:solidFill>
            </a:endParaRPr>
          </a:p>
        </p:txBody>
      </p:sp>
      <p:sp>
        <p:nvSpPr>
          <p:cNvPr id="41" name="TextBox 40"/>
          <p:cNvSpPr txBox="1"/>
          <p:nvPr/>
        </p:nvSpPr>
        <p:spPr>
          <a:xfrm>
            <a:off x="4266059" y="3428077"/>
            <a:ext cx="414665" cy="215444"/>
          </a:xfrm>
          <a:prstGeom prst="rect">
            <a:avLst/>
          </a:prstGeom>
          <a:noFill/>
        </p:spPr>
        <p:txBody>
          <a:bodyPr wrap="square" rtlCol="0">
            <a:spAutoFit/>
          </a:bodyPr>
          <a:lstStyle/>
          <a:p>
            <a:r>
              <a:rPr lang="en-AU" sz="800" b="0" dirty="0" smtClean="0">
                <a:solidFill>
                  <a:schemeClr val="bg2"/>
                </a:solidFill>
              </a:rPr>
              <a:t>X%</a:t>
            </a:r>
            <a:endParaRPr lang="en-AU" sz="800" b="0" dirty="0">
              <a:solidFill>
                <a:schemeClr val="bg2"/>
              </a:solidFill>
            </a:endParaRPr>
          </a:p>
        </p:txBody>
      </p:sp>
      <p:cxnSp>
        <p:nvCxnSpPr>
          <p:cNvPr id="42" name="Elbow Connector 41"/>
          <p:cNvCxnSpPr>
            <a:stCxn id="25" idx="2"/>
            <a:endCxn id="31" idx="0"/>
          </p:cNvCxnSpPr>
          <p:nvPr/>
        </p:nvCxnSpPr>
        <p:spPr bwMode="auto">
          <a:xfrm rot="5400000">
            <a:off x="2115649" y="2718374"/>
            <a:ext cx="472000" cy="266112"/>
          </a:xfrm>
          <a:prstGeom prst="bentConnector3">
            <a:avLst/>
          </a:prstGeom>
          <a:solidFill>
            <a:srgbClr val="E5E5CC"/>
          </a:solidFill>
          <a:ln w="9525" cap="flat" cmpd="sng" algn="ctr">
            <a:solidFill>
              <a:schemeClr val="accent1"/>
            </a:solidFill>
            <a:prstDash val="solid"/>
            <a:round/>
            <a:headEnd type="none" w="med" len="med"/>
            <a:tailEnd type="none" w="med" len="med"/>
          </a:ln>
          <a:effectLst/>
        </p:spPr>
      </p:cxnSp>
      <p:cxnSp>
        <p:nvCxnSpPr>
          <p:cNvPr id="43" name="Elbow Connector 42"/>
          <p:cNvCxnSpPr>
            <a:stCxn id="25" idx="2"/>
            <a:endCxn id="34" idx="0"/>
          </p:cNvCxnSpPr>
          <p:nvPr/>
        </p:nvCxnSpPr>
        <p:spPr bwMode="auto">
          <a:xfrm rot="5400000">
            <a:off x="1407293" y="2010018"/>
            <a:ext cx="472000" cy="1682824"/>
          </a:xfrm>
          <a:prstGeom prst="bentConnector3">
            <a:avLst>
              <a:gd name="adj1" fmla="val 50000"/>
            </a:avLst>
          </a:prstGeom>
          <a:solidFill>
            <a:srgbClr val="E5E5CC"/>
          </a:solidFill>
          <a:ln w="9525" cap="flat" cmpd="sng" algn="ctr">
            <a:solidFill>
              <a:schemeClr val="accent1"/>
            </a:solidFill>
            <a:prstDash val="solid"/>
            <a:round/>
            <a:headEnd type="none" w="med" len="med"/>
            <a:tailEnd type="none" w="med" len="med"/>
          </a:ln>
          <a:effectLst/>
        </p:spPr>
      </p:cxnSp>
      <p:cxnSp>
        <p:nvCxnSpPr>
          <p:cNvPr id="44" name="Elbow Connector 43"/>
          <p:cNvCxnSpPr>
            <a:stCxn id="27" idx="0"/>
            <a:endCxn id="25" idx="2"/>
          </p:cNvCxnSpPr>
          <p:nvPr/>
        </p:nvCxnSpPr>
        <p:spPr bwMode="auto">
          <a:xfrm rot="16200000" flipV="1">
            <a:off x="2849606" y="2250529"/>
            <a:ext cx="467700" cy="1197501"/>
          </a:xfrm>
          <a:prstGeom prst="bentConnector3">
            <a:avLst>
              <a:gd name="adj1" fmla="val 50000"/>
            </a:avLst>
          </a:prstGeom>
          <a:solidFill>
            <a:srgbClr val="E5E5CC"/>
          </a:solidFill>
          <a:ln w="9525" cap="flat" cmpd="sng" algn="ctr">
            <a:solidFill>
              <a:schemeClr val="accent1"/>
            </a:solidFill>
            <a:prstDash val="solid"/>
            <a:round/>
            <a:headEnd type="none" w="med" len="med"/>
            <a:tailEnd type="none" w="med" len="med"/>
          </a:ln>
          <a:effectLst/>
        </p:spPr>
      </p:cxnSp>
      <p:cxnSp>
        <p:nvCxnSpPr>
          <p:cNvPr id="45" name="Elbow Connector 44"/>
          <p:cNvCxnSpPr>
            <a:stCxn id="34" idx="2"/>
            <a:endCxn id="29" idx="0"/>
          </p:cNvCxnSpPr>
          <p:nvPr/>
        </p:nvCxnSpPr>
        <p:spPr bwMode="auto">
          <a:xfrm rot="5400000">
            <a:off x="682832" y="3566479"/>
            <a:ext cx="238099" cy="1"/>
          </a:xfrm>
          <a:prstGeom prst="bentConnector3">
            <a:avLst/>
          </a:prstGeom>
          <a:solidFill>
            <a:srgbClr val="E5E5CC"/>
          </a:solidFill>
          <a:ln w="9525" cap="flat" cmpd="sng" algn="ctr">
            <a:solidFill>
              <a:schemeClr val="accent1"/>
            </a:solidFill>
            <a:prstDash val="solid"/>
            <a:round/>
            <a:headEnd type="none" w="med" len="med"/>
            <a:tailEnd type="none" w="med" len="med"/>
          </a:ln>
          <a:effectLst/>
        </p:spPr>
      </p:cxnSp>
      <p:cxnSp>
        <p:nvCxnSpPr>
          <p:cNvPr id="46" name="Elbow Connector 45"/>
          <p:cNvCxnSpPr>
            <a:stCxn id="27" idx="2"/>
            <a:endCxn id="35" idx="0"/>
          </p:cNvCxnSpPr>
          <p:nvPr/>
        </p:nvCxnSpPr>
        <p:spPr bwMode="auto">
          <a:xfrm rot="5400000">
            <a:off x="3292377" y="3295699"/>
            <a:ext cx="242399" cy="537260"/>
          </a:xfrm>
          <a:prstGeom prst="bentConnector3">
            <a:avLst>
              <a:gd name="adj1" fmla="val 50000"/>
            </a:avLst>
          </a:prstGeom>
          <a:solidFill>
            <a:srgbClr val="E5E5CC"/>
          </a:solidFill>
          <a:ln w="9525" cap="flat" cmpd="sng" algn="ctr">
            <a:solidFill>
              <a:schemeClr val="accent1"/>
            </a:solidFill>
            <a:prstDash val="solid"/>
            <a:round/>
            <a:headEnd type="none" w="med" len="med"/>
            <a:tailEnd type="none" w="med" len="med"/>
          </a:ln>
          <a:effectLst/>
        </p:spPr>
      </p:cxnSp>
      <p:cxnSp>
        <p:nvCxnSpPr>
          <p:cNvPr id="47" name="Elbow Connector 46"/>
          <p:cNvCxnSpPr>
            <a:stCxn id="27" idx="2"/>
            <a:endCxn id="30" idx="0"/>
          </p:cNvCxnSpPr>
          <p:nvPr/>
        </p:nvCxnSpPr>
        <p:spPr bwMode="auto">
          <a:xfrm rot="16200000" flipH="1">
            <a:off x="3833387" y="3291948"/>
            <a:ext cx="242399" cy="544761"/>
          </a:xfrm>
          <a:prstGeom prst="bentConnector3">
            <a:avLst>
              <a:gd name="adj1" fmla="val 50000"/>
            </a:avLst>
          </a:prstGeom>
          <a:solidFill>
            <a:srgbClr val="E5E5CC"/>
          </a:solidFill>
          <a:ln w="9525" cap="flat" cmpd="sng" algn="ctr">
            <a:solidFill>
              <a:schemeClr val="accent1"/>
            </a:solidFill>
            <a:prstDash val="solid"/>
            <a:round/>
            <a:headEnd type="none" w="med" len="med"/>
            <a:tailEnd type="none" w="med" len="med"/>
          </a:ln>
          <a:effectLst/>
        </p:spPr>
      </p:cxnSp>
      <p:sp>
        <p:nvSpPr>
          <p:cNvPr id="48" name="Rectangle 47"/>
          <p:cNvSpPr/>
          <p:nvPr/>
        </p:nvSpPr>
        <p:spPr bwMode="auto">
          <a:xfrm>
            <a:off x="781018" y="1621020"/>
            <a:ext cx="1437575" cy="291510"/>
          </a:xfrm>
          <a:prstGeom prst="rect">
            <a:avLst/>
          </a:prstGeom>
          <a:solidFill>
            <a:schemeClr val="accent5">
              <a:lumMod val="20000"/>
              <a:lumOff val="80000"/>
            </a:schemeClr>
          </a:solidFill>
          <a:ln w="9525" cap="flat" cmpd="sng" algn="ctr">
            <a:solidFill>
              <a:schemeClr val="bg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ctr"/>
            <a:r>
              <a:rPr lang="en-AU" sz="800" b="0" dirty="0" smtClean="0">
                <a:solidFill>
                  <a:srgbClr val="000000"/>
                </a:solidFill>
              </a:rPr>
              <a:t>[ ] </a:t>
            </a:r>
            <a:r>
              <a:rPr lang="en-AU" sz="800" b="0" dirty="0">
                <a:solidFill>
                  <a:srgbClr val="000000"/>
                </a:solidFill>
              </a:rPr>
              <a:t>family trusts and other  holding structures</a:t>
            </a:r>
          </a:p>
        </p:txBody>
      </p:sp>
      <p:sp>
        <p:nvSpPr>
          <p:cNvPr id="50" name="TextBox 49"/>
          <p:cNvSpPr txBox="1"/>
          <p:nvPr/>
        </p:nvSpPr>
        <p:spPr>
          <a:xfrm>
            <a:off x="657225" y="2668894"/>
            <a:ext cx="493043" cy="215444"/>
          </a:xfrm>
          <a:prstGeom prst="rect">
            <a:avLst/>
          </a:prstGeom>
          <a:noFill/>
        </p:spPr>
        <p:txBody>
          <a:bodyPr wrap="square" rtlCol="0">
            <a:spAutoFit/>
          </a:bodyPr>
          <a:lstStyle/>
          <a:p>
            <a:r>
              <a:rPr lang="en-AU" sz="800" b="0" dirty="0" smtClean="0">
                <a:solidFill>
                  <a:schemeClr val="bg2"/>
                </a:solidFill>
              </a:rPr>
              <a:t>X%</a:t>
            </a:r>
            <a:endParaRPr lang="en-AU" sz="800" b="0" dirty="0">
              <a:solidFill>
                <a:schemeClr val="bg2"/>
              </a:solidFill>
            </a:endParaRPr>
          </a:p>
        </p:txBody>
      </p:sp>
      <p:sp>
        <p:nvSpPr>
          <p:cNvPr id="51" name="TextBox 50"/>
          <p:cNvSpPr txBox="1"/>
          <p:nvPr/>
        </p:nvSpPr>
        <p:spPr>
          <a:xfrm>
            <a:off x="1813694" y="2672580"/>
            <a:ext cx="493043" cy="215444"/>
          </a:xfrm>
          <a:prstGeom prst="rect">
            <a:avLst/>
          </a:prstGeom>
          <a:noFill/>
        </p:spPr>
        <p:txBody>
          <a:bodyPr wrap="square" rtlCol="0">
            <a:spAutoFit/>
          </a:bodyPr>
          <a:lstStyle/>
          <a:p>
            <a:r>
              <a:rPr lang="en-AU" sz="800" b="0" dirty="0">
                <a:solidFill>
                  <a:schemeClr val="bg2"/>
                </a:solidFill>
              </a:rPr>
              <a:t>X</a:t>
            </a:r>
            <a:r>
              <a:rPr lang="en-AU" sz="800" b="0" dirty="0" smtClean="0">
                <a:solidFill>
                  <a:schemeClr val="bg2"/>
                </a:solidFill>
              </a:rPr>
              <a:t>%</a:t>
            </a:r>
            <a:endParaRPr lang="en-AU" sz="800" b="0" dirty="0">
              <a:solidFill>
                <a:schemeClr val="bg2"/>
              </a:solidFill>
            </a:endParaRPr>
          </a:p>
        </p:txBody>
      </p:sp>
      <p:cxnSp>
        <p:nvCxnSpPr>
          <p:cNvPr id="52" name="Straight Arrow Connector 51"/>
          <p:cNvCxnSpPr>
            <a:stCxn id="48" idx="2"/>
          </p:cNvCxnSpPr>
          <p:nvPr/>
        </p:nvCxnSpPr>
        <p:spPr bwMode="auto">
          <a:xfrm>
            <a:off x="1499806" y="1912530"/>
            <a:ext cx="490331" cy="248648"/>
          </a:xfrm>
          <a:prstGeom prst="straightConnector1">
            <a:avLst/>
          </a:prstGeom>
          <a:solidFill>
            <a:srgbClr val="E5E5CC"/>
          </a:solidFill>
          <a:ln w="9525" cap="flat" cmpd="sng" algn="ctr">
            <a:solidFill>
              <a:srgbClr val="000000"/>
            </a:solidFill>
            <a:prstDash val="solid"/>
            <a:round/>
            <a:headEnd type="none" w="med" len="med"/>
            <a:tailEnd type="arrow"/>
          </a:ln>
          <a:effectLst/>
        </p:spPr>
      </p:cxnSp>
      <p:sp>
        <p:nvSpPr>
          <p:cNvPr id="53" name="TextBox 52"/>
          <p:cNvSpPr txBox="1"/>
          <p:nvPr/>
        </p:nvSpPr>
        <p:spPr>
          <a:xfrm>
            <a:off x="125412" y="4301216"/>
            <a:ext cx="4684713" cy="556306"/>
          </a:xfrm>
          <a:prstGeom prst="rect">
            <a:avLst/>
          </a:prstGeom>
          <a:noFill/>
        </p:spPr>
        <p:txBody>
          <a:bodyPr wrap="square" rtlCol="0">
            <a:spAutoFit/>
          </a:bodyPr>
          <a:lstStyle/>
          <a:p>
            <a:pPr marL="171450" lvl="2" indent="-171450">
              <a:buFont typeface="Arial" pitchFamily="34" charset="0"/>
              <a:buChar char="•"/>
              <a:tabLst>
                <a:tab pos="5715000" algn="l"/>
              </a:tabLst>
              <a:defRPr/>
            </a:pPr>
            <a:r>
              <a:rPr lang="en-AU" sz="900" b="0" i="1" kern="0" dirty="0" smtClean="0">
                <a:solidFill>
                  <a:schemeClr val="accent1"/>
                </a:solidFill>
                <a:latin typeface="+mn-lt"/>
                <a:cs typeface="+mn-cs"/>
              </a:rPr>
              <a:t>Update </a:t>
            </a:r>
            <a:r>
              <a:rPr lang="en-AU" sz="900" b="0" i="1" kern="0" dirty="0">
                <a:solidFill>
                  <a:schemeClr val="accent1"/>
                </a:solidFill>
                <a:latin typeface="+mn-lt"/>
                <a:cs typeface="+mn-cs"/>
              </a:rPr>
              <a:t>group structure as applicable</a:t>
            </a:r>
          </a:p>
          <a:p>
            <a:pPr marL="171450" lvl="2" indent="-171450">
              <a:buFont typeface="Arial" pitchFamily="34" charset="0"/>
              <a:buChar char="•"/>
              <a:tabLst>
                <a:tab pos="5715000" algn="l"/>
              </a:tabLst>
              <a:defRPr/>
            </a:pPr>
            <a:r>
              <a:rPr lang="en-AU" sz="900" b="0" i="1" kern="0" dirty="0">
                <a:solidFill>
                  <a:schemeClr val="accent1"/>
                </a:solidFill>
                <a:latin typeface="+mn-lt"/>
                <a:cs typeface="+mn-cs"/>
              </a:rPr>
              <a:t>Note any guarantees, charges or other relevant security between group entities and related parties and the magnitude of any such </a:t>
            </a:r>
            <a:r>
              <a:rPr lang="en-AU" sz="900" b="0" i="1" kern="0" dirty="0" smtClean="0">
                <a:solidFill>
                  <a:schemeClr val="accent1"/>
                </a:solidFill>
                <a:latin typeface="+mn-lt"/>
                <a:cs typeface="+mn-cs"/>
              </a:rPr>
              <a:t>security.</a:t>
            </a:r>
            <a:endParaRPr lang="en-AU" sz="900" b="0" i="1" kern="0" dirty="0">
              <a:solidFill>
                <a:schemeClr val="accent1"/>
              </a:solidFill>
              <a:latin typeface="+mn-lt"/>
              <a:cs typeface="+mn-cs"/>
            </a:endParaRPr>
          </a:p>
        </p:txBody>
      </p:sp>
      <p:cxnSp>
        <p:nvCxnSpPr>
          <p:cNvPr id="54" name="Curved Connector 53"/>
          <p:cNvCxnSpPr>
            <a:stCxn id="29" idx="3"/>
            <a:endCxn id="34" idx="3"/>
          </p:cNvCxnSpPr>
          <p:nvPr/>
        </p:nvCxnSpPr>
        <p:spPr bwMode="auto">
          <a:xfrm flipV="1">
            <a:off x="1251880" y="3267430"/>
            <a:ext cx="1" cy="598099"/>
          </a:xfrm>
          <a:prstGeom prst="curvedConnector3">
            <a:avLst>
              <a:gd name="adj1" fmla="val 22860100000"/>
            </a:avLst>
          </a:prstGeom>
          <a:solidFill>
            <a:srgbClr val="E5E5CC"/>
          </a:solidFill>
          <a:ln w="9525" cap="flat" cmpd="sng" algn="ctr">
            <a:solidFill>
              <a:srgbClr val="FF0000"/>
            </a:solidFill>
            <a:prstDash val="dash"/>
            <a:round/>
            <a:headEnd type="none" w="med" len="med"/>
            <a:tailEnd type="arrow"/>
          </a:ln>
          <a:effectLst/>
        </p:spPr>
      </p:cxnSp>
      <p:sp>
        <p:nvSpPr>
          <p:cNvPr id="55" name="Rectangle 54"/>
          <p:cNvSpPr/>
          <p:nvPr/>
        </p:nvSpPr>
        <p:spPr bwMode="auto">
          <a:xfrm>
            <a:off x="2791138" y="1624785"/>
            <a:ext cx="1435161" cy="291510"/>
          </a:xfrm>
          <a:prstGeom prst="rect">
            <a:avLst/>
          </a:prstGeom>
          <a:solidFill>
            <a:schemeClr val="accent5">
              <a:lumMod val="20000"/>
              <a:lumOff val="80000"/>
            </a:schemeClr>
          </a:solidFill>
          <a:ln w="9525" cap="flat" cmpd="sng" algn="ctr">
            <a:solidFill>
              <a:schemeClr val="bg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lvl="0" algn="ctr"/>
            <a:r>
              <a:rPr lang="en-AU" sz="800" b="0" dirty="0" smtClean="0">
                <a:solidFill>
                  <a:srgbClr val="000000"/>
                </a:solidFill>
              </a:rPr>
              <a:t>[ ] Institutional shareholders</a:t>
            </a:r>
            <a:endParaRPr lang="en-AU" sz="800" b="0" dirty="0">
              <a:solidFill>
                <a:srgbClr val="000000"/>
              </a:solidFill>
            </a:endParaRPr>
          </a:p>
        </p:txBody>
      </p:sp>
      <p:sp>
        <p:nvSpPr>
          <p:cNvPr id="56" name="TextBox 55"/>
          <p:cNvSpPr txBox="1"/>
          <p:nvPr/>
        </p:nvSpPr>
        <p:spPr>
          <a:xfrm>
            <a:off x="1366376" y="2027329"/>
            <a:ext cx="493043" cy="215444"/>
          </a:xfrm>
          <a:prstGeom prst="rect">
            <a:avLst/>
          </a:prstGeom>
          <a:noFill/>
        </p:spPr>
        <p:txBody>
          <a:bodyPr wrap="square" rtlCol="0">
            <a:spAutoFit/>
          </a:bodyPr>
          <a:lstStyle/>
          <a:p>
            <a:r>
              <a:rPr lang="en-AU" sz="800" b="0" dirty="0" smtClean="0">
                <a:solidFill>
                  <a:schemeClr val="bg2"/>
                </a:solidFill>
              </a:rPr>
              <a:t>XX%</a:t>
            </a:r>
            <a:endParaRPr lang="en-AU" sz="800" b="0" dirty="0">
              <a:solidFill>
                <a:schemeClr val="bg2"/>
              </a:solidFill>
            </a:endParaRPr>
          </a:p>
        </p:txBody>
      </p:sp>
      <p:cxnSp>
        <p:nvCxnSpPr>
          <p:cNvPr id="57" name="Straight Arrow Connector 56"/>
          <p:cNvCxnSpPr>
            <a:stCxn id="55" idx="2"/>
          </p:cNvCxnSpPr>
          <p:nvPr/>
        </p:nvCxnSpPr>
        <p:spPr bwMode="auto">
          <a:xfrm flipH="1">
            <a:off x="2905125" y="1916295"/>
            <a:ext cx="603594" cy="235358"/>
          </a:xfrm>
          <a:prstGeom prst="straightConnector1">
            <a:avLst/>
          </a:prstGeom>
          <a:solidFill>
            <a:srgbClr val="E5E5CC"/>
          </a:solidFill>
          <a:ln w="9525" cap="flat" cmpd="sng" algn="ctr">
            <a:solidFill>
              <a:srgbClr val="000000"/>
            </a:solidFill>
            <a:prstDash val="solid"/>
            <a:round/>
            <a:headEnd type="none" w="med" len="med"/>
            <a:tailEnd type="arrow"/>
          </a:ln>
          <a:effectLst/>
        </p:spPr>
      </p:cxnSp>
      <p:sp>
        <p:nvSpPr>
          <p:cNvPr id="58" name="TextBox 57"/>
          <p:cNvSpPr txBox="1"/>
          <p:nvPr/>
        </p:nvSpPr>
        <p:spPr>
          <a:xfrm>
            <a:off x="3147896" y="2027329"/>
            <a:ext cx="493043" cy="215444"/>
          </a:xfrm>
          <a:prstGeom prst="rect">
            <a:avLst/>
          </a:prstGeom>
          <a:noFill/>
        </p:spPr>
        <p:txBody>
          <a:bodyPr wrap="square" rtlCol="0">
            <a:spAutoFit/>
          </a:bodyPr>
          <a:lstStyle/>
          <a:p>
            <a:r>
              <a:rPr lang="en-AU" sz="800" b="0" dirty="0" smtClean="0">
                <a:solidFill>
                  <a:schemeClr val="bg2"/>
                </a:solidFill>
              </a:rPr>
              <a:t>XX%</a:t>
            </a:r>
            <a:endParaRPr lang="en-AU" sz="800" b="0" dirty="0">
              <a:solidFill>
                <a:schemeClr val="bg2"/>
              </a:solidFill>
            </a:endParaRPr>
          </a:p>
        </p:txBody>
      </p:sp>
      <p:sp>
        <p:nvSpPr>
          <p:cNvPr id="36" name="Rectangle 35"/>
          <p:cNvSpPr/>
          <p:nvPr/>
        </p:nvSpPr>
        <p:spPr bwMode="auto">
          <a:xfrm>
            <a:off x="1652823" y="1194094"/>
            <a:ext cx="1663761" cy="291510"/>
          </a:xfrm>
          <a:prstGeom prst="rect">
            <a:avLst/>
          </a:prstGeom>
          <a:solidFill>
            <a:schemeClr val="accent5">
              <a:lumMod val="20000"/>
              <a:lumOff val="80000"/>
            </a:schemeClr>
          </a:solidFill>
          <a:ln w="9525" cap="flat" cmpd="sng" algn="ctr">
            <a:solidFill>
              <a:schemeClr val="bg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lvl="0" algn="ctr"/>
            <a:r>
              <a:rPr lang="en-AU" sz="800" b="0" dirty="0" smtClean="0">
                <a:solidFill>
                  <a:srgbClr val="000000"/>
                </a:solidFill>
              </a:rPr>
              <a:t>Float (if applicable)</a:t>
            </a:r>
            <a:endParaRPr lang="en-AU" sz="800" b="0" dirty="0">
              <a:solidFill>
                <a:srgbClr val="000000"/>
              </a:solidFill>
            </a:endParaRPr>
          </a:p>
        </p:txBody>
      </p:sp>
      <p:cxnSp>
        <p:nvCxnSpPr>
          <p:cNvPr id="37" name="Straight Arrow Connector 36"/>
          <p:cNvCxnSpPr>
            <a:stCxn id="36" idx="2"/>
          </p:cNvCxnSpPr>
          <p:nvPr/>
        </p:nvCxnSpPr>
        <p:spPr bwMode="auto">
          <a:xfrm>
            <a:off x="2484704" y="1485604"/>
            <a:ext cx="2" cy="675574"/>
          </a:xfrm>
          <a:prstGeom prst="straightConnector1">
            <a:avLst/>
          </a:prstGeom>
          <a:solidFill>
            <a:srgbClr val="E5E5CC"/>
          </a:solidFill>
          <a:ln w="9525" cap="flat" cmpd="sng" algn="ctr">
            <a:solidFill>
              <a:srgbClr val="000000"/>
            </a:solidFill>
            <a:prstDash val="solid"/>
            <a:round/>
            <a:headEnd type="none" w="med" len="med"/>
            <a:tailEnd type="arrow"/>
          </a:ln>
          <a:effectLst/>
        </p:spPr>
      </p:cxnSp>
      <p:sp>
        <p:nvSpPr>
          <p:cNvPr id="7" name="TextBox 6"/>
          <p:cNvSpPr txBox="1"/>
          <p:nvPr/>
        </p:nvSpPr>
        <p:spPr>
          <a:xfrm>
            <a:off x="1366376" y="3577807"/>
            <a:ext cx="1118330" cy="381643"/>
          </a:xfrm>
          <a:prstGeom prst="rect">
            <a:avLst/>
          </a:prstGeom>
          <a:noFill/>
        </p:spPr>
        <p:txBody>
          <a:bodyPr wrap="square" rtlCol="0">
            <a:spAutoFit/>
          </a:bodyPr>
          <a:lstStyle/>
          <a:p>
            <a:pPr algn="ctr"/>
            <a:r>
              <a:rPr lang="en-AU" sz="800" b="0" dirty="0" smtClean="0"/>
              <a:t>[Cross Guarantee </a:t>
            </a:r>
          </a:p>
          <a:p>
            <a:pPr algn="ctr"/>
            <a:r>
              <a:rPr lang="en-AU" sz="800" b="0" dirty="0" smtClean="0"/>
              <a:t>$Xm]</a:t>
            </a:r>
            <a:endParaRPr lang="en-AU" sz="800" b="0" dirty="0"/>
          </a:p>
        </p:txBody>
      </p:sp>
      <p:sp>
        <p:nvSpPr>
          <p:cNvPr id="59" name="TextBox 58"/>
          <p:cNvSpPr txBox="1"/>
          <p:nvPr/>
        </p:nvSpPr>
        <p:spPr>
          <a:xfrm>
            <a:off x="2437791" y="1887189"/>
            <a:ext cx="493043" cy="215444"/>
          </a:xfrm>
          <a:prstGeom prst="rect">
            <a:avLst/>
          </a:prstGeom>
          <a:noFill/>
        </p:spPr>
        <p:txBody>
          <a:bodyPr wrap="square" rtlCol="0">
            <a:spAutoFit/>
          </a:bodyPr>
          <a:lstStyle/>
          <a:p>
            <a:r>
              <a:rPr lang="en-AU" sz="800" b="0" dirty="0" smtClean="0">
                <a:solidFill>
                  <a:schemeClr val="bg2"/>
                </a:solidFill>
              </a:rPr>
              <a:t>XX%</a:t>
            </a:r>
            <a:endParaRPr lang="en-AU" sz="800" b="0" dirty="0">
              <a:solidFill>
                <a:schemeClr val="bg2"/>
              </a:solidFill>
            </a:endParaRPr>
          </a:p>
        </p:txBody>
      </p:sp>
    </p:spTree>
    <p:extLst>
      <p:ext uri="{BB962C8B-B14F-4D97-AF65-F5344CB8AC3E}">
        <p14:creationId xmlns:p14="http://schemas.microsoft.com/office/powerpoint/2010/main" val="1373022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401" name="Rectangle 457"/>
          <p:cNvSpPr>
            <a:spLocks noGrp="1" noChangeArrowheads="1"/>
          </p:cNvSpPr>
          <p:nvPr>
            <p:ph type="title"/>
          </p:nvPr>
        </p:nvSpPr>
        <p:spPr>
          <a:xfrm>
            <a:off x="6056312" y="155670"/>
            <a:ext cx="3721100" cy="153988"/>
          </a:xfrm>
        </p:spPr>
        <p:txBody>
          <a:bodyPr/>
          <a:lstStyle/>
          <a:p>
            <a:r>
              <a:rPr lang="en-GB" dirty="0" smtClean="0"/>
              <a:t>Ownership and Structure</a:t>
            </a:r>
            <a:endParaRPr lang="en-GB" dirty="0"/>
          </a:p>
        </p:txBody>
      </p:sp>
      <p:graphicFrame>
        <p:nvGraphicFramePr>
          <p:cNvPr id="2" name="Content Placeholder 1"/>
          <p:cNvGraphicFramePr>
            <a:graphicFrameLocks noGrp="1"/>
          </p:cNvGraphicFramePr>
          <p:nvPr>
            <p:ph sz="half" idx="2"/>
            <p:extLst>
              <p:ext uri="{D42A27DB-BD31-4B8C-83A1-F6EECF244321}">
                <p14:modId xmlns:p14="http://schemas.microsoft.com/office/powerpoint/2010/main" val="2369181615"/>
              </p:ext>
            </p:extLst>
          </p:nvPr>
        </p:nvGraphicFramePr>
        <p:xfrm>
          <a:off x="5091113" y="1428465"/>
          <a:ext cx="4679950" cy="2494248"/>
        </p:xfrm>
        <a:graphic>
          <a:graphicData uri="http://schemas.openxmlformats.org/drawingml/2006/table">
            <a:tbl>
              <a:tblPr firstRow="1" bandRow="1">
                <a:tableStyleId>{2D5ABB26-0587-4C30-8999-92F81FD0307C}</a:tableStyleId>
              </a:tblPr>
              <a:tblGrid>
                <a:gridCol w="1269852"/>
                <a:gridCol w="3410098"/>
              </a:tblGrid>
              <a:tr h="1604944">
                <a:tc>
                  <a:txBody>
                    <a:bodyPr/>
                    <a:lstStyle/>
                    <a:p>
                      <a:r>
                        <a:rPr lang="en-AU" sz="1000" b="1" dirty="0" smtClean="0">
                          <a:solidFill>
                            <a:schemeClr val="tx1"/>
                          </a:solidFill>
                        </a:rPr>
                        <a:t>History</a:t>
                      </a:r>
                    </a:p>
                    <a:p>
                      <a:r>
                        <a:rPr lang="en-AU" sz="1000" b="0" dirty="0" smtClean="0">
                          <a:solidFill>
                            <a:schemeClr val="tx1"/>
                          </a:solidFill>
                        </a:rPr>
                        <a:t>(source from discussions with management and company website)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Provide a brief summary of significant events in the contractors history including date of formation.</a:t>
                      </a:r>
                      <a:endParaRPr kumimoji="0" lang="en-AU" sz="900" b="0" i="1" u="none" strike="noStrike" kern="1200" cap="none" spc="0" normalizeH="0" baseline="0" dirty="0" smtClean="0">
                        <a:ln>
                          <a:noFill/>
                        </a:ln>
                        <a:solidFill>
                          <a:schemeClr val="accent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AU" sz="900" b="0" i="1" u="none" strike="noStrike" kern="1200" cap="none" spc="0" normalizeH="0" baseline="0" dirty="0" smtClean="0">
                          <a:ln>
                            <a:noFill/>
                          </a:ln>
                          <a:solidFill>
                            <a:schemeClr val="accent1"/>
                          </a:solidFill>
                          <a:effectLst/>
                          <a:uLnTx/>
                          <a:uFillTx/>
                          <a:latin typeface="+mn-lt"/>
                          <a:ea typeface="+mn-ea"/>
                          <a:cs typeface="+mn-cs"/>
                        </a:rPr>
                        <a:t>List any significant projects the business has completed including a brief description of services, customer details, value, date completed and location.</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AU" sz="900" b="0" i="0" u="none" strike="noStrike" kern="1200" cap="none" spc="0" normalizeH="0" baseline="0" dirty="0" smtClean="0">
                        <a:ln>
                          <a:noFill/>
                        </a:ln>
                        <a:solidFill>
                          <a:srgbClr val="FF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AU" sz="900" b="1" i="1" u="none" strike="noStrike" kern="1200" cap="none" spc="0" normalizeH="0" baseline="0" dirty="0" smtClean="0">
                          <a:ln>
                            <a:noFill/>
                          </a:ln>
                          <a:solidFill>
                            <a:schemeClr val="accent1"/>
                          </a:solidFill>
                          <a:effectLst/>
                          <a:uLnTx/>
                          <a:uFillTx/>
                          <a:latin typeface="+mn-lt"/>
                          <a:ea typeface="+mn-ea"/>
                          <a:cs typeface="+mn-cs"/>
                        </a:rPr>
                        <a:t>Example wording:</a:t>
                      </a:r>
                    </a:p>
                    <a:p>
                      <a:pPr marL="171450" marR="0" lvl="0" indent="-171450" algn="l" defTabSz="914400" rtl="0" eaLnBrk="1" fontAlgn="auto" latinLnBrk="0" hangingPunct="1">
                        <a:lnSpc>
                          <a:spcPct val="100000"/>
                        </a:lnSpc>
                        <a:spcBef>
                          <a:spcPts val="0"/>
                        </a:spcBef>
                        <a:spcAft>
                          <a:spcPts val="600"/>
                        </a:spcAft>
                        <a:buClrTx/>
                        <a:buSzTx/>
                        <a:buFont typeface="Arial" pitchFamily="34" charset="0"/>
                        <a:buChar char="•"/>
                        <a:tabLst/>
                        <a:defRPr/>
                      </a:pPr>
                      <a:r>
                        <a:rPr lang="en-AU" sz="800" i="0" kern="1200" dirty="0" smtClean="0">
                          <a:solidFill>
                            <a:schemeClr val="bg2"/>
                          </a:solidFill>
                          <a:latin typeface="+mn-lt"/>
                          <a:ea typeface="+mn-ea"/>
                          <a:cs typeface="+mn-cs"/>
                        </a:rPr>
                        <a:t>$[</a:t>
                      </a:r>
                      <a:r>
                        <a:rPr lang="en-AU" sz="800" i="0" kern="1200" baseline="0" dirty="0" smtClean="0">
                          <a:solidFill>
                            <a:schemeClr val="bg2"/>
                          </a:solidFill>
                          <a:latin typeface="+mn-lt"/>
                          <a:ea typeface="+mn-ea"/>
                          <a:cs typeface="+mn-cs"/>
                        </a:rPr>
                        <a:t> ]</a:t>
                      </a:r>
                      <a:r>
                        <a:rPr lang="en-AU" sz="800" i="0" kern="1200" dirty="0" smtClean="0">
                          <a:solidFill>
                            <a:schemeClr val="bg2"/>
                          </a:solidFill>
                          <a:latin typeface="+mn-lt"/>
                          <a:ea typeface="+mn-ea"/>
                          <a:cs typeface="+mn-cs"/>
                        </a:rPr>
                        <a:t>m warehouse construction in Western Sydney on</a:t>
                      </a:r>
                      <a:r>
                        <a:rPr lang="en-AU" sz="800" i="0" kern="1200" baseline="0" dirty="0" smtClean="0">
                          <a:solidFill>
                            <a:schemeClr val="bg2"/>
                          </a:solidFill>
                          <a:latin typeface="+mn-lt"/>
                          <a:ea typeface="+mn-ea"/>
                          <a:cs typeface="+mn-cs"/>
                        </a:rPr>
                        <a:t> behalf of Listed Company PLC (2010)</a:t>
                      </a:r>
                      <a:endParaRPr lang="en-AU" sz="800" i="0" kern="120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889304">
                <a:tc>
                  <a:txBody>
                    <a:bodyPr/>
                    <a:lstStyle/>
                    <a:p>
                      <a:r>
                        <a:rPr lang="en-AU" sz="1000" b="1" dirty="0" smtClean="0">
                          <a:solidFill>
                            <a:schemeClr val="tx1"/>
                          </a:solidFill>
                        </a:rPr>
                        <a:t>Number of employees</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lvl="2" indent="0"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lang="en-AU" sz="900" kern="1200" dirty="0" smtClean="0">
                          <a:solidFill>
                            <a:schemeClr val="accent1"/>
                          </a:solidFill>
                          <a:latin typeface="+mn-lt"/>
                          <a:ea typeface="+mn-ea"/>
                          <a:cs typeface="+mn-cs"/>
                        </a:rPr>
                        <a:t>Break down of</a:t>
                      </a:r>
                      <a:r>
                        <a:rPr lang="en-AU" sz="900" kern="1200" baseline="0" dirty="0" smtClean="0">
                          <a:solidFill>
                            <a:schemeClr val="accent1"/>
                          </a:solidFill>
                          <a:latin typeface="+mn-lt"/>
                          <a:ea typeface="+mn-ea"/>
                          <a:cs typeface="+mn-cs"/>
                        </a:rPr>
                        <a:t> total employees between full-time, part-time and contractors.</a:t>
                      </a:r>
                    </a:p>
                    <a:p>
                      <a:pPr marL="0" marR="0" lvl="2" indent="0"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lang="en-AU" sz="900" b="1" i="1" kern="1200" baseline="0" dirty="0" smtClean="0">
                          <a:solidFill>
                            <a:schemeClr val="accent1"/>
                          </a:solidFill>
                          <a:latin typeface="+mn-lt"/>
                          <a:ea typeface="+mn-ea"/>
                          <a:cs typeface="+mn-cs"/>
                        </a:rPr>
                        <a:t>Example wording:</a:t>
                      </a:r>
                    </a:p>
                    <a:p>
                      <a:pPr marL="171450" marR="0" lvl="2" indent="-171450"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lang="en-AU" sz="800" b="0" i="0" kern="1200" baseline="0" dirty="0" smtClean="0">
                          <a:solidFill>
                            <a:schemeClr val="bg2"/>
                          </a:solidFill>
                          <a:latin typeface="+mn-lt"/>
                          <a:ea typeface="+mn-ea"/>
                          <a:cs typeface="+mn-cs"/>
                        </a:rPr>
                        <a:t>[ x ] Full time employees</a:t>
                      </a:r>
                    </a:p>
                    <a:p>
                      <a:pPr marL="171450" marR="0" lvl="2" indent="-171450"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lang="en-AU" sz="800" b="0" i="0" kern="1200" baseline="0" dirty="0" smtClean="0">
                          <a:solidFill>
                            <a:schemeClr val="bg2"/>
                          </a:solidFill>
                          <a:latin typeface="+mn-lt"/>
                          <a:ea typeface="+mn-ea"/>
                          <a:cs typeface="+mn-cs"/>
                        </a:rPr>
                        <a:t>[ x ] Contractors</a:t>
                      </a:r>
                      <a:endParaRPr lang="en-AU" sz="800" b="0" i="0" kern="1200" dirty="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bl>
          </a:graphicData>
        </a:graphic>
      </p:graphicFrame>
      <p:sp>
        <p:nvSpPr>
          <p:cNvPr id="49" name="Slide Number Placeholder 3"/>
          <p:cNvSpPr>
            <a:spLocks noGrp="1"/>
          </p:cNvSpPr>
          <p:nvPr>
            <p:ph type="sldNum" sz="quarter" idx="10"/>
          </p:nvPr>
        </p:nvSpPr>
        <p:spPr/>
        <p:txBody>
          <a:bodyPr/>
          <a:lstStyle/>
          <a:p>
            <a:fld id="{6A3B8348-6E38-44A4-B434-CAD281A7EBBD}" type="slidenum">
              <a:rPr lang="en-GB"/>
              <a:pPr/>
              <a:t>13</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a:xfrm>
            <a:off x="123825" y="158749"/>
            <a:ext cx="3432175" cy="153987"/>
          </a:xfrm>
        </p:spPr>
        <p:txBody>
          <a:bodyPr/>
          <a:lstStyle/>
          <a:p>
            <a:endParaRPr lang="en-AU" dirty="0"/>
          </a:p>
        </p:txBody>
      </p:sp>
      <p:sp>
        <p:nvSpPr>
          <p:cNvPr id="1107000" name="Rectangle 56"/>
          <p:cNvSpPr>
            <a:spLocks noChangeArrowheads="1"/>
          </p:cNvSpPr>
          <p:nvPr/>
        </p:nvSpPr>
        <p:spPr bwMode="auto">
          <a:xfrm>
            <a:off x="125412" y="158749"/>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8" name="Text Placeholder 7"/>
          <p:cNvSpPr>
            <a:spLocks noGrp="1"/>
          </p:cNvSpPr>
          <p:nvPr>
            <p:ph type="body" sz="quarter" idx="14"/>
          </p:nvPr>
        </p:nvSpPr>
        <p:spPr/>
        <p:txBody>
          <a:bodyPr/>
          <a:lstStyle/>
          <a:p>
            <a:r>
              <a:rPr lang="en-AU" dirty="0" smtClean="0"/>
              <a:t>Understanding the contractor’s ownership and structure</a:t>
            </a:r>
            <a:endParaRPr lang="en-AU" dirty="0"/>
          </a:p>
        </p:txBody>
      </p:sp>
      <p:sp>
        <p:nvSpPr>
          <p:cNvPr id="25" name="Text Placeholder 7"/>
          <p:cNvSpPr>
            <a:spLocks noGrp="1"/>
          </p:cNvSpPr>
          <p:nvPr>
            <p:ph type="body" sz="quarter" idx="15"/>
          </p:nvPr>
        </p:nvSpPr>
        <p:spPr>
          <a:xfrm>
            <a:off x="123825" y="1423508"/>
            <a:ext cx="4686300" cy="2499205"/>
          </a:xfrm>
        </p:spPr>
        <p:txBody>
          <a:bodyPr/>
          <a:lstStyle/>
          <a:p>
            <a:r>
              <a:rPr lang="en-AU" dirty="0" smtClean="0"/>
              <a:t>Management Structure (if relevant)</a:t>
            </a:r>
          </a:p>
          <a:p>
            <a:endParaRPr lang="en-AU" b="0" dirty="0">
              <a:solidFill>
                <a:schemeClr val="bg2"/>
              </a:solidFill>
            </a:endParaRPr>
          </a:p>
          <a:p>
            <a:endParaRPr lang="en-AU" b="0" dirty="0" smtClean="0">
              <a:solidFill>
                <a:schemeClr val="bg2"/>
              </a:solidFill>
            </a:endParaRPr>
          </a:p>
          <a:p>
            <a:r>
              <a:rPr lang="en-AU" b="0" dirty="0" smtClean="0">
                <a:solidFill>
                  <a:schemeClr val="bg2"/>
                </a:solidFill>
              </a:rPr>
              <a:t>	</a:t>
            </a:r>
          </a:p>
          <a:p>
            <a:endParaRPr lang="en-AU" b="0" dirty="0">
              <a:solidFill>
                <a:schemeClr val="bg2"/>
              </a:solidFill>
            </a:endParaRPr>
          </a:p>
          <a:p>
            <a:endParaRPr lang="en-AU" b="0" dirty="0" smtClean="0">
              <a:solidFill>
                <a:schemeClr val="bg2"/>
              </a:solidFill>
            </a:endParaRPr>
          </a:p>
          <a:p>
            <a:endParaRPr lang="en-AU" b="0" dirty="0" smtClean="0">
              <a:solidFill>
                <a:schemeClr val="bg2"/>
              </a:solidFill>
            </a:endParaRPr>
          </a:p>
          <a:p>
            <a:endParaRPr lang="en-AU" b="0" dirty="0" smtClean="0">
              <a:solidFill>
                <a:schemeClr val="bg2"/>
              </a:solidFill>
            </a:endParaRPr>
          </a:p>
          <a:p>
            <a:endParaRPr lang="en-AU" b="0" dirty="0" smtClean="0">
              <a:solidFill>
                <a:schemeClr val="bg2"/>
              </a:solidFill>
            </a:endParaRPr>
          </a:p>
          <a:p>
            <a:endParaRPr lang="en-AU" b="0" dirty="0">
              <a:solidFill>
                <a:schemeClr val="bg2"/>
              </a:solidFill>
            </a:endParaRPr>
          </a:p>
          <a:p>
            <a:endParaRPr lang="en-AU" dirty="0" smtClean="0"/>
          </a:p>
          <a:p>
            <a:endParaRPr lang="en-AU" dirty="0" smtClean="0"/>
          </a:p>
        </p:txBody>
      </p:sp>
      <p:sp>
        <p:nvSpPr>
          <p:cNvPr id="27" name="Rectangle 26"/>
          <p:cNvSpPr/>
          <p:nvPr/>
        </p:nvSpPr>
        <p:spPr bwMode="auto">
          <a:xfrm>
            <a:off x="1988318" y="1685267"/>
            <a:ext cx="1063247"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29" name="Rectangle 28"/>
          <p:cNvSpPr/>
          <p:nvPr/>
        </p:nvSpPr>
        <p:spPr bwMode="auto">
          <a:xfrm>
            <a:off x="3830243" y="2372840"/>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AU" sz="800" b="0" i="0" u="none" strike="noStrike" cap="none" normalizeH="0" baseline="0" dirty="0" smtClean="0">
                <a:ln>
                  <a:noFill/>
                </a:ln>
                <a:solidFill>
                  <a:schemeClr val="bg2"/>
                </a:solidFill>
                <a:effectLst/>
                <a:latin typeface="Arial" charset="0"/>
                <a:cs typeface="Arial" charset="0"/>
              </a:rPr>
              <a:t>[Sales Manager]</a:t>
            </a:r>
          </a:p>
        </p:txBody>
      </p:sp>
      <p:sp>
        <p:nvSpPr>
          <p:cNvPr id="30" name="Rectangle 29"/>
          <p:cNvSpPr/>
          <p:nvPr/>
        </p:nvSpPr>
        <p:spPr bwMode="auto">
          <a:xfrm>
            <a:off x="2555352" y="2372840"/>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31" name="Rectangle 30"/>
          <p:cNvSpPr/>
          <p:nvPr/>
        </p:nvSpPr>
        <p:spPr bwMode="auto">
          <a:xfrm>
            <a:off x="1368073" y="2383473"/>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34" name="Rectangle 33"/>
          <p:cNvSpPr/>
          <p:nvPr/>
        </p:nvSpPr>
        <p:spPr bwMode="auto">
          <a:xfrm>
            <a:off x="192387" y="2372840"/>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35" name="TextBox 34"/>
          <p:cNvSpPr txBox="1"/>
          <p:nvPr/>
        </p:nvSpPr>
        <p:spPr>
          <a:xfrm>
            <a:off x="1988318" y="1685267"/>
            <a:ext cx="1145407" cy="215444"/>
          </a:xfrm>
          <a:prstGeom prst="rect">
            <a:avLst/>
          </a:prstGeom>
          <a:noFill/>
        </p:spPr>
        <p:txBody>
          <a:bodyPr wrap="square" rtlCol="0">
            <a:spAutoFit/>
          </a:bodyPr>
          <a:lstStyle/>
          <a:p>
            <a:r>
              <a:rPr lang="en-AU" sz="800" b="0" dirty="0" smtClean="0">
                <a:solidFill>
                  <a:schemeClr val="bg2"/>
                </a:solidFill>
              </a:rPr>
              <a:t>[Executive Director]</a:t>
            </a:r>
            <a:endParaRPr lang="en-AU" sz="800" b="0" dirty="0">
              <a:solidFill>
                <a:schemeClr val="bg2"/>
              </a:solidFill>
            </a:endParaRPr>
          </a:p>
        </p:txBody>
      </p:sp>
      <p:sp>
        <p:nvSpPr>
          <p:cNvPr id="38" name="TextBox 37"/>
          <p:cNvSpPr txBox="1"/>
          <p:nvPr/>
        </p:nvSpPr>
        <p:spPr>
          <a:xfrm>
            <a:off x="1368074" y="2457903"/>
            <a:ext cx="946799" cy="215444"/>
          </a:xfrm>
          <a:prstGeom prst="rect">
            <a:avLst/>
          </a:prstGeom>
          <a:noFill/>
        </p:spPr>
        <p:txBody>
          <a:bodyPr wrap="square" rtlCol="0">
            <a:spAutoFit/>
          </a:bodyPr>
          <a:lstStyle/>
          <a:p>
            <a:pPr algn="ctr"/>
            <a:r>
              <a:rPr lang="en-AU" sz="800" b="0" dirty="0" smtClean="0">
                <a:solidFill>
                  <a:schemeClr val="bg2"/>
                </a:solidFill>
              </a:rPr>
              <a:t>[HR Manager]</a:t>
            </a:r>
            <a:endParaRPr lang="en-AU" sz="800" b="0" dirty="0">
              <a:solidFill>
                <a:schemeClr val="bg2"/>
              </a:solidFill>
            </a:endParaRPr>
          </a:p>
        </p:txBody>
      </p:sp>
      <p:sp>
        <p:nvSpPr>
          <p:cNvPr id="39" name="TextBox 38"/>
          <p:cNvSpPr txBox="1"/>
          <p:nvPr/>
        </p:nvSpPr>
        <p:spPr>
          <a:xfrm>
            <a:off x="2562960" y="2379925"/>
            <a:ext cx="946800" cy="338554"/>
          </a:xfrm>
          <a:prstGeom prst="rect">
            <a:avLst/>
          </a:prstGeom>
          <a:noFill/>
        </p:spPr>
        <p:txBody>
          <a:bodyPr wrap="square" rtlCol="0">
            <a:spAutoFit/>
          </a:bodyPr>
          <a:lstStyle/>
          <a:p>
            <a:pPr algn="ctr"/>
            <a:r>
              <a:rPr lang="en-AU" sz="800" b="0" dirty="0" smtClean="0">
                <a:solidFill>
                  <a:schemeClr val="bg2"/>
                </a:solidFill>
              </a:rPr>
              <a:t>[Marketing Manager]</a:t>
            </a:r>
            <a:endParaRPr lang="en-AU" sz="800" b="0" dirty="0">
              <a:solidFill>
                <a:schemeClr val="bg2"/>
              </a:solidFill>
            </a:endParaRPr>
          </a:p>
        </p:txBody>
      </p:sp>
      <p:sp>
        <p:nvSpPr>
          <p:cNvPr id="40" name="Rectangle 39"/>
          <p:cNvSpPr/>
          <p:nvPr/>
        </p:nvSpPr>
        <p:spPr bwMode="auto">
          <a:xfrm>
            <a:off x="192387" y="3450272"/>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41" name="Rectangle 40"/>
          <p:cNvSpPr/>
          <p:nvPr/>
        </p:nvSpPr>
        <p:spPr bwMode="auto">
          <a:xfrm>
            <a:off x="189124" y="2916871"/>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42" name="TextBox 41"/>
          <p:cNvSpPr txBox="1"/>
          <p:nvPr/>
        </p:nvSpPr>
        <p:spPr>
          <a:xfrm>
            <a:off x="224274" y="3474185"/>
            <a:ext cx="914913" cy="338554"/>
          </a:xfrm>
          <a:prstGeom prst="rect">
            <a:avLst/>
          </a:prstGeom>
          <a:noFill/>
        </p:spPr>
        <p:txBody>
          <a:bodyPr wrap="square" rtlCol="0">
            <a:spAutoFit/>
          </a:bodyPr>
          <a:lstStyle/>
          <a:p>
            <a:pPr algn="ctr"/>
            <a:r>
              <a:rPr lang="en-AU" sz="800" b="0" dirty="0" smtClean="0">
                <a:solidFill>
                  <a:schemeClr val="bg2"/>
                </a:solidFill>
              </a:rPr>
              <a:t>[Management Accountant]</a:t>
            </a:r>
            <a:endParaRPr lang="en-AU" sz="800" b="0" dirty="0">
              <a:solidFill>
                <a:schemeClr val="bg2"/>
              </a:solidFill>
            </a:endParaRPr>
          </a:p>
        </p:txBody>
      </p:sp>
      <p:sp>
        <p:nvSpPr>
          <p:cNvPr id="43" name="TextBox 42"/>
          <p:cNvSpPr txBox="1"/>
          <p:nvPr/>
        </p:nvSpPr>
        <p:spPr>
          <a:xfrm>
            <a:off x="205067" y="2939824"/>
            <a:ext cx="914913" cy="338554"/>
          </a:xfrm>
          <a:prstGeom prst="rect">
            <a:avLst/>
          </a:prstGeom>
          <a:noFill/>
        </p:spPr>
        <p:txBody>
          <a:bodyPr wrap="square" rtlCol="0">
            <a:spAutoFit/>
          </a:bodyPr>
          <a:lstStyle/>
          <a:p>
            <a:pPr algn="ctr"/>
            <a:r>
              <a:rPr lang="en-AU" sz="800" b="0" dirty="0" smtClean="0">
                <a:solidFill>
                  <a:schemeClr val="bg2"/>
                </a:solidFill>
              </a:rPr>
              <a:t>[Financial Accountant]</a:t>
            </a:r>
            <a:endParaRPr lang="en-AU" sz="800" b="0" dirty="0">
              <a:solidFill>
                <a:schemeClr val="bg2"/>
              </a:solidFill>
            </a:endParaRPr>
          </a:p>
        </p:txBody>
      </p:sp>
      <p:sp>
        <p:nvSpPr>
          <p:cNvPr id="44" name="TextBox 43"/>
          <p:cNvSpPr txBox="1"/>
          <p:nvPr/>
        </p:nvSpPr>
        <p:spPr>
          <a:xfrm>
            <a:off x="193890" y="2379925"/>
            <a:ext cx="914913" cy="338554"/>
          </a:xfrm>
          <a:prstGeom prst="rect">
            <a:avLst/>
          </a:prstGeom>
          <a:noFill/>
        </p:spPr>
        <p:txBody>
          <a:bodyPr wrap="square" rtlCol="0">
            <a:spAutoFit/>
          </a:bodyPr>
          <a:lstStyle/>
          <a:p>
            <a:pPr algn="ctr"/>
            <a:r>
              <a:rPr lang="en-AU" sz="800" b="0" dirty="0" smtClean="0">
                <a:solidFill>
                  <a:schemeClr val="bg2"/>
                </a:solidFill>
              </a:rPr>
              <a:t>[Finance Manager]</a:t>
            </a:r>
            <a:endParaRPr lang="en-AU" sz="800" b="0" dirty="0">
              <a:solidFill>
                <a:schemeClr val="bg2"/>
              </a:solidFill>
            </a:endParaRPr>
          </a:p>
        </p:txBody>
      </p:sp>
      <p:cxnSp>
        <p:nvCxnSpPr>
          <p:cNvPr id="45" name="Straight Connector 44"/>
          <p:cNvCxnSpPr/>
          <p:nvPr/>
        </p:nvCxnSpPr>
        <p:spPr bwMode="auto">
          <a:xfrm>
            <a:off x="2508534" y="2057407"/>
            <a:ext cx="0" cy="143542"/>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46" name="Straight Connector 45"/>
          <p:cNvCxnSpPr/>
          <p:nvPr/>
        </p:nvCxnSpPr>
        <p:spPr bwMode="auto">
          <a:xfrm>
            <a:off x="651346" y="2211582"/>
            <a:ext cx="3652297" cy="0"/>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47" name="Straight Connector 46"/>
          <p:cNvCxnSpPr/>
          <p:nvPr/>
        </p:nvCxnSpPr>
        <p:spPr bwMode="auto">
          <a:xfrm>
            <a:off x="647933" y="2211582"/>
            <a:ext cx="0" cy="161258"/>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48" name="Straight Connector 47"/>
          <p:cNvCxnSpPr/>
          <p:nvPr/>
        </p:nvCxnSpPr>
        <p:spPr bwMode="auto">
          <a:xfrm flipH="1">
            <a:off x="1841474" y="2225753"/>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50" name="Straight Connector 49"/>
          <p:cNvCxnSpPr/>
          <p:nvPr/>
        </p:nvCxnSpPr>
        <p:spPr bwMode="auto">
          <a:xfrm flipH="1">
            <a:off x="3035913" y="2216001"/>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51" name="Straight Connector 50"/>
          <p:cNvCxnSpPr/>
          <p:nvPr/>
        </p:nvCxnSpPr>
        <p:spPr bwMode="auto">
          <a:xfrm flipH="1">
            <a:off x="4302188" y="2211582"/>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52" name="Straight Connector 51"/>
          <p:cNvCxnSpPr/>
          <p:nvPr/>
        </p:nvCxnSpPr>
        <p:spPr bwMode="auto">
          <a:xfrm flipH="1">
            <a:off x="661630" y="2755613"/>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53" name="Straight Connector 52"/>
          <p:cNvCxnSpPr/>
          <p:nvPr/>
        </p:nvCxnSpPr>
        <p:spPr bwMode="auto">
          <a:xfrm flipH="1">
            <a:off x="655788" y="3289011"/>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2804907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883B3A8-B6DB-42E8-A225-A8809078D346}" type="slidenum">
              <a:rPr lang="en-GB" noProof="0" smtClean="0"/>
              <a:pPr/>
              <a:t>14</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a:t>Understanding the contractor’s ownership and </a:t>
            </a:r>
            <a:r>
              <a:rPr lang="en-AU" dirty="0" smtClean="0"/>
              <a:t>structure</a:t>
            </a:r>
            <a:endParaRPr lang="en-AU" dirty="0"/>
          </a:p>
        </p:txBody>
      </p:sp>
      <p:graphicFrame>
        <p:nvGraphicFramePr>
          <p:cNvPr id="10" name="Group 456"/>
          <p:cNvGraphicFramePr>
            <a:graphicFrameLocks noGrp="1"/>
          </p:cNvGraphicFramePr>
          <p:nvPr>
            <p:extLst>
              <p:ext uri="{D42A27DB-BD31-4B8C-83A1-F6EECF244321}">
                <p14:modId xmlns:p14="http://schemas.microsoft.com/office/powerpoint/2010/main" val="1861758568"/>
              </p:ext>
            </p:extLst>
          </p:nvPr>
        </p:nvGraphicFramePr>
        <p:xfrm>
          <a:off x="129226" y="1085850"/>
          <a:ext cx="9652949" cy="5191125"/>
        </p:xfrm>
        <a:graphic>
          <a:graphicData uri="http://schemas.openxmlformats.org/drawingml/2006/table">
            <a:tbl>
              <a:tblPr/>
              <a:tblGrid>
                <a:gridCol w="4915964"/>
                <a:gridCol w="4736985"/>
              </a:tblGrid>
              <a:tr h="451236">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Directors Profiles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Manager Profiles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4739889">
                <a:tc>
                  <a:txBody>
                    <a:bodyPr/>
                    <a:lstStyle/>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accent2"/>
                          </a:solidFill>
                          <a:effectLst/>
                          <a:uLnTx/>
                          <a:uFillTx/>
                          <a:latin typeface="+mn-lt"/>
                          <a:ea typeface="+mn-ea"/>
                          <a:cs typeface="+mn-cs"/>
                        </a:rPr>
                        <a:t>[Name]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History with business: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Since incorporation / Founder? If not, when joined? Previous work history?</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Background check:</a:t>
                      </a:r>
                      <a:r>
                        <a:rPr kumimoji="0" lang="en-AU" sz="900" b="0"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outcome of ASIC, ITSA and media searches on an exception basis, otherwise “No adverse results identified”</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Experience in industry: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Prior Directorship experience? No. of years in industry? Extent of experience in this sector? Previous companies? Project experience (Size and nature)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Key Person (</a:t>
                      </a:r>
                      <a:r>
                        <a:rPr kumimoji="0" lang="en-AU" sz="900" b="1" i="0" u="none" strike="noStrike" kern="0" cap="none" spc="0" normalizeH="0" baseline="0" noProof="0" dirty="0" smtClean="0">
                          <a:ln>
                            <a:noFill/>
                          </a:ln>
                          <a:solidFill>
                            <a:schemeClr val="bg2"/>
                          </a:solidFill>
                          <a:effectLst/>
                          <a:uLnTx/>
                          <a:uFillTx/>
                          <a:latin typeface="+mn-lt"/>
                          <a:ea typeface="+mn-ea"/>
                          <a:cs typeface="+mn-cs"/>
                        </a:rPr>
                        <a:t>Y/N)?</a:t>
                      </a:r>
                      <a:r>
                        <a:rPr kumimoji="0" lang="en-AU" sz="900" b="1"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so, provide details of why critical to the business AND any mitigating plans should they leave (i.e. details of succession planning, other contingency plans?)</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rgbClr val="000000"/>
                        </a:solidFill>
                        <a:effectLst/>
                        <a:uLnTx/>
                        <a:uFillTx/>
                        <a:latin typeface="+mn-lt"/>
                        <a:ea typeface="+mn-ea"/>
                        <a:cs typeface="+mn-cs"/>
                      </a:endParaRP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accent2"/>
                          </a:solidFill>
                          <a:effectLst/>
                          <a:uLnTx/>
                          <a:uFillTx/>
                          <a:latin typeface="+mn-lt"/>
                          <a:ea typeface="+mn-ea"/>
                          <a:cs typeface="+mn-cs"/>
                        </a:rPr>
                        <a:t>[Name]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History with business: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Since incorporation / Founder? If not, when joined? Previous work history?</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Background check:</a:t>
                      </a:r>
                      <a:r>
                        <a:rPr kumimoji="0" lang="en-AU" sz="900" b="0"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outcome of ASIC, ITSA and media searches on an exception basis, otherwise “No adverse results identified”</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Experience in industry: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Prior Directorship experience? No. of years in industry?, extent of experience in this sector? Previous companies? Project experience (Size and nature)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Key Person (</a:t>
                      </a:r>
                      <a:r>
                        <a:rPr kumimoji="0" lang="en-AU" sz="900" b="1" i="0" u="none" strike="noStrike" kern="0" cap="none" spc="0" normalizeH="0" baseline="0" noProof="0" dirty="0" smtClean="0">
                          <a:ln>
                            <a:noFill/>
                          </a:ln>
                          <a:solidFill>
                            <a:schemeClr val="bg2"/>
                          </a:solidFill>
                          <a:effectLst/>
                          <a:uLnTx/>
                          <a:uFillTx/>
                          <a:latin typeface="+mn-lt"/>
                          <a:ea typeface="+mn-ea"/>
                          <a:cs typeface="+mn-cs"/>
                        </a:rPr>
                        <a:t>Y/N)?</a:t>
                      </a:r>
                      <a:r>
                        <a:rPr kumimoji="0" lang="en-AU" sz="900" b="1"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so, provide details of why critical to the business AND any mitigating plans should they leave (i.e. details of succession planning, other contingency plans?)</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accent2"/>
                          </a:solidFill>
                          <a:effectLst/>
                          <a:uLnTx/>
                          <a:uFillTx/>
                          <a:latin typeface="+mn-lt"/>
                          <a:ea typeface="+mn-ea"/>
                          <a:cs typeface="+mn-cs"/>
                        </a:rPr>
                        <a:t>[Name]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History with business: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Date joined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Background check;</a:t>
                      </a:r>
                      <a:r>
                        <a:rPr kumimoji="0" lang="en-AU" sz="900" b="0"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outcome of ASIC, ITSA and media searches on an exception basis, otherwise “No adverse results identified”</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Experience in industry: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 of years in industry? Extent of experience in this sector? Previous companies? Project experience (Size and nature)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Key Person (</a:t>
                      </a:r>
                      <a:r>
                        <a:rPr kumimoji="0" lang="en-AU" sz="900" b="1" i="0" u="none" strike="noStrike" kern="0" cap="none" spc="0" normalizeH="0" baseline="0" noProof="0" dirty="0" smtClean="0">
                          <a:ln>
                            <a:noFill/>
                          </a:ln>
                          <a:solidFill>
                            <a:schemeClr val="bg2"/>
                          </a:solidFill>
                          <a:effectLst/>
                          <a:uLnTx/>
                          <a:uFillTx/>
                          <a:latin typeface="+mn-lt"/>
                          <a:ea typeface="+mn-ea"/>
                          <a:cs typeface="+mn-cs"/>
                        </a:rPr>
                        <a:t>Y/N)?  -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so, provide details of why critical to the business AND any mitigating plans should they leave (i.e. details of succession planning, other contingency plans?)</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chemeClr val="accent2"/>
                        </a:solidFill>
                        <a:effectLst/>
                        <a:uLnTx/>
                        <a:uFillTx/>
                        <a:latin typeface="+mn-lt"/>
                        <a:ea typeface="+mn-ea"/>
                        <a:cs typeface="+mn-cs"/>
                      </a:endParaRP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accent2"/>
                          </a:solidFill>
                          <a:effectLst/>
                          <a:uLnTx/>
                          <a:uFillTx/>
                          <a:latin typeface="+mn-lt"/>
                          <a:ea typeface="+mn-ea"/>
                          <a:cs typeface="+mn-cs"/>
                        </a:rPr>
                        <a:t>[Name]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History with business: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Date joined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Background check;</a:t>
                      </a:r>
                      <a:r>
                        <a:rPr kumimoji="0" lang="en-AU" sz="900" b="0"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outcome of ASIC, ITSA and media searches on an exception basis, otherwise “No adverse results identified”</a:t>
                      </a:r>
                      <a:endParaRPr kumimoji="0" lang="en-AU" sz="900" b="0" i="0" u="none" strike="noStrike" kern="0" cap="none" spc="0" normalizeH="0" baseline="0" noProof="0" dirty="0" smtClean="0">
                        <a:ln>
                          <a:noFill/>
                        </a:ln>
                        <a:solidFill>
                          <a:schemeClr val="accent1"/>
                        </a:solidFill>
                        <a:effectLst/>
                        <a:uLnTx/>
                        <a:uFillTx/>
                        <a:latin typeface="+mn-lt"/>
                        <a:ea typeface="+mn-ea"/>
                        <a:cs typeface="+mn-cs"/>
                      </a:endParaRP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Experience in industry: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 of years in industry?, extent of experience in this sector? Previous companies? Project experience (Size and nature)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Key Person (</a:t>
                      </a:r>
                      <a:r>
                        <a:rPr kumimoji="0" lang="en-AU" sz="900" b="1" i="0" u="none" strike="noStrike" kern="0" cap="none" spc="0" normalizeH="0" baseline="0" noProof="0" dirty="0" smtClean="0">
                          <a:ln>
                            <a:noFill/>
                          </a:ln>
                          <a:solidFill>
                            <a:schemeClr val="bg2"/>
                          </a:solidFill>
                          <a:effectLst/>
                          <a:uLnTx/>
                          <a:uFillTx/>
                          <a:latin typeface="+mn-lt"/>
                          <a:ea typeface="+mn-ea"/>
                          <a:cs typeface="+mn-cs"/>
                        </a:rPr>
                        <a:t>Y/N)?  -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so, provide details of why critical to the business AND any mitigating plans in place should they leave (i.e. succession planning?, other contingency plans?)</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8" name="Rectangle 457"/>
          <p:cNvSpPr>
            <a:spLocks noGrp="1" noChangeArrowheads="1"/>
          </p:cNvSpPr>
          <p:nvPr>
            <p:ph type="title"/>
          </p:nvPr>
        </p:nvSpPr>
        <p:spPr>
          <a:xfrm>
            <a:off x="6056313" y="158749"/>
            <a:ext cx="3721100" cy="153988"/>
          </a:xfrm>
        </p:spPr>
        <p:txBody>
          <a:bodyPr/>
          <a:lstStyle/>
          <a:p>
            <a:r>
              <a:rPr lang="en-GB" dirty="0"/>
              <a:t>Ownership and Structure</a:t>
            </a:r>
          </a:p>
        </p:txBody>
      </p:sp>
      <p:sp>
        <p:nvSpPr>
          <p:cNvPr id="2" name="TextBox 1"/>
          <p:cNvSpPr txBox="1"/>
          <p:nvPr/>
        </p:nvSpPr>
        <p:spPr>
          <a:xfrm>
            <a:off x="128587" y="4982897"/>
            <a:ext cx="9648825" cy="1274195"/>
          </a:xfrm>
          <a:prstGeom prst="rect">
            <a:avLst/>
          </a:prstGeom>
          <a:noFill/>
        </p:spPr>
        <p:txBody>
          <a:bodyPr wrap="square" rtlCol="0">
            <a:spAutoFit/>
          </a:bodyPr>
          <a:lstStyle/>
          <a:p>
            <a:pPr marL="0" lvl="2">
              <a:spcAft>
                <a:spcPts val="0"/>
              </a:spcAft>
              <a:tabLst>
                <a:tab pos="5715000" algn="l"/>
              </a:tabLst>
            </a:pPr>
            <a:r>
              <a:rPr lang="en-AU" sz="900" i="1" kern="0" dirty="0">
                <a:solidFill>
                  <a:srgbClr val="002776"/>
                </a:solidFill>
                <a:latin typeface="Arial"/>
                <a:cs typeface="+mn-cs"/>
              </a:rPr>
              <a:t>Factors to consider:</a:t>
            </a:r>
            <a:endParaRPr lang="en-AU" sz="900" b="0" i="1" kern="0" dirty="0">
              <a:solidFill>
                <a:srgbClr val="002776"/>
              </a:solidFill>
              <a:latin typeface="Arial"/>
              <a:cs typeface="+mn-cs"/>
            </a:endParaRPr>
          </a:p>
          <a:p>
            <a:pPr marL="171450" lvl="2" indent="-171450" defTabSz="180181">
              <a:spcAft>
                <a:spcPts val="300"/>
              </a:spcAft>
              <a:buFont typeface="Arial" pitchFamily="34" charset="0"/>
              <a:buChar char="•"/>
              <a:tabLst>
                <a:tab pos="5715000" algn="l"/>
              </a:tabLst>
              <a:defRPr/>
            </a:pPr>
            <a:r>
              <a:rPr lang="en-AU" sz="900" b="0" i="1" dirty="0" smtClean="0">
                <a:solidFill>
                  <a:schemeClr val="accent1"/>
                </a:solidFill>
                <a:latin typeface="+mn-lt"/>
                <a:cs typeface="+mn-cs"/>
              </a:rPr>
              <a:t>Is the Directors / Management’s experience and expertise sufficient to demonstrate capability to undertake the proposed contract?</a:t>
            </a:r>
          </a:p>
          <a:p>
            <a:pPr marL="171450" lvl="2" indent="-171450" defTabSz="180181">
              <a:spcAft>
                <a:spcPts val="300"/>
              </a:spcAft>
              <a:buFont typeface="Arial" pitchFamily="34" charset="0"/>
              <a:buChar char="•"/>
              <a:tabLst>
                <a:tab pos="5715000" algn="l"/>
              </a:tabLst>
              <a:defRPr/>
            </a:pPr>
            <a:r>
              <a:rPr lang="en-AU" sz="900" b="0" i="1" dirty="0" smtClean="0">
                <a:solidFill>
                  <a:schemeClr val="accent1"/>
                </a:solidFill>
                <a:latin typeface="+mn-lt"/>
                <a:cs typeface="+mn-cs"/>
              </a:rPr>
              <a:t>Have </a:t>
            </a:r>
            <a:r>
              <a:rPr lang="en-AU" sz="900" b="0" i="1" dirty="0">
                <a:solidFill>
                  <a:schemeClr val="accent1"/>
                </a:solidFill>
                <a:latin typeface="+mn-lt"/>
                <a:cs typeface="+mn-cs"/>
              </a:rPr>
              <a:t>the </a:t>
            </a:r>
            <a:r>
              <a:rPr lang="en-AU" sz="900" b="0" i="1" dirty="0" smtClean="0">
                <a:solidFill>
                  <a:schemeClr val="accent1"/>
                </a:solidFill>
                <a:latin typeface="+mn-lt"/>
                <a:cs typeface="+mn-cs"/>
              </a:rPr>
              <a:t>directors previously </a:t>
            </a:r>
            <a:r>
              <a:rPr lang="en-AU" sz="900" b="0" i="1" dirty="0">
                <a:solidFill>
                  <a:schemeClr val="accent1"/>
                </a:solidFill>
                <a:latin typeface="+mn-lt"/>
                <a:cs typeface="+mn-cs"/>
              </a:rPr>
              <a:t>been involved in businesses which have </a:t>
            </a:r>
            <a:r>
              <a:rPr lang="en-AU" sz="900" b="0" i="1" dirty="0" smtClean="0">
                <a:solidFill>
                  <a:schemeClr val="accent1"/>
                </a:solidFill>
                <a:latin typeface="+mn-lt"/>
                <a:cs typeface="+mn-cs"/>
              </a:rPr>
              <a:t>entered  </a:t>
            </a:r>
            <a:r>
              <a:rPr lang="en-AU" sz="900" b="0" i="1" dirty="0">
                <a:solidFill>
                  <a:schemeClr val="accent1"/>
                </a:solidFill>
                <a:latin typeface="+mn-lt"/>
                <a:cs typeface="+mn-cs"/>
              </a:rPr>
              <a:t>financial difficulty and/or financial insolvency </a:t>
            </a:r>
            <a:r>
              <a:rPr lang="en-AU" sz="900" b="0" i="1" dirty="0" smtClean="0">
                <a:solidFill>
                  <a:schemeClr val="accent1"/>
                </a:solidFill>
                <a:latin typeface="+mn-lt"/>
                <a:cs typeface="+mn-cs"/>
              </a:rPr>
              <a:t>proceedings?</a:t>
            </a:r>
            <a:endParaRPr lang="en-AU" sz="900" b="0" i="1" dirty="0">
              <a:solidFill>
                <a:schemeClr val="accent1"/>
              </a:solidFill>
              <a:latin typeface="+mn-lt"/>
              <a:cs typeface="+mn-cs"/>
            </a:endParaRPr>
          </a:p>
          <a:p>
            <a:pPr marL="171450" lvl="2" indent="-171450" defTabSz="180181">
              <a:spcAft>
                <a:spcPts val="300"/>
              </a:spcAft>
              <a:buFont typeface="Arial" pitchFamily="34" charset="0"/>
              <a:buChar char="•"/>
              <a:tabLst>
                <a:tab pos="5715000" algn="l"/>
              </a:tabLst>
              <a:defRPr/>
            </a:pPr>
            <a:r>
              <a:rPr lang="en-AU" sz="900" b="0" i="1" dirty="0">
                <a:solidFill>
                  <a:schemeClr val="accent1"/>
                </a:solidFill>
                <a:latin typeface="+mn-lt"/>
                <a:cs typeface="+mn-cs"/>
              </a:rPr>
              <a:t>If so, is there any evidence of behaviour or management </a:t>
            </a:r>
            <a:r>
              <a:rPr lang="en-AU" sz="900" b="0" i="1" dirty="0" smtClean="0">
                <a:solidFill>
                  <a:schemeClr val="accent1"/>
                </a:solidFill>
                <a:latin typeface="+mn-lt"/>
                <a:cs typeface="+mn-cs"/>
              </a:rPr>
              <a:t>practices </a:t>
            </a:r>
            <a:r>
              <a:rPr lang="en-AU" sz="900" b="0" i="1" dirty="0">
                <a:solidFill>
                  <a:schemeClr val="accent1"/>
                </a:solidFill>
                <a:latin typeface="+mn-lt"/>
                <a:cs typeface="+mn-cs"/>
              </a:rPr>
              <a:t>related to that situation which would be regarded as </a:t>
            </a:r>
            <a:r>
              <a:rPr lang="en-AU" sz="900" b="0" i="1" dirty="0" smtClean="0">
                <a:solidFill>
                  <a:schemeClr val="accent1"/>
                </a:solidFill>
                <a:latin typeface="+mn-lt"/>
                <a:cs typeface="+mn-cs"/>
              </a:rPr>
              <a:t>unsatisfactory? Unsatisfactory </a:t>
            </a:r>
            <a:r>
              <a:rPr lang="en-AU" sz="900" b="0" i="1" dirty="0">
                <a:solidFill>
                  <a:schemeClr val="accent1"/>
                </a:solidFill>
                <a:latin typeface="+mn-lt"/>
                <a:cs typeface="+mn-cs"/>
              </a:rPr>
              <a:t>practices could include:</a:t>
            </a:r>
          </a:p>
          <a:p>
            <a:pPr marL="350837" lvl="3" indent="-171450" defTabSz="180181">
              <a:buFont typeface="Arial" pitchFamily="34" charset="0"/>
              <a:buChar char="–"/>
              <a:tabLst>
                <a:tab pos="5715000" algn="l"/>
              </a:tabLst>
              <a:defRPr/>
            </a:pPr>
            <a:r>
              <a:rPr lang="en-AU" sz="900" b="0" i="1" dirty="0">
                <a:solidFill>
                  <a:schemeClr val="accent1"/>
                </a:solidFill>
                <a:latin typeface="+mn-lt"/>
                <a:cs typeface="+mn-cs"/>
              </a:rPr>
              <a:t>failure to have addressed financial difficulties before those issues became terminal</a:t>
            </a:r>
          </a:p>
          <a:p>
            <a:pPr marL="350837" lvl="3" indent="-171450" defTabSz="180181">
              <a:buFont typeface="Arial" pitchFamily="34" charset="0"/>
              <a:buChar char="–"/>
              <a:tabLst>
                <a:tab pos="5715000" algn="l"/>
              </a:tabLst>
              <a:defRPr/>
            </a:pPr>
            <a:r>
              <a:rPr lang="en-AU" sz="900" b="0" i="1" dirty="0">
                <a:solidFill>
                  <a:schemeClr val="accent1"/>
                </a:solidFill>
                <a:latin typeface="+mn-lt"/>
                <a:cs typeface="+mn-cs"/>
              </a:rPr>
              <a:t>taking on high risk strategies and projects without appropriate capability and financial resources</a:t>
            </a:r>
          </a:p>
          <a:p>
            <a:pPr marL="350837" lvl="3" indent="-171450" defTabSz="180181">
              <a:buFont typeface="Arial" pitchFamily="34" charset="0"/>
              <a:buChar char="–"/>
              <a:tabLst>
                <a:tab pos="5715000" algn="l"/>
              </a:tabLst>
              <a:defRPr/>
            </a:pPr>
            <a:r>
              <a:rPr lang="en-AU" sz="900" b="0" i="1" dirty="0">
                <a:solidFill>
                  <a:schemeClr val="accent1"/>
                </a:solidFill>
                <a:latin typeface="+mn-lt"/>
                <a:cs typeface="+mn-cs"/>
              </a:rPr>
              <a:t>financial misconduct or breach of directors’ duties</a:t>
            </a:r>
            <a:r>
              <a:rPr lang="en-AU" sz="900" b="0" i="1" dirty="0" smtClean="0">
                <a:solidFill>
                  <a:schemeClr val="accent1"/>
                </a:solidFill>
                <a:latin typeface="+mn-lt"/>
                <a:cs typeface="+mn-cs"/>
              </a:rPr>
              <a:t>.</a:t>
            </a:r>
            <a:endParaRPr lang="en-AU" dirty="0"/>
          </a:p>
        </p:txBody>
      </p:sp>
    </p:spTree>
    <p:extLst>
      <p:ext uri="{BB962C8B-B14F-4D97-AF65-F5344CB8AC3E}">
        <p14:creationId xmlns:p14="http://schemas.microsoft.com/office/powerpoint/2010/main" val="2038625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Financial Capacity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15</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r>
              <a:rPr lang="en-AU" dirty="0" smtClean="0"/>
              <a:t>Performance and Profitability</a:t>
            </a:r>
            <a:endParaRPr lang="en-AU" dirty="0"/>
          </a:p>
        </p:txBody>
      </p:sp>
      <p:sp>
        <p:nvSpPr>
          <p:cNvPr id="7" name="Text Placeholder 6"/>
          <p:cNvSpPr>
            <a:spLocks noGrp="1"/>
          </p:cNvSpPr>
          <p:nvPr>
            <p:ph type="body" sz="quarter" idx="14"/>
          </p:nvPr>
        </p:nvSpPr>
        <p:spPr/>
        <p:txBody>
          <a:bodyPr/>
          <a:lstStyle/>
          <a:p>
            <a:r>
              <a:rPr lang="en-AU" dirty="0" smtClean="0"/>
              <a:t>Profit &amp; Loss</a:t>
            </a:r>
            <a:endParaRPr lang="en-AU" dirty="0"/>
          </a:p>
        </p:txBody>
      </p:sp>
      <p:sp>
        <p:nvSpPr>
          <p:cNvPr id="9" name="Content Placeholder 1"/>
          <p:cNvSpPr>
            <a:spLocks noGrp="1"/>
          </p:cNvSpPr>
          <p:nvPr>
            <p:ph sz="half" idx="2"/>
          </p:nvPr>
        </p:nvSpPr>
        <p:spPr>
          <a:xfrm>
            <a:off x="5091113" y="3422651"/>
            <a:ext cx="4673600" cy="3024187"/>
          </a:xfrm>
        </p:spPr>
        <p:txBody>
          <a:bodyPr/>
          <a:lstStyle/>
          <a:p>
            <a:r>
              <a:rPr lang="en-AU" sz="900" dirty="0" smtClean="0"/>
              <a:t>Performance history</a:t>
            </a:r>
          </a:p>
          <a:p>
            <a:r>
              <a:rPr lang="en-AU" sz="900" b="0" i="1" dirty="0" smtClean="0">
                <a:solidFill>
                  <a:schemeClr val="accent1"/>
                </a:solidFill>
              </a:rPr>
              <a:t>Commentary should be around profitability and trajectory aimed at identifying;</a:t>
            </a:r>
          </a:p>
          <a:p>
            <a:pPr marL="171450" indent="-171450">
              <a:buFontTx/>
              <a:buChar char="-"/>
            </a:pPr>
            <a:r>
              <a:rPr lang="en-AU" sz="900" b="0" i="1" dirty="0" smtClean="0">
                <a:solidFill>
                  <a:schemeClr val="accent1"/>
                </a:solidFill>
              </a:rPr>
              <a:t>Trend of revenue (growing or contracting)</a:t>
            </a:r>
          </a:p>
          <a:p>
            <a:pPr marL="171450" indent="-171450">
              <a:buFontTx/>
              <a:buChar char="-"/>
            </a:pPr>
            <a:r>
              <a:rPr lang="en-AU" sz="900" b="0" i="1" dirty="0" smtClean="0">
                <a:solidFill>
                  <a:schemeClr val="accent1"/>
                </a:solidFill>
              </a:rPr>
              <a:t>How movements have translated to profitability through:</a:t>
            </a:r>
          </a:p>
          <a:p>
            <a:pPr marL="350838" lvl="1" indent="-171450">
              <a:buFontTx/>
              <a:buChar char="-"/>
            </a:pPr>
            <a:r>
              <a:rPr lang="en-AU" sz="900" b="0" i="1" dirty="0" smtClean="0">
                <a:solidFill>
                  <a:schemeClr val="accent1"/>
                </a:solidFill>
              </a:rPr>
              <a:t>Margin trends (improved or deteriorated)</a:t>
            </a:r>
          </a:p>
          <a:p>
            <a:pPr marL="350838" lvl="1" indent="-171450">
              <a:buFontTx/>
              <a:buChar char="-"/>
            </a:pPr>
            <a:r>
              <a:rPr lang="en-AU" sz="900" b="0" i="1" dirty="0" smtClean="0">
                <a:solidFill>
                  <a:schemeClr val="accent1"/>
                </a:solidFill>
              </a:rPr>
              <a:t>Overhead movements (increased/decreased) on an absolute basis and as a proportion of revenue.</a:t>
            </a:r>
          </a:p>
          <a:p>
            <a:pPr lvl="1" indent="-179388">
              <a:spcAft>
                <a:spcPts val="0"/>
              </a:spcAft>
            </a:pPr>
            <a:r>
              <a:rPr lang="en-AU" sz="900" i="1" kern="1200" dirty="0" smtClean="0">
                <a:solidFill>
                  <a:srgbClr val="002776"/>
                </a:solidFill>
              </a:rPr>
              <a:t>Factors </a:t>
            </a:r>
            <a:r>
              <a:rPr lang="en-AU" sz="900" i="1" kern="1200" dirty="0">
                <a:solidFill>
                  <a:srgbClr val="002776"/>
                </a:solidFill>
              </a:rPr>
              <a:t>to consider:</a:t>
            </a:r>
          </a:p>
          <a:p>
            <a:pPr marL="171450" lvl="2" indent="-171450">
              <a:defRPr/>
            </a:pPr>
            <a:r>
              <a:rPr lang="en-AU" sz="900" i="1" dirty="0">
                <a:solidFill>
                  <a:schemeClr val="accent1"/>
                </a:solidFill>
              </a:rPr>
              <a:t>Interpretation of movements as to whether favourable or unfavourable in </a:t>
            </a:r>
            <a:r>
              <a:rPr lang="en-AU" sz="900" i="1" dirty="0" smtClean="0">
                <a:solidFill>
                  <a:schemeClr val="accent1"/>
                </a:solidFill>
              </a:rPr>
              <a:t>nature.</a:t>
            </a:r>
          </a:p>
          <a:p>
            <a:pPr marL="171450" lvl="2" indent="-171450">
              <a:defRPr/>
            </a:pPr>
            <a:r>
              <a:rPr lang="en-AU" sz="900" i="1" dirty="0" smtClean="0">
                <a:solidFill>
                  <a:schemeClr val="accent1"/>
                </a:solidFill>
              </a:rPr>
              <a:t>Explanation of the causes or key drivers of </a:t>
            </a:r>
            <a:r>
              <a:rPr lang="en-AU" sz="900" i="1" dirty="0">
                <a:solidFill>
                  <a:schemeClr val="accent1"/>
                </a:solidFill>
              </a:rPr>
              <a:t>significant</a:t>
            </a:r>
            <a:r>
              <a:rPr lang="en-AU" sz="900" i="1" dirty="0" smtClean="0">
                <a:solidFill>
                  <a:schemeClr val="accent1"/>
                </a:solidFill>
              </a:rPr>
              <a:t> movements identified.</a:t>
            </a:r>
            <a:endParaRPr lang="en-AU" sz="900" i="1" dirty="0">
              <a:solidFill>
                <a:schemeClr val="accent1"/>
              </a:solidFill>
            </a:endParaRPr>
          </a:p>
          <a:p>
            <a:pPr marL="350837" lvl="3" indent="-171450">
              <a:defRPr/>
            </a:pPr>
            <a:r>
              <a:rPr lang="en-AU" sz="900" i="1" dirty="0" smtClean="0">
                <a:solidFill>
                  <a:schemeClr val="accent1"/>
                </a:solidFill>
              </a:rPr>
              <a:t>e.g.- Deteriorating </a:t>
            </a:r>
            <a:r>
              <a:rPr lang="en-AU" sz="900" i="1" dirty="0">
                <a:solidFill>
                  <a:schemeClr val="accent1"/>
                </a:solidFill>
              </a:rPr>
              <a:t>margins could be indicative of issues with project management or execution and therefore </a:t>
            </a:r>
            <a:r>
              <a:rPr lang="en-AU" sz="900" i="1" dirty="0" smtClean="0">
                <a:solidFill>
                  <a:schemeClr val="accent1"/>
                </a:solidFill>
              </a:rPr>
              <a:t>evidence of increased risk to successful execution of the proposed contract. </a:t>
            </a:r>
            <a:endParaRPr lang="en-AU" sz="900" b="0" dirty="0" smtClean="0">
              <a:solidFill>
                <a:schemeClr val="accent1"/>
              </a:solidFill>
            </a:endParaRPr>
          </a:p>
          <a:p>
            <a:pPr lvl="1" indent="-179388"/>
            <a:r>
              <a:rPr lang="en-AU" sz="900" dirty="0" smtClean="0">
                <a:solidFill>
                  <a:schemeClr val="accent1"/>
                </a:solidFill>
              </a:rPr>
              <a:t>Example wording:</a:t>
            </a:r>
          </a:p>
          <a:p>
            <a:pPr marL="171450" lvl="3" indent="-171450">
              <a:buFont typeface="Arial" pitchFamily="34" charset="0"/>
              <a:buChar char="•"/>
              <a:defRPr/>
            </a:pPr>
            <a:r>
              <a:rPr lang="en-AU" sz="800" kern="1200" dirty="0">
                <a:ea typeface="+mn-ea"/>
              </a:rPr>
              <a:t>ABC has been profitable for the last three years.</a:t>
            </a:r>
          </a:p>
          <a:p>
            <a:pPr marL="171450" lvl="3" indent="-171450">
              <a:buFont typeface="Arial" pitchFamily="34" charset="0"/>
              <a:buChar char="•"/>
              <a:defRPr/>
            </a:pPr>
            <a:r>
              <a:rPr lang="en-AU" sz="800" kern="1200" dirty="0">
                <a:ea typeface="+mn-ea"/>
              </a:rPr>
              <a:t>Revenue has grown from $[X] in FY10 to $[X] in FY12  ([X]% on an annual basis</a:t>
            </a:r>
            <a:r>
              <a:rPr lang="en-AU" sz="800" kern="1200" dirty="0" smtClean="0">
                <a:ea typeface="+mn-ea"/>
              </a:rPr>
              <a:t>).</a:t>
            </a:r>
            <a:endParaRPr lang="en-AU" sz="800" kern="1200" dirty="0">
              <a:ea typeface="+mn-ea"/>
            </a:endParaRPr>
          </a:p>
          <a:p>
            <a:pPr marL="171450" lvl="3" indent="-171450">
              <a:buFont typeface="Arial" pitchFamily="34" charset="0"/>
              <a:buChar char="•"/>
              <a:defRPr/>
            </a:pPr>
            <a:r>
              <a:rPr lang="en-AU" sz="800" kern="1200" dirty="0" smtClean="0">
                <a:ea typeface="+mn-ea"/>
              </a:rPr>
              <a:t>Gross margins fell from X% to X% owing to tightening tendering conditions</a:t>
            </a:r>
          </a:p>
          <a:p>
            <a:pPr marL="171450" lvl="3" indent="-171450">
              <a:buFont typeface="Arial" pitchFamily="34" charset="0"/>
              <a:buChar char="•"/>
              <a:defRPr/>
            </a:pPr>
            <a:r>
              <a:rPr lang="en-AU" sz="800" kern="1200" dirty="0" smtClean="0">
                <a:ea typeface="+mn-ea"/>
              </a:rPr>
              <a:t>NPAT </a:t>
            </a:r>
            <a:r>
              <a:rPr lang="en-AU" sz="800" kern="1200" dirty="0">
                <a:ea typeface="+mn-ea"/>
              </a:rPr>
              <a:t>increased from $[X] in FY10 to $[X] in FY12</a:t>
            </a:r>
            <a:r>
              <a:rPr lang="en-AU" sz="800" kern="1200" dirty="0" smtClean="0">
                <a:ea typeface="+mn-ea"/>
              </a:rPr>
              <a:t>.</a:t>
            </a:r>
          </a:p>
          <a:p>
            <a:pPr marL="171450" lvl="3" indent="-171450">
              <a:buFont typeface="Arial" pitchFamily="34" charset="0"/>
              <a:buChar char="•"/>
              <a:defRPr/>
            </a:pPr>
            <a:endParaRPr lang="en-AU" sz="800" kern="1200" dirty="0">
              <a:ea typeface="+mn-ea"/>
            </a:endParaRPr>
          </a:p>
          <a:p>
            <a:pPr marL="457200" lvl="3" indent="1588">
              <a:buNone/>
              <a:defRPr/>
            </a:pPr>
            <a:endParaRPr lang="en-AU" sz="700" dirty="0" smtClean="0"/>
          </a:p>
          <a:p>
            <a:endParaRPr lang="en-AU" sz="900" dirty="0" smtClean="0">
              <a:solidFill>
                <a:schemeClr val="bg2"/>
              </a:solidFill>
            </a:endParaRPr>
          </a:p>
          <a:p>
            <a:endParaRPr lang="en-AU" sz="900" b="0" dirty="0" smtClean="0">
              <a:solidFill>
                <a:schemeClr val="bg2"/>
              </a:solidFill>
            </a:endParaRPr>
          </a:p>
          <a:p>
            <a:endParaRPr lang="en-AU" sz="900" dirty="0" smtClean="0"/>
          </a:p>
        </p:txBody>
      </p:sp>
      <p:sp>
        <p:nvSpPr>
          <p:cNvPr id="10" name="Rectangle 9"/>
          <p:cNvSpPr/>
          <p:nvPr/>
        </p:nvSpPr>
        <p:spPr>
          <a:xfrm>
            <a:off x="104542" y="4452938"/>
            <a:ext cx="3724096" cy="200055"/>
          </a:xfrm>
          <a:prstGeom prst="rect">
            <a:avLst/>
          </a:prstGeom>
        </p:spPr>
        <p:txBody>
          <a:bodyPr wrap="none">
            <a:spAutoFit/>
          </a:bodyPr>
          <a:lstStyle/>
          <a:p>
            <a:r>
              <a:rPr lang="en-AU" sz="700" b="0" dirty="0" smtClean="0">
                <a:solidFill>
                  <a:schemeClr val="bg2"/>
                </a:solidFill>
              </a:rPr>
              <a:t>Source: 1) FYXX &amp; FYXX: Audited accounts 2) FYXX: Management accounts (unaudited)</a:t>
            </a:r>
            <a:endParaRPr lang="en-AU" sz="700" b="0" dirty="0">
              <a:solidFill>
                <a:schemeClr val="bg2"/>
              </a:solidFill>
            </a:endParaRPr>
          </a:p>
        </p:txBody>
      </p:sp>
      <p:sp>
        <p:nvSpPr>
          <p:cNvPr id="3" name="TextBox 2"/>
          <p:cNvSpPr txBox="1"/>
          <p:nvPr/>
        </p:nvSpPr>
        <p:spPr>
          <a:xfrm>
            <a:off x="114300" y="4861054"/>
            <a:ext cx="4687888" cy="400110"/>
          </a:xfrm>
          <a:prstGeom prst="rect">
            <a:avLst/>
          </a:prstGeom>
          <a:noFill/>
        </p:spPr>
        <p:txBody>
          <a:bodyPr wrap="square" rtlCol="0">
            <a:spAutoFit/>
          </a:bodyPr>
          <a:lstStyle/>
          <a:p>
            <a:r>
              <a:rPr lang="en-AU" b="0" i="1" dirty="0" smtClean="0">
                <a:solidFill>
                  <a:schemeClr val="accent1"/>
                </a:solidFill>
              </a:rPr>
              <a:t>[Note: Where recent full year data is not available, financial information presented to include YTD results.]</a:t>
            </a:r>
            <a:endParaRPr lang="en-AU" b="0" i="1" dirty="0">
              <a:solidFill>
                <a:schemeClr val="accent1"/>
              </a:solidFill>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9838" y="1085850"/>
            <a:ext cx="4714875"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 y="1085850"/>
            <a:ext cx="4705350" cy="303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91872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contractors business</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16</a:t>
            </a:fld>
            <a:endParaRPr lang="en-GB" noProof="0" dirty="0">
              <a:solidFill>
                <a:schemeClr val="tx1"/>
              </a:solidFill>
              <a:latin typeface="Verdana" pitchFamily="34" charset="0"/>
            </a:endParaRPr>
          </a:p>
        </p:txBody>
      </p:sp>
      <p:sp>
        <p:nvSpPr>
          <p:cNvPr id="7" name="Text Placeholder 6"/>
          <p:cNvSpPr>
            <a:spLocks noGrp="1"/>
          </p:cNvSpPr>
          <p:nvPr>
            <p:ph type="body" sz="quarter" idx="14"/>
          </p:nvPr>
        </p:nvSpPr>
        <p:spPr/>
        <p:txBody>
          <a:bodyPr/>
          <a:lstStyle/>
          <a:p>
            <a:r>
              <a:rPr lang="en-AU" dirty="0" smtClean="0"/>
              <a:t>Normalisation of earnings</a:t>
            </a:r>
            <a:endParaRPr lang="en-AU" i="1" dirty="0">
              <a:solidFill>
                <a:srgbClr val="FF0000"/>
              </a:solidFill>
            </a:endParaRPr>
          </a:p>
        </p:txBody>
      </p:sp>
      <p:sp>
        <p:nvSpPr>
          <p:cNvPr id="3" name="Content Placeholder 2"/>
          <p:cNvSpPr>
            <a:spLocks noGrp="1"/>
          </p:cNvSpPr>
          <p:nvPr>
            <p:ph sz="half" idx="2"/>
          </p:nvPr>
        </p:nvSpPr>
        <p:spPr>
          <a:xfrm>
            <a:off x="5091113" y="1414462"/>
            <a:ext cx="4679950" cy="2343151"/>
          </a:xfrm>
        </p:spPr>
        <p:txBody>
          <a:bodyPr/>
          <a:lstStyle/>
          <a:p>
            <a:r>
              <a:rPr lang="en-AU" sz="900" dirty="0"/>
              <a:t>One off and non-recurring items (Normalisations)</a:t>
            </a:r>
          </a:p>
          <a:p>
            <a:r>
              <a:rPr lang="en-AU" sz="900" b="0" i="1" dirty="0" smtClean="0">
                <a:solidFill>
                  <a:schemeClr val="accent1"/>
                </a:solidFill>
              </a:rPr>
              <a:t>This section aims to identify any non-recurring or one-off income or expenses that occurred in the historical period which are not representative of normal operations.  This provides a more appropriate measure of historical earnings to compare forecast earnings against.</a:t>
            </a:r>
          </a:p>
          <a:p>
            <a:pPr marL="0" lvl="2" indent="0">
              <a:spcAft>
                <a:spcPts val="0"/>
              </a:spcAft>
              <a:buNone/>
            </a:pPr>
            <a:r>
              <a:rPr lang="en-AU" sz="900" b="1" i="1" dirty="0">
                <a:solidFill>
                  <a:schemeClr val="accent1"/>
                </a:solidFill>
              </a:rPr>
              <a:t>Factors to consider</a:t>
            </a:r>
            <a:r>
              <a:rPr lang="en-AU" sz="900" b="1" i="1" dirty="0" smtClean="0">
                <a:solidFill>
                  <a:schemeClr val="accent1"/>
                </a:solidFill>
              </a:rPr>
              <a:t>:</a:t>
            </a:r>
            <a:endParaRPr lang="en-AU" sz="900" b="0" i="1" dirty="0" smtClean="0">
              <a:solidFill>
                <a:schemeClr val="accent1"/>
              </a:solidFill>
            </a:endParaRPr>
          </a:p>
          <a:p>
            <a:pPr marL="171450" lvl="2" indent="-171450">
              <a:spcAft>
                <a:spcPts val="300"/>
              </a:spcAft>
              <a:defRPr/>
            </a:pPr>
            <a:r>
              <a:rPr lang="en-AU" sz="900" i="1" dirty="0" smtClean="0">
                <a:solidFill>
                  <a:schemeClr val="accent1"/>
                </a:solidFill>
              </a:rPr>
              <a:t>Were any expenses incurred due to natural disasters or other events that could not have </a:t>
            </a:r>
            <a:r>
              <a:rPr lang="en-AU" sz="900" i="1" dirty="0">
                <a:solidFill>
                  <a:schemeClr val="accent1"/>
                </a:solidFill>
              </a:rPr>
              <a:t>reasonably </a:t>
            </a:r>
            <a:r>
              <a:rPr lang="en-AU" sz="900" i="1" dirty="0" smtClean="0">
                <a:solidFill>
                  <a:schemeClr val="accent1"/>
                </a:solidFill>
              </a:rPr>
              <a:t>been predicted or mitigated?</a:t>
            </a:r>
          </a:p>
          <a:p>
            <a:pPr marL="171450" lvl="2" indent="-171450">
              <a:spcAft>
                <a:spcPts val="300"/>
              </a:spcAft>
              <a:defRPr/>
            </a:pPr>
            <a:r>
              <a:rPr lang="en-AU" sz="900" i="1" dirty="0" smtClean="0">
                <a:solidFill>
                  <a:schemeClr val="accent1"/>
                </a:solidFill>
              </a:rPr>
              <a:t>Were any items of income earned which are not representative of ‘normal‘ operations going forwards?</a:t>
            </a:r>
          </a:p>
          <a:p>
            <a:pPr marL="171450" lvl="2" indent="-171450">
              <a:spcAft>
                <a:spcPts val="300"/>
              </a:spcAft>
              <a:defRPr/>
            </a:pPr>
            <a:endParaRPr lang="en-AU" sz="900" i="1" dirty="0" smtClean="0">
              <a:solidFill>
                <a:schemeClr val="accent1"/>
              </a:solidFill>
            </a:endParaRPr>
          </a:p>
        </p:txBody>
      </p:sp>
      <p:sp>
        <p:nvSpPr>
          <p:cNvPr id="9" name="Text Placeholder 4"/>
          <p:cNvSpPr>
            <a:spLocks noGrp="1"/>
          </p:cNvSpPr>
          <p:nvPr>
            <p:ph type="body" sz="quarter" idx="12"/>
          </p:nvPr>
        </p:nvSpPr>
        <p:spPr>
          <a:xfrm>
            <a:off x="128587" y="158750"/>
            <a:ext cx="3432175" cy="153987"/>
          </a:xfrm>
        </p:spPr>
        <p:txBody>
          <a:bodyPr/>
          <a:lstStyle/>
          <a:p>
            <a:r>
              <a:rPr lang="en-AU" dirty="0" smtClean="0"/>
              <a:t>Performance and Profitability</a:t>
            </a:r>
            <a:endParaRPr lang="en-AU" dirty="0"/>
          </a:p>
        </p:txBody>
      </p:sp>
      <p:pic>
        <p:nvPicPr>
          <p:cNvPr id="1331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175" y="1414462"/>
            <a:ext cx="4686300"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4562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contractors business</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17</a:t>
            </a:fld>
            <a:endParaRPr lang="en-GB" noProof="0" dirty="0">
              <a:solidFill>
                <a:schemeClr val="tx1"/>
              </a:solidFill>
              <a:latin typeface="Verdana" pitchFamily="34" charset="0"/>
            </a:endParaRPr>
          </a:p>
        </p:txBody>
      </p:sp>
      <p:sp>
        <p:nvSpPr>
          <p:cNvPr id="7" name="Text Placeholder 6"/>
          <p:cNvSpPr>
            <a:spLocks noGrp="1"/>
          </p:cNvSpPr>
          <p:nvPr>
            <p:ph type="body" sz="quarter" idx="14"/>
          </p:nvPr>
        </p:nvSpPr>
        <p:spPr/>
        <p:txBody>
          <a:bodyPr/>
          <a:lstStyle/>
          <a:p>
            <a:r>
              <a:rPr lang="en-AU" dirty="0" smtClean="0"/>
              <a:t>Work on hand &amp; pipeline</a:t>
            </a:r>
            <a:endParaRPr lang="en-AU" i="1" dirty="0">
              <a:solidFill>
                <a:srgbClr val="FF0000"/>
              </a:solidFill>
            </a:endParaRPr>
          </a:p>
        </p:txBody>
      </p:sp>
      <p:sp>
        <p:nvSpPr>
          <p:cNvPr id="3" name="Content Placeholder 2"/>
          <p:cNvSpPr>
            <a:spLocks noGrp="1"/>
          </p:cNvSpPr>
          <p:nvPr>
            <p:ph sz="half" idx="2"/>
          </p:nvPr>
        </p:nvSpPr>
        <p:spPr>
          <a:xfrm>
            <a:off x="5091113" y="1419224"/>
            <a:ext cx="4679950" cy="4525963"/>
          </a:xfrm>
        </p:spPr>
        <p:txBody>
          <a:bodyPr/>
          <a:lstStyle/>
          <a:p>
            <a:r>
              <a:rPr lang="en-AU" sz="900" dirty="0"/>
              <a:t>Current work on hand</a:t>
            </a:r>
          </a:p>
          <a:p>
            <a:r>
              <a:rPr lang="en-AU" sz="900" b="0" i="1" dirty="0">
                <a:solidFill>
                  <a:schemeClr val="accent1"/>
                </a:solidFill>
              </a:rPr>
              <a:t>This section aims to identify projects on hand (being undertaken) by a bidder, their current status, and the extent of secured work remaining.</a:t>
            </a:r>
            <a:endParaRPr lang="en-AU" sz="900" b="0" i="1" dirty="0">
              <a:solidFill>
                <a:srgbClr val="FF0000"/>
              </a:solidFill>
            </a:endParaRPr>
          </a:p>
          <a:p>
            <a:pPr marL="0" lvl="2" indent="1588">
              <a:spcAft>
                <a:spcPts val="0"/>
              </a:spcAft>
              <a:buNone/>
              <a:defRPr/>
            </a:pPr>
            <a:r>
              <a:rPr lang="en-AU" sz="900" b="1" i="1" dirty="0">
                <a:solidFill>
                  <a:schemeClr val="accent1"/>
                </a:solidFill>
              </a:rPr>
              <a:t>Factors to consider:</a:t>
            </a:r>
          </a:p>
          <a:p>
            <a:pPr marL="171450" lvl="2" indent="-171450">
              <a:defRPr/>
            </a:pPr>
            <a:r>
              <a:rPr lang="en-AU" sz="900" i="1" dirty="0">
                <a:solidFill>
                  <a:schemeClr val="accent1"/>
                </a:solidFill>
              </a:rPr>
              <a:t>How significant is the level of secured work going forward? (e.g. – compare to annual turnover). </a:t>
            </a:r>
          </a:p>
          <a:p>
            <a:pPr marL="350837" lvl="3" indent="-171450">
              <a:defRPr/>
            </a:pPr>
            <a:r>
              <a:rPr lang="en-AU" sz="900" i="1" dirty="0">
                <a:solidFill>
                  <a:schemeClr val="accent1"/>
                </a:solidFill>
              </a:rPr>
              <a:t>A small proportion demonstrates limited secured work and potentially higher risk.</a:t>
            </a:r>
          </a:p>
          <a:p>
            <a:pPr marL="350837" lvl="3" indent="-171450">
              <a:defRPr/>
            </a:pPr>
            <a:r>
              <a:rPr lang="en-AU" sz="900" i="1" dirty="0">
                <a:solidFill>
                  <a:schemeClr val="accent1"/>
                </a:solidFill>
              </a:rPr>
              <a:t>Conversely, a company with a disproportionately large number of projects in progress  may not have the capacity to take on additional projects.</a:t>
            </a:r>
          </a:p>
          <a:p>
            <a:pPr marL="171450" lvl="2" indent="-171450">
              <a:defRPr/>
            </a:pPr>
            <a:r>
              <a:rPr lang="en-AU" sz="900" i="1" dirty="0">
                <a:solidFill>
                  <a:schemeClr val="accent1"/>
                </a:solidFill>
              </a:rPr>
              <a:t>Have any issues (e.g. delays or costs over runs) been experienced on jobs in hand?</a:t>
            </a:r>
          </a:p>
          <a:p>
            <a:pPr marL="350837" lvl="3" indent="-171450">
              <a:defRPr/>
            </a:pPr>
            <a:r>
              <a:rPr lang="en-AU" sz="900" i="1" dirty="0">
                <a:solidFill>
                  <a:schemeClr val="accent1"/>
                </a:solidFill>
              </a:rPr>
              <a:t>What was the nature of those issues and how have they been resolved / mitigated going forwards?</a:t>
            </a:r>
          </a:p>
          <a:p>
            <a:pPr lvl="0"/>
            <a:r>
              <a:rPr lang="en-AU" sz="900" dirty="0">
                <a:solidFill>
                  <a:srgbClr val="92D400"/>
                </a:solidFill>
              </a:rPr>
              <a:t>Pipeline [if available]</a:t>
            </a:r>
          </a:p>
          <a:p>
            <a:pPr marL="0" lvl="2" indent="1588">
              <a:spcAft>
                <a:spcPts val="0"/>
              </a:spcAft>
              <a:buNone/>
              <a:defRPr/>
            </a:pPr>
            <a:r>
              <a:rPr lang="en-AU" sz="900" b="1" i="1" dirty="0">
                <a:solidFill>
                  <a:schemeClr val="accent1"/>
                </a:solidFill>
              </a:rPr>
              <a:t>Factors to consider:</a:t>
            </a:r>
          </a:p>
          <a:p>
            <a:pPr marL="171450" lvl="2" indent="-171450">
              <a:spcAft>
                <a:spcPts val="300"/>
              </a:spcAft>
              <a:defRPr/>
            </a:pPr>
            <a:r>
              <a:rPr lang="en-AU" sz="900" i="1" dirty="0">
                <a:solidFill>
                  <a:schemeClr val="accent1"/>
                </a:solidFill>
              </a:rPr>
              <a:t>Opportunities identified in the pipeline may include a ‘probability of success’ – consider the historical win rate vs. forecast run rate.</a:t>
            </a:r>
          </a:p>
          <a:p>
            <a:pPr marL="171450" lvl="2" indent="-171450">
              <a:spcAft>
                <a:spcPts val="300"/>
              </a:spcAft>
              <a:defRPr/>
            </a:pPr>
            <a:r>
              <a:rPr lang="en-AU" sz="900" i="1" dirty="0" smtClean="0">
                <a:solidFill>
                  <a:schemeClr val="accent1"/>
                </a:solidFill>
              </a:rPr>
              <a:t>A </a:t>
            </a:r>
            <a:r>
              <a:rPr lang="en-AU" sz="900" i="1" dirty="0">
                <a:solidFill>
                  <a:schemeClr val="accent1"/>
                </a:solidFill>
              </a:rPr>
              <a:t>small pipeline value in relation to annual turnover (after applying the historical win rate), may indicate a shortfall in future work. </a:t>
            </a:r>
          </a:p>
          <a:p>
            <a:pPr marL="171450" lvl="2" indent="-171450">
              <a:spcAft>
                <a:spcPts val="300"/>
              </a:spcAft>
              <a:defRPr/>
            </a:pPr>
            <a:r>
              <a:rPr lang="en-AU" sz="900" i="1" dirty="0">
                <a:solidFill>
                  <a:schemeClr val="accent1"/>
                </a:solidFill>
              </a:rPr>
              <a:t>Does the pipeline contain opportunities of the size and nature that are within the contractors proven capabilities?</a:t>
            </a:r>
          </a:p>
          <a:p>
            <a:pPr marL="171450" lvl="2" indent="-171450">
              <a:spcAft>
                <a:spcPts val="300"/>
              </a:spcAft>
              <a:defRPr/>
            </a:pPr>
            <a:r>
              <a:rPr lang="en-AU" sz="900" i="1" dirty="0">
                <a:solidFill>
                  <a:schemeClr val="accent1"/>
                </a:solidFill>
              </a:rPr>
              <a:t>Is there an appropriate basis for inclusion of each opportunity in the pipeline?</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401" y="1419225"/>
            <a:ext cx="4687200" cy="1721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 name="Table 9"/>
          <p:cNvGraphicFramePr>
            <a:graphicFrameLocks noGrp="1"/>
          </p:cNvGraphicFramePr>
          <p:nvPr>
            <p:extLst>
              <p:ext uri="{D42A27DB-BD31-4B8C-83A1-F6EECF244321}">
                <p14:modId xmlns:p14="http://schemas.microsoft.com/office/powerpoint/2010/main" val="2478550427"/>
              </p:ext>
            </p:extLst>
          </p:nvPr>
        </p:nvGraphicFramePr>
        <p:xfrm>
          <a:off x="118792" y="3385185"/>
          <a:ext cx="4673600" cy="2042160"/>
        </p:xfrm>
        <a:graphic>
          <a:graphicData uri="http://schemas.openxmlformats.org/drawingml/2006/table">
            <a:tbl>
              <a:tblPr firstRow="1" bandRow="1">
                <a:tableStyleId>{5C22544A-7EE6-4342-B048-85BDC9FD1C3A}</a:tableStyleId>
              </a:tblPr>
              <a:tblGrid>
                <a:gridCol w="1710008"/>
                <a:gridCol w="914400"/>
                <a:gridCol w="669812"/>
                <a:gridCol w="740738"/>
                <a:gridCol w="638642"/>
              </a:tblGrid>
              <a:tr h="1313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800" dirty="0" smtClean="0"/>
                        <a:t>Pipeline Summary </a:t>
                      </a:r>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 of bids / opportunities</a:t>
                      </a:r>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Gross Value</a:t>
                      </a:r>
                      <a:r>
                        <a:rPr lang="en-AU" sz="800" baseline="0" dirty="0" smtClean="0"/>
                        <a:t> </a:t>
                      </a:r>
                      <a:r>
                        <a:rPr lang="en-AU" sz="800" dirty="0" smtClean="0"/>
                        <a:t>$m</a:t>
                      </a:r>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Historical Win rate</a:t>
                      </a:r>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Net value $m</a:t>
                      </a:r>
                      <a:endParaRPr lang="en-AU" sz="800" dirty="0"/>
                    </a:p>
                  </a:txBody>
                  <a:tcPr anchor="ctr">
                    <a:lnB w="3175" cap="flat" cmpd="sng" algn="ctr">
                      <a:solidFill>
                        <a:schemeClr val="tx1"/>
                      </a:solidFill>
                      <a:prstDash val="solid"/>
                      <a:round/>
                      <a:headEnd type="none" w="med" len="med"/>
                      <a:tailEnd type="none" w="med" len="med"/>
                    </a:lnB>
                  </a:tcPr>
                </a:tc>
              </a:tr>
              <a:tr h="131390">
                <a:tc>
                  <a:txBody>
                    <a:bodyPr/>
                    <a:lstStyle/>
                    <a:p>
                      <a:pPr lvl="0"/>
                      <a:r>
                        <a:rPr lang="en-AU" sz="800" baseline="0" dirty="0" smtClean="0"/>
                        <a:t>Bids Submitted</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1390">
                <a:tc>
                  <a:txBody>
                    <a:bodyPr/>
                    <a:lstStyle/>
                    <a:p>
                      <a:pPr lvl="0"/>
                      <a:r>
                        <a:rPr lang="en-AU" sz="800" dirty="0" smtClean="0"/>
                        <a:t>Identified opportunities</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a:t>
                      </a:r>
                      <a:r>
                        <a:rPr lang="en-AU" sz="800" baseline="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1390">
                <a:tc>
                  <a:txBody>
                    <a:bodyPr/>
                    <a:lstStyle/>
                    <a:p>
                      <a:r>
                        <a:rPr lang="en-AU" sz="800" b="1" dirty="0" smtClean="0"/>
                        <a:t>Estimated pipeline</a:t>
                      </a:r>
                      <a:r>
                        <a:rPr lang="en-AU" sz="800" b="1" baseline="0" dirty="0" smtClean="0"/>
                        <a:t> value</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b="1" dirty="0" smtClean="0"/>
                        <a:t>$[</a:t>
                      </a:r>
                      <a:r>
                        <a:rPr lang="en-AU" sz="800" b="1" baseline="0" dirty="0" smtClean="0"/>
                        <a:t> ]</a:t>
                      </a:r>
                      <a:r>
                        <a:rPr lang="en-AU" sz="800" b="1" dirty="0" smtClean="0"/>
                        <a:t>m</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b="1" dirty="0" smtClean="0"/>
                        <a:t>$[</a:t>
                      </a:r>
                      <a:r>
                        <a:rPr lang="en-AU" sz="800" b="1" baseline="0" dirty="0" smtClean="0"/>
                        <a:t> ]</a:t>
                      </a:r>
                      <a:r>
                        <a:rPr lang="en-AU" sz="800" b="1" dirty="0" smtClean="0"/>
                        <a:t>m</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1390">
                <a:tc>
                  <a:txBody>
                    <a:bodyPr/>
                    <a:lstStyle/>
                    <a:p>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1390">
                <a:tc>
                  <a:txBody>
                    <a:bodyPr/>
                    <a:lstStyle/>
                    <a:p>
                      <a:r>
                        <a:rPr lang="en-AU" sz="800" b="0" dirty="0" smtClean="0"/>
                        <a:t>Estimated pipeline (FYXX)</a:t>
                      </a: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b="0" dirty="0" smtClean="0"/>
                        <a:t>$Xm</a:t>
                      </a: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1390">
                <a:tc>
                  <a:txBody>
                    <a:bodyPr/>
                    <a:lstStyle/>
                    <a:p>
                      <a:r>
                        <a:rPr lang="en-AU" sz="800" b="0" dirty="0" smtClean="0"/>
                        <a:t>Secured revenue (FYXX)</a:t>
                      </a: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b="0" dirty="0" smtClean="0"/>
                        <a:t>$Zm</a:t>
                      </a:r>
                      <a:endParaRPr lang="en-AU" sz="800" b="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1390">
                <a:tc>
                  <a:txBody>
                    <a:bodyPr/>
                    <a:lstStyle/>
                    <a:p>
                      <a:r>
                        <a:rPr lang="en-AU" sz="800" b="1" dirty="0" smtClean="0"/>
                        <a:t>Forecast revenue</a:t>
                      </a:r>
                      <a:r>
                        <a:rPr lang="en-AU" sz="800" b="1" baseline="0" dirty="0" smtClean="0"/>
                        <a:t> (FYXX)</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b="1" dirty="0" smtClean="0"/>
                        <a:t>$Ym</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1390">
                <a:tc>
                  <a:txBody>
                    <a:bodyPr/>
                    <a:lstStyle/>
                    <a:p>
                      <a:r>
                        <a:rPr lang="en-AU" sz="800" b="1" dirty="0" smtClean="0"/>
                        <a:t>Gap (“Blue</a:t>
                      </a:r>
                      <a:r>
                        <a:rPr lang="en-AU" sz="800" b="1" baseline="0" dirty="0" smtClean="0"/>
                        <a:t> Sky” forecast)</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r>
                        <a:rPr lang="en-AU" sz="800" b="1" dirty="0" smtClean="0"/>
                        <a:t>$Y-Z-Xm</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r>
            </a:tbl>
          </a:graphicData>
        </a:graphic>
      </p:graphicFrame>
      <p:sp>
        <p:nvSpPr>
          <p:cNvPr id="9" name="Text Placeholder 4"/>
          <p:cNvSpPr>
            <a:spLocks noGrp="1"/>
          </p:cNvSpPr>
          <p:nvPr>
            <p:ph type="body" sz="quarter" idx="12"/>
          </p:nvPr>
        </p:nvSpPr>
        <p:spPr>
          <a:xfrm>
            <a:off x="128587" y="158750"/>
            <a:ext cx="3432175" cy="153987"/>
          </a:xfrm>
        </p:spPr>
        <p:txBody>
          <a:bodyPr/>
          <a:lstStyle/>
          <a:p>
            <a:r>
              <a:rPr lang="en-AU" dirty="0" smtClean="0"/>
              <a:t>Performance and Profitability</a:t>
            </a:r>
            <a:endParaRPr lang="en-AU" dirty="0"/>
          </a:p>
        </p:txBody>
      </p:sp>
    </p:spTree>
    <p:extLst>
      <p:ext uri="{BB962C8B-B14F-4D97-AF65-F5344CB8AC3E}">
        <p14:creationId xmlns:p14="http://schemas.microsoft.com/office/powerpoint/2010/main" val="37540363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contractors business</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18</a:t>
            </a:fld>
            <a:endParaRPr lang="en-GB" noProof="0" dirty="0">
              <a:solidFill>
                <a:schemeClr val="tx1"/>
              </a:solidFill>
              <a:latin typeface="Verdana" pitchFamily="34" charset="0"/>
            </a:endParaRPr>
          </a:p>
        </p:txBody>
      </p:sp>
      <p:sp>
        <p:nvSpPr>
          <p:cNvPr id="7" name="Text Placeholder 6"/>
          <p:cNvSpPr>
            <a:spLocks noGrp="1"/>
          </p:cNvSpPr>
          <p:nvPr>
            <p:ph type="body" sz="quarter" idx="14"/>
          </p:nvPr>
        </p:nvSpPr>
        <p:spPr/>
        <p:txBody>
          <a:bodyPr/>
          <a:lstStyle/>
          <a:p>
            <a:r>
              <a:rPr lang="en-AU" dirty="0" smtClean="0"/>
              <a:t>Contractor and supplier concentration</a:t>
            </a:r>
            <a:endParaRPr lang="en-AU" i="1" dirty="0">
              <a:solidFill>
                <a:srgbClr val="FF0000"/>
              </a:solidFill>
            </a:endParaRPr>
          </a:p>
        </p:txBody>
      </p:sp>
      <p:sp>
        <p:nvSpPr>
          <p:cNvPr id="3" name="Content Placeholder 2"/>
          <p:cNvSpPr>
            <a:spLocks noGrp="1"/>
          </p:cNvSpPr>
          <p:nvPr>
            <p:ph sz="half" idx="2"/>
          </p:nvPr>
        </p:nvSpPr>
        <p:spPr>
          <a:xfrm>
            <a:off x="5091113" y="1414462"/>
            <a:ext cx="4679950" cy="5113338"/>
          </a:xfrm>
        </p:spPr>
        <p:txBody>
          <a:bodyPr/>
          <a:lstStyle/>
          <a:p>
            <a:r>
              <a:rPr lang="en-AU" sz="900" dirty="0" smtClean="0"/>
              <a:t>Customer concentration</a:t>
            </a:r>
          </a:p>
          <a:p>
            <a:r>
              <a:rPr lang="en-AU" sz="900" b="0" i="1" dirty="0" smtClean="0">
                <a:solidFill>
                  <a:schemeClr val="accent1"/>
                </a:solidFill>
              </a:rPr>
              <a:t>This section aims to identify any apparent over reliance on a limited number of customers and any mitigating factors.</a:t>
            </a:r>
          </a:p>
          <a:p>
            <a:pPr marL="0" lvl="2" indent="0">
              <a:spcAft>
                <a:spcPts val="0"/>
              </a:spcAft>
              <a:buNone/>
            </a:pPr>
            <a:r>
              <a:rPr lang="en-AU" sz="900" b="1" i="1" dirty="0">
                <a:solidFill>
                  <a:schemeClr val="accent1"/>
                </a:solidFill>
              </a:rPr>
              <a:t>Factors to consider</a:t>
            </a:r>
            <a:r>
              <a:rPr lang="en-AU" sz="900" b="1" i="1" dirty="0" smtClean="0">
                <a:solidFill>
                  <a:schemeClr val="accent1"/>
                </a:solidFill>
              </a:rPr>
              <a:t>:</a:t>
            </a:r>
            <a:endParaRPr lang="en-AU" sz="900" b="0" i="1" dirty="0" smtClean="0">
              <a:solidFill>
                <a:schemeClr val="accent1"/>
              </a:solidFill>
            </a:endParaRPr>
          </a:p>
          <a:p>
            <a:pPr marL="171450" lvl="2" indent="-171450">
              <a:spcAft>
                <a:spcPts val="300"/>
              </a:spcAft>
              <a:defRPr/>
            </a:pPr>
            <a:r>
              <a:rPr lang="en-AU" sz="900" i="1" dirty="0">
                <a:solidFill>
                  <a:schemeClr val="accent1"/>
                </a:solidFill>
              </a:rPr>
              <a:t>I</a:t>
            </a:r>
            <a:r>
              <a:rPr lang="en-AU" sz="900" i="1" dirty="0" smtClean="0">
                <a:solidFill>
                  <a:schemeClr val="accent1"/>
                </a:solidFill>
              </a:rPr>
              <a:t>dentify </a:t>
            </a:r>
            <a:r>
              <a:rPr lang="en-AU" sz="900" i="1" dirty="0">
                <a:solidFill>
                  <a:schemeClr val="accent1"/>
                </a:solidFill>
              </a:rPr>
              <a:t>the key </a:t>
            </a:r>
            <a:r>
              <a:rPr lang="en-AU" sz="900" i="1" dirty="0" smtClean="0">
                <a:solidFill>
                  <a:schemeClr val="accent1"/>
                </a:solidFill>
              </a:rPr>
              <a:t>customers from which revenue is generated and comment </a:t>
            </a:r>
            <a:r>
              <a:rPr lang="en-AU" sz="900" i="1" dirty="0">
                <a:solidFill>
                  <a:schemeClr val="accent1"/>
                </a:solidFill>
              </a:rPr>
              <a:t>on the </a:t>
            </a:r>
            <a:r>
              <a:rPr lang="en-AU" sz="900" i="1" dirty="0" smtClean="0">
                <a:solidFill>
                  <a:schemeClr val="accent1"/>
                </a:solidFill>
              </a:rPr>
              <a:t>concentration.</a:t>
            </a:r>
          </a:p>
          <a:p>
            <a:pPr marL="350837" lvl="3" indent="-171450">
              <a:spcAft>
                <a:spcPts val="300"/>
              </a:spcAft>
              <a:defRPr/>
            </a:pPr>
            <a:r>
              <a:rPr lang="en-AU" sz="900" i="1" dirty="0" smtClean="0">
                <a:solidFill>
                  <a:schemeClr val="accent1"/>
                </a:solidFill>
              </a:rPr>
              <a:t>A </a:t>
            </a:r>
            <a:r>
              <a:rPr lang="en-AU" sz="900" i="1" dirty="0">
                <a:solidFill>
                  <a:schemeClr val="accent1"/>
                </a:solidFill>
              </a:rPr>
              <a:t>high percentage of revenue generated from only a handful of customers suggests possible overreliance.</a:t>
            </a:r>
          </a:p>
          <a:p>
            <a:pPr marL="171450" lvl="2" indent="-171450">
              <a:spcAft>
                <a:spcPts val="300"/>
              </a:spcAft>
              <a:defRPr/>
            </a:pPr>
            <a:r>
              <a:rPr lang="en-AU" sz="900" i="1" dirty="0">
                <a:solidFill>
                  <a:schemeClr val="accent1"/>
                </a:solidFill>
              </a:rPr>
              <a:t>If apparent </a:t>
            </a:r>
            <a:r>
              <a:rPr lang="en-AU" sz="900" i="1" dirty="0" smtClean="0">
                <a:solidFill>
                  <a:schemeClr val="accent1"/>
                </a:solidFill>
              </a:rPr>
              <a:t>overreliance is identified</a:t>
            </a:r>
            <a:r>
              <a:rPr lang="en-AU" sz="900" i="1" dirty="0">
                <a:solidFill>
                  <a:schemeClr val="accent1"/>
                </a:solidFill>
              </a:rPr>
              <a:t>, consider the financial position of those customers relied upon. Risk will be increased if they are experiencing </a:t>
            </a:r>
            <a:r>
              <a:rPr lang="en-AU" sz="900" i="1" dirty="0" smtClean="0">
                <a:solidFill>
                  <a:schemeClr val="accent1"/>
                </a:solidFill>
              </a:rPr>
              <a:t>any financial difficulty.</a:t>
            </a:r>
          </a:p>
          <a:p>
            <a:pPr marL="171450" lvl="2" indent="-171450">
              <a:defRPr/>
            </a:pPr>
            <a:r>
              <a:rPr lang="en-AU" sz="900" i="1" dirty="0" smtClean="0">
                <a:solidFill>
                  <a:schemeClr val="accent1"/>
                </a:solidFill>
              </a:rPr>
              <a:t>If a pipeline is available, comment the extent to which concentration is expected to increase or decrease going forwards.</a:t>
            </a:r>
          </a:p>
          <a:p>
            <a:r>
              <a:rPr lang="en-AU" sz="900" dirty="0" smtClean="0"/>
              <a:t>Project margins</a:t>
            </a:r>
            <a:endParaRPr lang="en-AU" sz="900" dirty="0"/>
          </a:p>
          <a:p>
            <a:r>
              <a:rPr lang="en-AU" sz="900" b="0" i="1" dirty="0">
                <a:solidFill>
                  <a:schemeClr val="accent1"/>
                </a:solidFill>
              </a:rPr>
              <a:t>This section aims to identify any significant instances of cost overruns / mismanagement of projects, evidenced by significant variations in margins or the existence of loss making </a:t>
            </a:r>
            <a:r>
              <a:rPr lang="en-AU" sz="900" b="0" i="1" dirty="0" smtClean="0">
                <a:solidFill>
                  <a:schemeClr val="accent1"/>
                </a:solidFill>
              </a:rPr>
              <a:t>projects.</a:t>
            </a:r>
            <a:endParaRPr lang="en-AU" sz="900" b="0" i="1" dirty="0">
              <a:solidFill>
                <a:schemeClr val="accent1"/>
              </a:solidFill>
            </a:endParaRPr>
          </a:p>
          <a:p>
            <a:r>
              <a:rPr lang="en-AU" sz="900" b="0" i="1" dirty="0">
                <a:solidFill>
                  <a:schemeClr val="accent1"/>
                </a:solidFill>
              </a:rPr>
              <a:t>Consider the consistency of margins achieved on completed </a:t>
            </a:r>
            <a:r>
              <a:rPr lang="en-AU" sz="900" b="0" i="1" dirty="0" smtClean="0">
                <a:solidFill>
                  <a:schemeClr val="accent1"/>
                </a:solidFill>
              </a:rPr>
              <a:t>projects and Management explanations for variances.</a:t>
            </a:r>
            <a:endParaRPr lang="en-AU" sz="900" dirty="0" smtClean="0"/>
          </a:p>
          <a:p>
            <a:r>
              <a:rPr lang="en-AU" sz="900" dirty="0" smtClean="0"/>
              <a:t>Supplier concentration</a:t>
            </a:r>
            <a:r>
              <a:rPr lang="en-AU" sz="900" i="1" dirty="0">
                <a:solidFill>
                  <a:srgbClr val="FF0000"/>
                </a:solidFill>
              </a:rPr>
              <a:t> </a:t>
            </a:r>
          </a:p>
          <a:p>
            <a:r>
              <a:rPr lang="en-AU" sz="900" b="0" i="1" dirty="0" smtClean="0">
                <a:solidFill>
                  <a:schemeClr val="accent1"/>
                </a:solidFill>
              </a:rPr>
              <a:t>This </a:t>
            </a:r>
            <a:r>
              <a:rPr lang="en-AU" sz="900" b="0" i="1" dirty="0">
                <a:solidFill>
                  <a:schemeClr val="accent1"/>
                </a:solidFill>
              </a:rPr>
              <a:t>section aims to identify any apparent over reliance on a limited number of </a:t>
            </a:r>
            <a:r>
              <a:rPr lang="en-AU" sz="900" b="0" i="1" dirty="0" smtClean="0">
                <a:solidFill>
                  <a:schemeClr val="accent1"/>
                </a:solidFill>
              </a:rPr>
              <a:t>Suppliers </a:t>
            </a:r>
            <a:r>
              <a:rPr lang="en-AU" sz="900" b="0" i="1" dirty="0">
                <a:solidFill>
                  <a:schemeClr val="accent1"/>
                </a:solidFill>
              </a:rPr>
              <a:t>and any mitigating factors.</a:t>
            </a:r>
          </a:p>
          <a:p>
            <a:pPr marL="0" lvl="2" indent="0">
              <a:spcAft>
                <a:spcPts val="0"/>
              </a:spcAft>
              <a:buNone/>
            </a:pPr>
            <a:r>
              <a:rPr lang="en-AU" sz="900" b="1" i="1" dirty="0">
                <a:solidFill>
                  <a:schemeClr val="accent1"/>
                </a:solidFill>
              </a:rPr>
              <a:t>Factors to consider:</a:t>
            </a:r>
            <a:endParaRPr lang="en-AU" sz="900" i="1" dirty="0">
              <a:solidFill>
                <a:schemeClr val="accent1"/>
              </a:solidFill>
            </a:endParaRPr>
          </a:p>
          <a:p>
            <a:pPr marL="171450" lvl="2" indent="-171450">
              <a:spcAft>
                <a:spcPts val="300"/>
              </a:spcAft>
              <a:defRPr/>
            </a:pPr>
            <a:r>
              <a:rPr lang="en-AU" sz="900" i="1" dirty="0" smtClean="0">
                <a:solidFill>
                  <a:schemeClr val="accent1"/>
                </a:solidFill>
              </a:rPr>
              <a:t>Are </a:t>
            </a:r>
            <a:r>
              <a:rPr lang="en-AU" sz="900" i="1" dirty="0">
                <a:solidFill>
                  <a:schemeClr val="accent1"/>
                </a:solidFill>
              </a:rPr>
              <a:t>supplies sourced from many or few suppliers</a:t>
            </a:r>
            <a:r>
              <a:rPr lang="en-AU" sz="900" i="1" dirty="0" smtClean="0">
                <a:solidFill>
                  <a:schemeClr val="accent1"/>
                </a:solidFill>
              </a:rPr>
              <a:t>? </a:t>
            </a:r>
            <a:r>
              <a:rPr lang="en-AU" sz="900" i="1" dirty="0">
                <a:solidFill>
                  <a:schemeClr val="accent1"/>
                </a:solidFill>
              </a:rPr>
              <a:t>If </a:t>
            </a:r>
            <a:r>
              <a:rPr lang="en-AU" sz="900" i="1" dirty="0" smtClean="0">
                <a:solidFill>
                  <a:schemeClr val="accent1"/>
                </a:solidFill>
              </a:rPr>
              <a:t>concentrated, </a:t>
            </a:r>
            <a:r>
              <a:rPr lang="en-AU" sz="900" i="1" dirty="0">
                <a:solidFill>
                  <a:schemeClr val="accent1"/>
                </a:solidFill>
              </a:rPr>
              <a:t>are supplies generic or specialist in nature? </a:t>
            </a:r>
            <a:endParaRPr lang="en-AU" sz="900" i="1" dirty="0" smtClean="0">
              <a:solidFill>
                <a:schemeClr val="accent1"/>
              </a:solidFill>
            </a:endParaRPr>
          </a:p>
          <a:p>
            <a:pPr marL="171450" lvl="2" indent="-171450">
              <a:spcAft>
                <a:spcPts val="300"/>
              </a:spcAft>
              <a:defRPr/>
            </a:pPr>
            <a:r>
              <a:rPr lang="en-AU" sz="900" i="1" dirty="0" smtClean="0">
                <a:solidFill>
                  <a:schemeClr val="accent1"/>
                </a:solidFill>
              </a:rPr>
              <a:t>If specialist </a:t>
            </a:r>
            <a:r>
              <a:rPr lang="en-AU" sz="900" i="1" dirty="0">
                <a:solidFill>
                  <a:schemeClr val="accent1"/>
                </a:solidFill>
              </a:rPr>
              <a:t>supplies, </a:t>
            </a:r>
            <a:r>
              <a:rPr lang="en-AU" sz="900" i="1" dirty="0" smtClean="0">
                <a:solidFill>
                  <a:schemeClr val="accent1"/>
                </a:solidFill>
              </a:rPr>
              <a:t>are they used in </a:t>
            </a:r>
            <a:r>
              <a:rPr lang="en-AU" sz="900" i="1" dirty="0">
                <a:solidFill>
                  <a:schemeClr val="accent1"/>
                </a:solidFill>
              </a:rPr>
              <a:t>a manner which is critical to their </a:t>
            </a:r>
            <a:r>
              <a:rPr lang="en-AU" sz="900" i="1" dirty="0" smtClean="0">
                <a:solidFill>
                  <a:schemeClr val="accent1"/>
                </a:solidFill>
              </a:rPr>
              <a:t>contracts? </a:t>
            </a:r>
          </a:p>
          <a:p>
            <a:pPr marL="171450" lvl="2" indent="-171450">
              <a:spcAft>
                <a:spcPts val="300"/>
              </a:spcAft>
              <a:defRPr/>
            </a:pPr>
            <a:r>
              <a:rPr lang="en-AU" sz="900" i="1" dirty="0" smtClean="0">
                <a:solidFill>
                  <a:schemeClr val="accent1"/>
                </a:solidFill>
              </a:rPr>
              <a:t>If only available </a:t>
            </a:r>
            <a:r>
              <a:rPr lang="en-AU" sz="900" i="1" dirty="0">
                <a:solidFill>
                  <a:schemeClr val="accent1"/>
                </a:solidFill>
              </a:rPr>
              <a:t>from few </a:t>
            </a:r>
            <a:r>
              <a:rPr lang="en-AU" sz="900" i="1" dirty="0" smtClean="0">
                <a:solidFill>
                  <a:schemeClr val="accent1"/>
                </a:solidFill>
              </a:rPr>
              <a:t>suppliers, are any contingency plans in place to mitigate </a:t>
            </a:r>
            <a:r>
              <a:rPr lang="en-AU" sz="900" i="1" dirty="0">
                <a:solidFill>
                  <a:schemeClr val="accent1"/>
                </a:solidFill>
              </a:rPr>
              <a:t>breaks in </a:t>
            </a:r>
            <a:r>
              <a:rPr lang="en-AU" sz="900" i="1" dirty="0" smtClean="0">
                <a:solidFill>
                  <a:schemeClr val="accent1"/>
                </a:solidFill>
              </a:rPr>
              <a:t>supply? </a:t>
            </a:r>
          </a:p>
          <a:p>
            <a:pPr marL="171450" lvl="2" indent="-171450">
              <a:spcAft>
                <a:spcPts val="300"/>
              </a:spcAft>
              <a:defRPr/>
            </a:pPr>
            <a:r>
              <a:rPr lang="en-AU" sz="900" i="1" dirty="0">
                <a:solidFill>
                  <a:schemeClr val="accent1"/>
                </a:solidFill>
              </a:rPr>
              <a:t>For suppliers </a:t>
            </a:r>
            <a:r>
              <a:rPr lang="en-AU" sz="900" i="1" dirty="0" smtClean="0">
                <a:solidFill>
                  <a:schemeClr val="accent1"/>
                </a:solidFill>
              </a:rPr>
              <a:t>identified </a:t>
            </a:r>
            <a:r>
              <a:rPr lang="en-AU" sz="900" i="1" dirty="0">
                <a:solidFill>
                  <a:schemeClr val="accent1"/>
                </a:solidFill>
              </a:rPr>
              <a:t>as </a:t>
            </a:r>
            <a:r>
              <a:rPr lang="en-AU" sz="900" i="1" dirty="0" smtClean="0">
                <a:solidFill>
                  <a:schemeClr val="accent1"/>
                </a:solidFill>
              </a:rPr>
              <a:t>key to the contractor: Is there any </a:t>
            </a:r>
            <a:r>
              <a:rPr lang="en-AU" sz="900" i="1" dirty="0">
                <a:solidFill>
                  <a:schemeClr val="accent1"/>
                </a:solidFill>
              </a:rPr>
              <a:t>indication of financial </a:t>
            </a:r>
            <a:r>
              <a:rPr lang="en-AU" sz="900" i="1" dirty="0" smtClean="0">
                <a:solidFill>
                  <a:schemeClr val="accent1"/>
                </a:solidFill>
              </a:rPr>
              <a:t>difficulty or distress? </a:t>
            </a:r>
            <a:endParaRPr lang="en-AU" sz="900" i="1" dirty="0">
              <a:solidFill>
                <a:schemeClr val="accent1"/>
              </a:solidFill>
            </a:endParaRPr>
          </a:p>
          <a:p>
            <a:pPr marL="171450" lvl="2" indent="-171450">
              <a:spcAft>
                <a:spcPts val="300"/>
              </a:spcAft>
              <a:defRPr/>
            </a:pPr>
            <a:r>
              <a:rPr lang="en-AU" sz="900" i="1" dirty="0" smtClean="0">
                <a:solidFill>
                  <a:schemeClr val="accent1"/>
                </a:solidFill>
              </a:rPr>
              <a:t>NB If generic supplies; </a:t>
            </a:r>
            <a:r>
              <a:rPr lang="en-AU" sz="900" i="1" dirty="0">
                <a:solidFill>
                  <a:schemeClr val="accent1"/>
                </a:solidFill>
              </a:rPr>
              <a:t>alternative supply likely to be readily </a:t>
            </a:r>
            <a:r>
              <a:rPr lang="en-AU" sz="900" i="1" dirty="0" smtClean="0">
                <a:solidFill>
                  <a:schemeClr val="accent1"/>
                </a:solidFill>
              </a:rPr>
              <a:t>available, even if currently only sourced from one or few suppliers </a:t>
            </a:r>
            <a:r>
              <a:rPr lang="en-AU" sz="900" i="1" dirty="0">
                <a:solidFill>
                  <a:schemeClr val="accent1"/>
                </a:solidFill>
              </a:rPr>
              <a:t>(therefore low risk</a:t>
            </a:r>
            <a:r>
              <a:rPr lang="en-AU" sz="900" i="1" dirty="0" smtClean="0">
                <a:solidFill>
                  <a:schemeClr val="accent1"/>
                </a:solidFill>
              </a:rPr>
              <a:t>).</a:t>
            </a:r>
            <a:endParaRPr lang="en-AU" sz="900" i="1" dirty="0">
              <a:solidFill>
                <a:schemeClr val="accent1"/>
              </a:solidFill>
            </a:endParaRPr>
          </a:p>
          <a:p>
            <a:pPr marL="171450" lvl="2" indent="-171450">
              <a:defRPr/>
            </a:pPr>
            <a:endParaRPr lang="en-AU" sz="900" i="1" dirty="0">
              <a:solidFill>
                <a:schemeClr val="accent1"/>
              </a:solidFill>
            </a:endParaRPr>
          </a:p>
        </p:txBody>
      </p:sp>
      <p:sp>
        <p:nvSpPr>
          <p:cNvPr id="14" name="Text Placeholder 4"/>
          <p:cNvSpPr>
            <a:spLocks noGrp="1"/>
          </p:cNvSpPr>
          <p:nvPr>
            <p:ph type="body" sz="quarter" idx="12"/>
          </p:nvPr>
        </p:nvSpPr>
        <p:spPr>
          <a:xfrm>
            <a:off x="128587" y="158750"/>
            <a:ext cx="3432175" cy="153987"/>
          </a:xfrm>
        </p:spPr>
        <p:txBody>
          <a:bodyPr/>
          <a:lstStyle/>
          <a:p>
            <a:r>
              <a:rPr lang="en-AU" dirty="0" smtClean="0"/>
              <a:t>Performance and Profitability</a:t>
            </a:r>
            <a:endParaRPr lang="en-AU" dirty="0"/>
          </a:p>
        </p:txBody>
      </p:sp>
      <p:pic>
        <p:nvPicPr>
          <p:cNvPr id="6" name="Picture 5"/>
          <p:cNvPicPr>
            <a:picLocks noChangeAspect="1" noChangeArrowheads="1"/>
          </p:cNvPicPr>
          <p:nvPr>
            <p:extLst>
              <p:ext uri="{D42A27DB-BD31-4B8C-83A1-F6EECF244321}">
                <p14:modId xmlns:p14="http://schemas.microsoft.com/office/powerpoint/2010/main" val="571530576"/>
              </p:ext>
            </p:extLst>
          </p:nvPr>
        </p:nvPicPr>
        <p:blipFill>
          <a:blip r:embed="rId2" cstate="print">
            <a:extLst>
              <a:ext uri="{28A0092B-C50C-407E-A947-70E740481C1C}">
                <a14:useLocalDpi xmlns:a14="http://schemas.microsoft.com/office/drawing/2010/main" val="0"/>
              </a:ext>
            </a:extLst>
          </a:blip>
          <a:srcRect/>
          <a:stretch>
            <a:fillRect/>
          </a:stretch>
        </p:blipFill>
        <p:spPr bwMode="auto">
          <a:xfrm>
            <a:off x="114300" y="3922713"/>
            <a:ext cx="4686300" cy="2257425"/>
          </a:xfrm>
          <a:prstGeom prst="rect">
            <a:avLst/>
          </a:prstGeom>
          <a:noFill/>
          <a:extLst>
            <a:ext uri="{909E8E84-426E-40DD-AFC4-6F175D3DCCD1}">
              <a14:hiddenFill xmlns:a14="http://schemas.microsoft.com/office/drawing/2010/main">
                <a:solidFill>
                  <a:srgbClr val="FFFFFF"/>
                </a:solidFill>
              </a14:hiddenFill>
            </a:ext>
          </a:extLst>
        </p:spPr>
      </p:pic>
      <p:pic>
        <p:nvPicPr>
          <p:cNvPr id="12380" name="Picture 9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933" y="1414463"/>
            <a:ext cx="4686300" cy="227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45063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19</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Cash Flow &amp; Liquidity</a:t>
            </a:r>
            <a:endParaRPr lang="en-AU" dirty="0"/>
          </a:p>
        </p:txBody>
      </p:sp>
      <p:sp>
        <p:nvSpPr>
          <p:cNvPr id="6" name="Text Placeholder 5"/>
          <p:cNvSpPr>
            <a:spLocks noGrp="1"/>
          </p:cNvSpPr>
          <p:nvPr>
            <p:ph type="body" sz="quarter" idx="14"/>
          </p:nvPr>
        </p:nvSpPr>
        <p:spPr/>
        <p:txBody>
          <a:bodyPr/>
          <a:lstStyle/>
          <a:p>
            <a:r>
              <a:rPr lang="en-AU" dirty="0" smtClean="0"/>
              <a:t>Financial position</a:t>
            </a:r>
            <a:endParaRPr lang="en-AU" dirty="0"/>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2" name="Content Placeholder 1"/>
          <p:cNvSpPr>
            <a:spLocks noGrp="1"/>
          </p:cNvSpPr>
          <p:nvPr>
            <p:ph sz="half" idx="2"/>
          </p:nvPr>
        </p:nvSpPr>
        <p:spPr>
          <a:xfrm>
            <a:off x="5095875" y="3922713"/>
            <a:ext cx="4694237" cy="2047241"/>
          </a:xfrm>
        </p:spPr>
        <p:txBody>
          <a:bodyPr/>
          <a:lstStyle/>
          <a:p>
            <a:pPr marL="0" lvl="1" indent="0">
              <a:spcAft>
                <a:spcPts val="0"/>
              </a:spcAft>
            </a:pPr>
            <a:r>
              <a:rPr lang="en-AU" sz="900" i="1" kern="1200" dirty="0" smtClean="0">
                <a:solidFill>
                  <a:srgbClr val="002776"/>
                </a:solidFill>
              </a:rPr>
              <a:t>Factors </a:t>
            </a:r>
            <a:r>
              <a:rPr lang="en-AU" sz="900" i="1" kern="1200" dirty="0">
                <a:solidFill>
                  <a:srgbClr val="002776"/>
                </a:solidFill>
              </a:rPr>
              <a:t>to consider:</a:t>
            </a:r>
          </a:p>
          <a:p>
            <a:pPr marL="171450" lvl="2" indent="-171450">
              <a:spcAft>
                <a:spcPts val="300"/>
              </a:spcAft>
              <a:defRPr/>
            </a:pPr>
            <a:r>
              <a:rPr lang="en-AU" sz="900" i="1" dirty="0">
                <a:solidFill>
                  <a:schemeClr val="accent1"/>
                </a:solidFill>
              </a:rPr>
              <a:t>Interpretation of movements as to whether </a:t>
            </a:r>
            <a:r>
              <a:rPr lang="en-AU" sz="900" i="1" dirty="0" smtClean="0">
                <a:solidFill>
                  <a:schemeClr val="accent1"/>
                </a:solidFill>
              </a:rPr>
              <a:t>favourable or </a:t>
            </a:r>
            <a:r>
              <a:rPr lang="en-AU" sz="900" i="1" dirty="0">
                <a:solidFill>
                  <a:schemeClr val="accent1"/>
                </a:solidFill>
              </a:rPr>
              <a:t>unfavourable in nature.</a:t>
            </a:r>
          </a:p>
          <a:p>
            <a:pPr marL="171450" lvl="2" indent="-171450">
              <a:spcAft>
                <a:spcPts val="300"/>
              </a:spcAft>
              <a:defRPr/>
            </a:pPr>
            <a:r>
              <a:rPr lang="en-AU" sz="900" i="1" dirty="0">
                <a:solidFill>
                  <a:schemeClr val="accent1"/>
                </a:solidFill>
              </a:rPr>
              <a:t>Explanation of the causes or key drivers of </a:t>
            </a:r>
            <a:r>
              <a:rPr lang="en-AU" sz="900" i="1" dirty="0" smtClean="0">
                <a:solidFill>
                  <a:schemeClr val="accent1"/>
                </a:solidFill>
              </a:rPr>
              <a:t>significant movements identified.</a:t>
            </a:r>
            <a:endParaRPr lang="en-AU" sz="900" i="1" dirty="0">
              <a:solidFill>
                <a:schemeClr val="accent1"/>
              </a:solidFill>
            </a:endParaRPr>
          </a:p>
          <a:p>
            <a:pPr marL="171450" lvl="2" indent="-171450">
              <a:spcAft>
                <a:spcPts val="300"/>
              </a:spcAft>
              <a:defRPr/>
            </a:pPr>
            <a:r>
              <a:rPr lang="en-AU" sz="900" i="1" dirty="0" smtClean="0">
                <a:solidFill>
                  <a:schemeClr val="accent1"/>
                </a:solidFill>
              </a:rPr>
              <a:t>Relativity of measures </a:t>
            </a:r>
            <a:r>
              <a:rPr lang="en-AU" sz="900" i="1" dirty="0">
                <a:solidFill>
                  <a:schemeClr val="accent1"/>
                </a:solidFill>
              </a:rPr>
              <a:t>e.g. comparison of debtor/creditor days to the contractors general terms or industry parameters and note whether acceptable</a:t>
            </a:r>
            <a:r>
              <a:rPr lang="en-AU" sz="900" i="1" dirty="0" smtClean="0">
                <a:solidFill>
                  <a:schemeClr val="accent1"/>
                </a:solidFill>
              </a:rPr>
              <a:t>.</a:t>
            </a:r>
          </a:p>
          <a:p>
            <a:pPr marL="171450" lvl="2" indent="-171450">
              <a:spcAft>
                <a:spcPts val="300"/>
              </a:spcAft>
              <a:defRPr/>
            </a:pPr>
            <a:r>
              <a:rPr lang="en-AU" sz="900" i="1" dirty="0" smtClean="0">
                <a:solidFill>
                  <a:schemeClr val="accent1"/>
                </a:solidFill>
              </a:rPr>
              <a:t>Any </a:t>
            </a:r>
            <a:r>
              <a:rPr lang="en-AU" sz="900" i="1" dirty="0">
                <a:solidFill>
                  <a:schemeClr val="accent1"/>
                </a:solidFill>
              </a:rPr>
              <a:t>unusual movements </a:t>
            </a:r>
            <a:r>
              <a:rPr lang="en-AU" sz="900" i="1" dirty="0" smtClean="0">
                <a:solidFill>
                  <a:schemeClr val="accent1"/>
                </a:solidFill>
              </a:rPr>
              <a:t>between periods that might reflect;</a:t>
            </a:r>
          </a:p>
          <a:p>
            <a:pPr marL="350838" lvl="1" indent="-171450">
              <a:spcAft>
                <a:spcPts val="300"/>
              </a:spcAft>
              <a:buFontTx/>
              <a:buChar char="-"/>
              <a:defRPr/>
            </a:pPr>
            <a:r>
              <a:rPr lang="en-AU" sz="900" b="0" i="1" dirty="0">
                <a:solidFill>
                  <a:schemeClr val="accent1"/>
                </a:solidFill>
              </a:rPr>
              <a:t>liquidity </a:t>
            </a:r>
            <a:r>
              <a:rPr lang="en-AU" sz="900" b="0" i="1" dirty="0" smtClean="0">
                <a:solidFill>
                  <a:schemeClr val="accent1"/>
                </a:solidFill>
              </a:rPr>
              <a:t>pressure,</a:t>
            </a:r>
          </a:p>
          <a:p>
            <a:pPr marL="350838" lvl="1" indent="-171450">
              <a:spcAft>
                <a:spcPts val="300"/>
              </a:spcAft>
              <a:buFontTx/>
              <a:buChar char="-"/>
              <a:defRPr/>
            </a:pPr>
            <a:r>
              <a:rPr lang="en-AU" sz="900" b="0" i="1" dirty="0" smtClean="0">
                <a:solidFill>
                  <a:schemeClr val="accent1"/>
                </a:solidFill>
              </a:rPr>
              <a:t>issues </a:t>
            </a:r>
            <a:r>
              <a:rPr lang="en-AU" sz="900" b="0" i="1" dirty="0">
                <a:solidFill>
                  <a:schemeClr val="accent1"/>
                </a:solidFill>
              </a:rPr>
              <a:t>with collection on a project that may relate to performance or customer </a:t>
            </a:r>
            <a:r>
              <a:rPr lang="en-AU" sz="900" b="0" i="1" dirty="0" smtClean="0">
                <a:solidFill>
                  <a:schemeClr val="accent1"/>
                </a:solidFill>
              </a:rPr>
              <a:t>liquidity,</a:t>
            </a:r>
            <a:endParaRPr lang="en-AU" sz="900" b="0" i="1" dirty="0">
              <a:solidFill>
                <a:schemeClr val="accent1"/>
              </a:solidFill>
            </a:endParaRPr>
          </a:p>
          <a:p>
            <a:pPr marL="350838" lvl="1" indent="-171450">
              <a:spcAft>
                <a:spcPts val="300"/>
              </a:spcAft>
              <a:buFontTx/>
              <a:buChar char="-"/>
              <a:defRPr/>
            </a:pPr>
            <a:r>
              <a:rPr lang="en-AU" sz="900" b="0" i="1" dirty="0">
                <a:solidFill>
                  <a:schemeClr val="accent1"/>
                </a:solidFill>
              </a:rPr>
              <a:t>unsustainable creditor </a:t>
            </a:r>
            <a:r>
              <a:rPr lang="en-AU" sz="900" b="0" i="1" dirty="0" smtClean="0">
                <a:solidFill>
                  <a:schemeClr val="accent1"/>
                </a:solidFill>
              </a:rPr>
              <a:t>stretch.</a:t>
            </a:r>
          </a:p>
          <a:p>
            <a:pPr marL="171450" lvl="2" indent="-171450">
              <a:spcAft>
                <a:spcPts val="300"/>
              </a:spcAft>
              <a:defRPr/>
            </a:pPr>
            <a:r>
              <a:rPr lang="en-AU" sz="900" i="1" dirty="0" smtClean="0">
                <a:solidFill>
                  <a:srgbClr val="002776"/>
                </a:solidFill>
              </a:rPr>
              <a:t>Level </a:t>
            </a:r>
            <a:r>
              <a:rPr lang="en-AU" sz="900" i="1" dirty="0">
                <a:solidFill>
                  <a:srgbClr val="002776"/>
                </a:solidFill>
              </a:rPr>
              <a:t>o</a:t>
            </a:r>
            <a:r>
              <a:rPr lang="en-AU" sz="900" i="1" dirty="0" smtClean="0">
                <a:solidFill>
                  <a:srgbClr val="002776"/>
                </a:solidFill>
              </a:rPr>
              <a:t>f debt (</a:t>
            </a:r>
            <a:r>
              <a:rPr lang="en-AU" sz="900" i="1" dirty="0">
                <a:solidFill>
                  <a:srgbClr val="002776"/>
                </a:solidFill>
              </a:rPr>
              <a:t>c</a:t>
            </a:r>
            <a:r>
              <a:rPr lang="en-AU" sz="900" i="1" dirty="0" smtClean="0">
                <a:solidFill>
                  <a:srgbClr val="002776"/>
                </a:solidFill>
              </a:rPr>
              <a:t>onsider financing ratio’s above vs. industry averages and whether appear excessive ) and the source of debt (i.e. external lender or related party loans?).</a:t>
            </a:r>
            <a:endParaRPr lang="en-AU" sz="900" b="0" dirty="0">
              <a:solidFill>
                <a:srgbClr val="FF0000"/>
              </a:solidFill>
            </a:endParaRPr>
          </a:p>
        </p:txBody>
      </p:sp>
      <p:sp>
        <p:nvSpPr>
          <p:cNvPr id="13"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sp>
        <p:nvSpPr>
          <p:cNvPr id="14" name="Rectangle 13"/>
          <p:cNvSpPr/>
          <p:nvPr/>
        </p:nvSpPr>
        <p:spPr>
          <a:xfrm>
            <a:off x="104542" y="4419600"/>
            <a:ext cx="3724096" cy="200055"/>
          </a:xfrm>
          <a:prstGeom prst="rect">
            <a:avLst/>
          </a:prstGeom>
        </p:spPr>
        <p:txBody>
          <a:bodyPr wrap="none">
            <a:spAutoFit/>
          </a:bodyPr>
          <a:lstStyle/>
          <a:p>
            <a:r>
              <a:rPr lang="en-AU" sz="700" b="0" dirty="0" smtClean="0">
                <a:solidFill>
                  <a:schemeClr val="bg2"/>
                </a:solidFill>
              </a:rPr>
              <a:t>Source: 1) FYXX &amp; FYXX: Audited accounts 2) FYXX: Management accounts (unaudited)</a:t>
            </a:r>
            <a:endParaRPr lang="en-AU" sz="700" b="0" dirty="0">
              <a:solidFill>
                <a:schemeClr val="bg2"/>
              </a:solidFill>
            </a:endParaRPr>
          </a:p>
        </p:txBody>
      </p:sp>
      <p:sp>
        <p:nvSpPr>
          <p:cNvPr id="11" name="Content Placeholder 1"/>
          <p:cNvSpPr>
            <a:spLocks noGrp="1"/>
          </p:cNvSpPr>
          <p:nvPr>
            <p:ph sz="half" idx="2"/>
          </p:nvPr>
        </p:nvSpPr>
        <p:spPr>
          <a:xfrm>
            <a:off x="101995" y="4663683"/>
            <a:ext cx="4694237" cy="1675766"/>
          </a:xfrm>
        </p:spPr>
        <p:txBody>
          <a:bodyPr/>
          <a:lstStyle/>
          <a:p>
            <a:r>
              <a:rPr lang="en-AU" sz="900" dirty="0" smtClean="0"/>
              <a:t>Financial position and Liquidity</a:t>
            </a:r>
          </a:p>
          <a:p>
            <a:r>
              <a:rPr lang="en-AU" sz="900" b="0" i="1" dirty="0" smtClean="0">
                <a:solidFill>
                  <a:schemeClr val="accent1"/>
                </a:solidFill>
              </a:rPr>
              <a:t>Commentary </a:t>
            </a:r>
            <a:r>
              <a:rPr lang="en-AU" sz="900" b="0" i="1" dirty="0">
                <a:solidFill>
                  <a:schemeClr val="accent1"/>
                </a:solidFill>
              </a:rPr>
              <a:t>should be around </a:t>
            </a:r>
            <a:r>
              <a:rPr lang="en-AU" sz="900" b="0" i="1" dirty="0" smtClean="0">
                <a:solidFill>
                  <a:schemeClr val="accent1"/>
                </a:solidFill>
              </a:rPr>
              <a:t>net asset position, working capital and cash, and their associated trajectories, </a:t>
            </a:r>
            <a:r>
              <a:rPr lang="en-AU" sz="900" b="0" i="1" dirty="0">
                <a:solidFill>
                  <a:schemeClr val="accent1"/>
                </a:solidFill>
              </a:rPr>
              <a:t>aimed at identifying;</a:t>
            </a:r>
          </a:p>
          <a:p>
            <a:pPr marL="171450" indent="-171450">
              <a:spcAft>
                <a:spcPts val="300"/>
              </a:spcAft>
              <a:buFontTx/>
              <a:buChar char="-"/>
            </a:pPr>
            <a:r>
              <a:rPr lang="en-AU" sz="900" b="0" i="1" dirty="0" smtClean="0">
                <a:solidFill>
                  <a:schemeClr val="accent1"/>
                </a:solidFill>
              </a:rPr>
              <a:t>Any actual or near balance sheet insolvency issues </a:t>
            </a:r>
          </a:p>
          <a:p>
            <a:pPr marL="171450" indent="-171450">
              <a:spcAft>
                <a:spcPts val="300"/>
              </a:spcAft>
              <a:buFontTx/>
              <a:buChar char="-"/>
            </a:pPr>
            <a:r>
              <a:rPr lang="en-AU" sz="900" b="0" i="1" dirty="0" smtClean="0">
                <a:solidFill>
                  <a:schemeClr val="accent1"/>
                </a:solidFill>
              </a:rPr>
              <a:t>The level of cash available and the level of debt </a:t>
            </a:r>
          </a:p>
          <a:p>
            <a:pPr marL="171450" indent="-171450">
              <a:spcAft>
                <a:spcPts val="300"/>
              </a:spcAft>
              <a:buFontTx/>
              <a:buChar char="-"/>
            </a:pPr>
            <a:r>
              <a:rPr lang="en-AU" sz="900" b="0" i="1" dirty="0" smtClean="0">
                <a:solidFill>
                  <a:schemeClr val="accent1"/>
                </a:solidFill>
              </a:rPr>
              <a:t>Trends in key working capital ratios including:</a:t>
            </a:r>
          </a:p>
          <a:p>
            <a:pPr marL="350838" lvl="1" indent="-171450">
              <a:spcAft>
                <a:spcPts val="300"/>
              </a:spcAft>
              <a:buFontTx/>
              <a:buChar char="-"/>
            </a:pPr>
            <a:r>
              <a:rPr lang="en-AU" sz="900" b="0" i="1" dirty="0" smtClean="0">
                <a:solidFill>
                  <a:schemeClr val="accent1"/>
                </a:solidFill>
              </a:rPr>
              <a:t>Current ratio</a:t>
            </a:r>
            <a:r>
              <a:rPr lang="en-AU" sz="900" b="0" i="1" dirty="0">
                <a:solidFill>
                  <a:schemeClr val="accent1"/>
                </a:solidFill>
              </a:rPr>
              <a:t> (improved or deteriorated)</a:t>
            </a:r>
            <a:endParaRPr lang="en-AU" sz="900" b="0" i="1" dirty="0" smtClean="0">
              <a:solidFill>
                <a:schemeClr val="accent1"/>
              </a:solidFill>
            </a:endParaRPr>
          </a:p>
          <a:p>
            <a:pPr marL="350838" lvl="1" indent="-171450">
              <a:spcAft>
                <a:spcPts val="300"/>
              </a:spcAft>
              <a:buFontTx/>
              <a:buChar char="-"/>
            </a:pPr>
            <a:r>
              <a:rPr lang="en-AU" sz="900" b="0" i="1" dirty="0" smtClean="0">
                <a:solidFill>
                  <a:schemeClr val="accent1"/>
                </a:solidFill>
              </a:rPr>
              <a:t>Debtor days, WIP/Inventory Days and Creditor days </a:t>
            </a:r>
            <a:r>
              <a:rPr lang="en-AU" sz="900" b="0" i="1" dirty="0">
                <a:solidFill>
                  <a:schemeClr val="accent1"/>
                </a:solidFill>
              </a:rPr>
              <a:t>(improved or deteriorated</a:t>
            </a:r>
            <a:r>
              <a:rPr lang="en-AU" sz="900" b="0" i="1" dirty="0" smtClean="0">
                <a:solidFill>
                  <a:schemeClr val="accent1"/>
                </a:solidFill>
              </a:rPr>
              <a:t>)</a:t>
            </a:r>
          </a:p>
          <a:p>
            <a:pPr marL="350838" lvl="1" indent="-171450">
              <a:spcAft>
                <a:spcPts val="300"/>
              </a:spcAft>
              <a:buFontTx/>
              <a:buChar char="-"/>
            </a:pPr>
            <a:r>
              <a:rPr lang="en-AU" sz="900" b="0" i="1" dirty="0" smtClean="0">
                <a:solidFill>
                  <a:schemeClr val="accent1"/>
                </a:solidFill>
              </a:rPr>
              <a:t>NWC as a proportion of sales (increased or decreased)</a:t>
            </a:r>
            <a:endParaRPr lang="en-AU" sz="900" b="0" i="1" dirty="0">
              <a:solidFill>
                <a:schemeClr val="accent1"/>
              </a:solidFill>
            </a:endParaRPr>
          </a:p>
          <a:p>
            <a:pPr marL="171450" indent="-171450">
              <a:spcAft>
                <a:spcPts val="300"/>
              </a:spcAft>
              <a:buFontTx/>
              <a:buChar char="-"/>
            </a:pPr>
            <a:r>
              <a:rPr lang="en-AU" sz="900" b="0" i="1" dirty="0" smtClean="0">
                <a:solidFill>
                  <a:schemeClr val="accent1"/>
                </a:solidFill>
              </a:rPr>
              <a:t>Note any material related party receivables / payables / loans.</a:t>
            </a:r>
            <a:endParaRPr lang="en-AU" sz="900" b="0" i="1" dirty="0">
              <a:solidFill>
                <a:schemeClr val="accent1"/>
              </a:solidFill>
            </a:endParaRPr>
          </a:p>
          <a:p>
            <a:pPr marL="350838" lvl="1" indent="-171450">
              <a:spcAft>
                <a:spcPts val="300"/>
              </a:spcAft>
              <a:buFontTx/>
              <a:buChar char="-"/>
            </a:pPr>
            <a:endParaRPr lang="en-AU" sz="900" b="0" i="1" dirty="0">
              <a:solidFill>
                <a:schemeClr val="accent1"/>
              </a:solidFill>
            </a:endParaRP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588" y="1066800"/>
            <a:ext cx="470535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95875" y="1066800"/>
            <a:ext cx="470535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3938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456"/>
          <p:cNvGraphicFramePr>
            <a:graphicFrameLocks noGrp="1"/>
          </p:cNvGraphicFramePr>
          <p:nvPr>
            <p:extLst>
              <p:ext uri="{D42A27DB-BD31-4B8C-83A1-F6EECF244321}">
                <p14:modId xmlns:p14="http://schemas.microsoft.com/office/powerpoint/2010/main" val="3708502287"/>
              </p:ext>
            </p:extLst>
          </p:nvPr>
        </p:nvGraphicFramePr>
        <p:xfrm>
          <a:off x="123824" y="1414462"/>
          <a:ext cx="9653587" cy="3824424"/>
        </p:xfrm>
        <a:graphic>
          <a:graphicData uri="http://schemas.openxmlformats.org/drawingml/2006/table">
            <a:tbl>
              <a:tblPr/>
              <a:tblGrid>
                <a:gridCol w="1494663"/>
                <a:gridCol w="1494663"/>
                <a:gridCol w="6664261"/>
              </a:tblGrid>
              <a:tr h="404609">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Criteria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Conclusion  </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Supporting evidence</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945394">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Financial capacity Dept. criteria</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[Acceptable / unacceptable AND list any specific conditions, e.g. limit to contract size of $XXX ]</a:t>
                      </a:r>
                    </a:p>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1000" b="1" i="0" u="none" strike="noStrike" kern="0" cap="none" spc="0" normalizeH="0" baseline="0" noProof="0" dirty="0" smtClean="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0" u="none" strike="noStrike" kern="1200" cap="none" spc="0" normalizeH="0" baseline="0" noProof="0" dirty="0" smtClean="0">
                          <a:ln>
                            <a:noFill/>
                          </a:ln>
                          <a:solidFill>
                            <a:srgbClr val="000000"/>
                          </a:solidFill>
                          <a:effectLst/>
                          <a:uLnTx/>
                          <a:uFillTx/>
                          <a:latin typeface="+mn-lt"/>
                          <a:ea typeface="+mn-ea"/>
                          <a:cs typeface="+mn-cs"/>
                        </a:rPr>
                        <a:t>The proposed contract with [Contractor] falls [within / outside] the departments three financial capacity criteria.</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88135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Financial performance &amp; liquidity</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[Acceptable / unacceptable or other, AND material specific conditions impacting the conclusion]</a:t>
                      </a:r>
                    </a:p>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1000" b="1" i="0" u="none" strike="noStrike" kern="0" cap="none" spc="0" normalizeH="0" baseline="0" noProof="0" dirty="0" smtClean="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To include summary of key factors supporting final conclusion.</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1035535">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Other considerations</a:t>
                      </a:r>
                      <a:endParaRPr kumimoji="0" lang="en-AU" sz="10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[Acceptable / unacceptable or other appropriate conclusion]</a:t>
                      </a:r>
                    </a:p>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1000" b="1" i="0" u="none" strike="noStrike" kern="0" cap="none" spc="0" normalizeH="0" baseline="0" noProof="0" dirty="0" smtClean="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To include any additional factors or considerations in reaching a conclusion e.g. additional requirements or guarantees from the Contractor in order to secure approval. This may include:</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Agreement to provide additional information for monitoring purposes</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 guarantee from a related party</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AU" sz="900" b="0" i="0" u="none" strike="noStrike" kern="0" cap="none" spc="0" normalizeH="0" baseline="0" noProof="0" dirty="0" smtClean="0">
                        <a:ln>
                          <a:noFill/>
                        </a:ln>
                        <a:solidFill>
                          <a:schemeClr val="bg2"/>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smtClean="0"/>
              <a:pPr/>
              <a:t>2</a:t>
            </a:fld>
            <a:endParaRPr lang="en-GB" dirty="0">
              <a:solidFill>
                <a:srgbClr val="FFFFFF"/>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Recommendations and Conclusions </a:t>
            </a:r>
            <a:endParaRPr lang="en-AU" dirty="0"/>
          </a:p>
        </p:txBody>
      </p:sp>
      <p:sp>
        <p:nvSpPr>
          <p:cNvPr id="8" name="TextBox 7"/>
          <p:cNvSpPr txBox="1"/>
          <p:nvPr/>
        </p:nvSpPr>
        <p:spPr>
          <a:xfrm>
            <a:off x="123824" y="5586412"/>
            <a:ext cx="9648000" cy="815608"/>
          </a:xfrm>
          <a:prstGeom prst="rect">
            <a:avLst/>
          </a:prstGeom>
          <a:solidFill>
            <a:schemeClr val="accent3"/>
          </a:solidFill>
        </p:spPr>
        <p:txBody>
          <a:bodyPr wrap="square" rtlCol="0">
            <a:spAutoFit/>
          </a:bodyPr>
          <a:lstStyle/>
          <a:p>
            <a:r>
              <a:rPr lang="en-AU" dirty="0" smtClean="0">
                <a:solidFill>
                  <a:srgbClr val="FFFFFF"/>
                </a:solidFill>
              </a:rPr>
              <a:t>Recommendations:</a:t>
            </a:r>
          </a:p>
          <a:p>
            <a:r>
              <a:rPr lang="en-AU" dirty="0" smtClean="0">
                <a:solidFill>
                  <a:schemeClr val="tx1"/>
                </a:solidFill>
              </a:rPr>
              <a:t>[Contractor] Pty Ltd to be [accepted/rejected] for the proposed tender, with tender value limited to $[X]m dependent on the department assessment criteria (AND major factors influencing the recommendation).</a:t>
            </a:r>
          </a:p>
          <a:p>
            <a:endParaRPr lang="en-AU" dirty="0" smtClean="0">
              <a:solidFill>
                <a:srgbClr val="FFFFFF"/>
              </a:solidFill>
            </a:endParaRPr>
          </a:p>
        </p:txBody>
      </p:sp>
    </p:spTree>
    <p:extLst>
      <p:ext uri="{BB962C8B-B14F-4D97-AF65-F5344CB8AC3E}">
        <p14:creationId xmlns:p14="http://schemas.microsoft.com/office/powerpoint/2010/main" val="35423287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20</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Cash Flow &amp; Liquidity</a:t>
            </a:r>
            <a:endParaRPr lang="en-AU" dirty="0"/>
          </a:p>
        </p:txBody>
      </p:sp>
      <p:sp>
        <p:nvSpPr>
          <p:cNvPr id="6" name="Text Placeholder 5"/>
          <p:cNvSpPr>
            <a:spLocks noGrp="1"/>
          </p:cNvSpPr>
          <p:nvPr>
            <p:ph type="body" sz="quarter" idx="14"/>
          </p:nvPr>
        </p:nvSpPr>
        <p:spPr/>
        <p:txBody>
          <a:bodyPr/>
          <a:lstStyle/>
          <a:p>
            <a:r>
              <a:rPr lang="en-AU" dirty="0" smtClean="0"/>
              <a:t>Cash flow</a:t>
            </a:r>
            <a:endParaRPr lang="en-AU" dirty="0"/>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3"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sp>
        <p:nvSpPr>
          <p:cNvPr id="3" name="Content Placeholder 2"/>
          <p:cNvSpPr>
            <a:spLocks noGrp="1"/>
          </p:cNvSpPr>
          <p:nvPr>
            <p:ph sz="half" idx="2"/>
          </p:nvPr>
        </p:nvSpPr>
        <p:spPr>
          <a:xfrm>
            <a:off x="123825" y="3352800"/>
            <a:ext cx="4679950" cy="3033714"/>
          </a:xfrm>
        </p:spPr>
        <p:txBody>
          <a:bodyPr/>
          <a:lstStyle/>
          <a:p>
            <a:r>
              <a:rPr lang="en-AU" sz="900" dirty="0"/>
              <a:t>Cash flow</a:t>
            </a:r>
          </a:p>
          <a:p>
            <a:r>
              <a:rPr lang="en-AU" sz="900" b="0" i="1" dirty="0">
                <a:solidFill>
                  <a:schemeClr val="accent1"/>
                </a:solidFill>
              </a:rPr>
              <a:t>Commentary should be around </a:t>
            </a:r>
            <a:r>
              <a:rPr lang="en-AU" sz="900" b="0" i="1" dirty="0" smtClean="0">
                <a:solidFill>
                  <a:schemeClr val="accent1"/>
                </a:solidFill>
              </a:rPr>
              <a:t>cash generation </a:t>
            </a:r>
            <a:r>
              <a:rPr lang="en-AU" sz="900" b="0" i="1" dirty="0">
                <a:solidFill>
                  <a:schemeClr val="accent1"/>
                </a:solidFill>
              </a:rPr>
              <a:t>and trajectory aimed at identifying;</a:t>
            </a:r>
          </a:p>
          <a:p>
            <a:pPr marL="171450" indent="-171450">
              <a:buFontTx/>
              <a:buChar char="-"/>
            </a:pPr>
            <a:r>
              <a:rPr lang="en-AU" sz="900" b="0" i="1" dirty="0" smtClean="0">
                <a:solidFill>
                  <a:schemeClr val="accent1"/>
                </a:solidFill>
              </a:rPr>
              <a:t>Is the business generating cash from operating activities? </a:t>
            </a:r>
          </a:p>
          <a:p>
            <a:pPr marL="350838" lvl="1" indent="-171450">
              <a:buFontTx/>
              <a:buChar char="-"/>
            </a:pPr>
            <a:r>
              <a:rPr lang="en-AU" sz="900" b="0" i="1" dirty="0" smtClean="0">
                <a:solidFill>
                  <a:schemeClr val="accent1"/>
                </a:solidFill>
              </a:rPr>
              <a:t>What’s the trend </a:t>
            </a:r>
            <a:r>
              <a:rPr lang="en-AU" sz="900" b="0" i="1" dirty="0">
                <a:solidFill>
                  <a:schemeClr val="accent1"/>
                </a:solidFill>
              </a:rPr>
              <a:t>(increasing or decreasing</a:t>
            </a:r>
            <a:r>
              <a:rPr lang="en-AU" sz="900" b="0" i="1" dirty="0" smtClean="0">
                <a:solidFill>
                  <a:schemeClr val="accent1"/>
                </a:solidFill>
              </a:rPr>
              <a:t>)</a:t>
            </a:r>
            <a:r>
              <a:rPr lang="en-AU" sz="900" b="0" i="1" dirty="0">
                <a:solidFill>
                  <a:schemeClr val="accent1"/>
                </a:solidFill>
              </a:rPr>
              <a:t>?</a:t>
            </a:r>
            <a:endParaRPr lang="en-AU" sz="900" b="0" i="1" dirty="0" smtClean="0">
              <a:solidFill>
                <a:schemeClr val="accent1"/>
              </a:solidFill>
            </a:endParaRPr>
          </a:p>
          <a:p>
            <a:pPr marL="171450" indent="-171450">
              <a:buFontTx/>
              <a:buChar char="-"/>
            </a:pPr>
            <a:r>
              <a:rPr lang="en-AU" sz="900" b="0" i="1" dirty="0" smtClean="0">
                <a:solidFill>
                  <a:schemeClr val="accent1"/>
                </a:solidFill>
              </a:rPr>
              <a:t>Were </a:t>
            </a:r>
            <a:r>
              <a:rPr lang="en-AU" sz="900" b="0" i="1" dirty="0">
                <a:solidFill>
                  <a:schemeClr val="accent1"/>
                </a:solidFill>
              </a:rPr>
              <a:t>there any </a:t>
            </a:r>
            <a:r>
              <a:rPr lang="en-AU" sz="900" b="0" i="1" dirty="0" smtClean="0">
                <a:solidFill>
                  <a:schemeClr val="accent1"/>
                </a:solidFill>
              </a:rPr>
              <a:t>significant borrowings </a:t>
            </a:r>
            <a:r>
              <a:rPr lang="en-AU" sz="900" b="0" i="1" dirty="0">
                <a:solidFill>
                  <a:schemeClr val="accent1"/>
                </a:solidFill>
              </a:rPr>
              <a:t>or repayments in the period</a:t>
            </a:r>
            <a:r>
              <a:rPr lang="en-AU" sz="900" b="0" i="1" dirty="0" smtClean="0">
                <a:solidFill>
                  <a:schemeClr val="accent1"/>
                </a:solidFill>
              </a:rPr>
              <a:t>?</a:t>
            </a:r>
          </a:p>
          <a:p>
            <a:pPr marL="171450" indent="-171450">
              <a:buFontTx/>
              <a:buChar char="-"/>
            </a:pPr>
            <a:r>
              <a:rPr lang="en-AU" sz="900" b="0" i="1" dirty="0" smtClean="0">
                <a:solidFill>
                  <a:schemeClr val="accent1"/>
                </a:solidFill>
              </a:rPr>
              <a:t>How much CAPEX was made in the period?</a:t>
            </a:r>
            <a:endParaRPr lang="en-AU" sz="900" b="0" i="1" dirty="0">
              <a:solidFill>
                <a:schemeClr val="accent1"/>
              </a:solidFill>
            </a:endParaRPr>
          </a:p>
          <a:p>
            <a:pPr marL="171450" lvl="1" indent="-171450">
              <a:buFontTx/>
              <a:buChar char="-"/>
            </a:pPr>
            <a:r>
              <a:rPr lang="en-AU" sz="900" b="0" i="1" dirty="0">
                <a:solidFill>
                  <a:schemeClr val="accent1"/>
                </a:solidFill>
              </a:rPr>
              <a:t>The level of </a:t>
            </a:r>
            <a:r>
              <a:rPr lang="en-AU" sz="900" b="0" i="1" dirty="0" smtClean="0">
                <a:solidFill>
                  <a:schemeClr val="accent1"/>
                </a:solidFill>
              </a:rPr>
              <a:t>net cash flow and resultant headroom </a:t>
            </a:r>
            <a:r>
              <a:rPr lang="en-AU" sz="900" b="0" i="1" dirty="0">
                <a:solidFill>
                  <a:schemeClr val="accent1"/>
                </a:solidFill>
              </a:rPr>
              <a:t>vs. facilities </a:t>
            </a:r>
            <a:r>
              <a:rPr lang="en-AU" sz="900" b="0" i="1" dirty="0" smtClean="0">
                <a:solidFill>
                  <a:schemeClr val="accent1"/>
                </a:solidFill>
              </a:rPr>
              <a:t>available.</a:t>
            </a:r>
          </a:p>
          <a:p>
            <a:pPr marL="0" lvl="1" indent="0">
              <a:spcAft>
                <a:spcPts val="0"/>
              </a:spcAft>
            </a:pPr>
            <a:r>
              <a:rPr lang="en-AU" sz="900" i="1" dirty="0">
                <a:solidFill>
                  <a:srgbClr val="002776"/>
                </a:solidFill>
              </a:rPr>
              <a:t>Factors to </a:t>
            </a:r>
            <a:r>
              <a:rPr lang="en-AU" sz="900" i="1" dirty="0" smtClean="0">
                <a:solidFill>
                  <a:srgbClr val="002776"/>
                </a:solidFill>
              </a:rPr>
              <a:t>consider:</a:t>
            </a:r>
            <a:endParaRPr lang="en-AU" sz="900" b="0" i="1" dirty="0">
              <a:solidFill>
                <a:schemeClr val="accent1"/>
              </a:solidFill>
            </a:endParaRPr>
          </a:p>
          <a:p>
            <a:pPr marL="171450" lvl="2" indent="-171450">
              <a:defRPr/>
            </a:pPr>
            <a:r>
              <a:rPr lang="en-AU" sz="900" i="1" dirty="0" smtClean="0">
                <a:solidFill>
                  <a:schemeClr val="accent1"/>
                </a:solidFill>
              </a:rPr>
              <a:t>Was </a:t>
            </a:r>
            <a:r>
              <a:rPr lang="en-AU" sz="900" i="1" dirty="0">
                <a:solidFill>
                  <a:schemeClr val="accent1"/>
                </a:solidFill>
              </a:rPr>
              <a:t>operating cash flow generated predominantly earnings driven (sustainable) or  working capital movement driven (non-sustainable)? </a:t>
            </a:r>
          </a:p>
          <a:p>
            <a:pPr marL="171450" lvl="2" indent="-171450">
              <a:defRPr/>
            </a:pPr>
            <a:r>
              <a:rPr lang="en-AU" sz="900" i="1" dirty="0">
                <a:solidFill>
                  <a:schemeClr val="accent1"/>
                </a:solidFill>
              </a:rPr>
              <a:t>How much cash has been </a:t>
            </a:r>
            <a:r>
              <a:rPr lang="en-AU" sz="900" i="1" dirty="0" smtClean="0">
                <a:solidFill>
                  <a:schemeClr val="accent1"/>
                </a:solidFill>
              </a:rPr>
              <a:t>extracted </a:t>
            </a:r>
            <a:r>
              <a:rPr lang="en-AU" sz="900" i="1" dirty="0">
                <a:solidFill>
                  <a:schemeClr val="accent1"/>
                </a:solidFill>
              </a:rPr>
              <a:t>as dividends by the businesses owners? </a:t>
            </a:r>
            <a:r>
              <a:rPr lang="en-AU" sz="900" i="1" dirty="0" smtClean="0">
                <a:solidFill>
                  <a:schemeClr val="accent1"/>
                </a:solidFill>
              </a:rPr>
              <a:t>Is </a:t>
            </a:r>
            <a:r>
              <a:rPr lang="en-AU" sz="900" i="1" dirty="0">
                <a:solidFill>
                  <a:schemeClr val="accent1"/>
                </a:solidFill>
              </a:rPr>
              <a:t>the amount appropriate and sustainable? </a:t>
            </a:r>
            <a:r>
              <a:rPr lang="en-AU" sz="900" i="1" dirty="0" smtClean="0">
                <a:solidFill>
                  <a:schemeClr val="accent1"/>
                </a:solidFill>
              </a:rPr>
              <a:t>For example dividends that exceed say 75% of profit may result in the business being undercapitalised.</a:t>
            </a:r>
          </a:p>
          <a:p>
            <a:pPr marL="171450" lvl="2" indent="-171450">
              <a:defRPr/>
            </a:pPr>
            <a:r>
              <a:rPr lang="en-AU" sz="900" i="1" dirty="0" smtClean="0">
                <a:solidFill>
                  <a:schemeClr val="accent1"/>
                </a:solidFill>
              </a:rPr>
              <a:t>Was the level of CAPEX one-off in nature or is it recurring? Is CAPEX sufficient to maintain the asset base of the business (Comparison to Depreciation expense)?</a:t>
            </a:r>
            <a:endParaRPr lang="en-AU" sz="900" i="1" dirty="0">
              <a:solidFill>
                <a:schemeClr val="accent1"/>
              </a:solidFill>
            </a:endParaRPr>
          </a:p>
          <a:p>
            <a:pPr marL="171450" lvl="2" indent="-171450">
              <a:defRPr/>
            </a:pPr>
            <a:r>
              <a:rPr lang="en-AU" sz="900" i="1" dirty="0">
                <a:solidFill>
                  <a:schemeClr val="accent1"/>
                </a:solidFill>
              </a:rPr>
              <a:t>Interpretation of </a:t>
            </a:r>
            <a:r>
              <a:rPr lang="en-AU" sz="900" i="1" dirty="0" smtClean="0">
                <a:solidFill>
                  <a:schemeClr val="accent1"/>
                </a:solidFill>
              </a:rPr>
              <a:t>other movements </a:t>
            </a:r>
            <a:r>
              <a:rPr lang="en-AU" sz="900" i="1" dirty="0">
                <a:solidFill>
                  <a:schemeClr val="accent1"/>
                </a:solidFill>
              </a:rPr>
              <a:t>as to whether favourable or unfavourable in nature</a:t>
            </a:r>
            <a:r>
              <a:rPr lang="en-AU" sz="900" i="1" dirty="0" smtClean="0">
                <a:solidFill>
                  <a:schemeClr val="accent1"/>
                </a:solidFill>
              </a:rPr>
              <a:t>.</a:t>
            </a:r>
            <a:endParaRPr lang="en-AU" sz="900" i="1" dirty="0">
              <a:solidFill>
                <a:schemeClr val="accent1"/>
              </a:solidFill>
            </a:endParaRPr>
          </a:p>
        </p:txBody>
      </p:sp>
      <p:sp>
        <p:nvSpPr>
          <p:cNvPr id="9" name="Rectangle 8"/>
          <p:cNvSpPr/>
          <p:nvPr/>
        </p:nvSpPr>
        <p:spPr>
          <a:xfrm>
            <a:off x="104542" y="3136900"/>
            <a:ext cx="3724096" cy="200055"/>
          </a:xfrm>
          <a:prstGeom prst="rect">
            <a:avLst/>
          </a:prstGeom>
        </p:spPr>
        <p:txBody>
          <a:bodyPr wrap="none">
            <a:spAutoFit/>
          </a:bodyPr>
          <a:lstStyle/>
          <a:p>
            <a:r>
              <a:rPr lang="en-AU" sz="700" b="0" dirty="0" smtClean="0">
                <a:solidFill>
                  <a:schemeClr val="bg2"/>
                </a:solidFill>
              </a:rPr>
              <a:t>Source: 1) FYXX &amp; FYXX: Audited accounts 2) FYXX: Management accounts (unaudited)</a:t>
            </a:r>
            <a:endParaRPr lang="en-AU" sz="700" b="0" dirty="0">
              <a:solidFill>
                <a:schemeClr val="bg2"/>
              </a:solidFill>
            </a:endParaRP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588" y="1414463"/>
            <a:ext cx="4675187" cy="176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2371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21</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Cash Flow &amp; Liquidity</a:t>
            </a:r>
            <a:endParaRPr lang="en-AU" dirty="0"/>
          </a:p>
        </p:txBody>
      </p:sp>
      <p:sp>
        <p:nvSpPr>
          <p:cNvPr id="6" name="Text Placeholder 5"/>
          <p:cNvSpPr>
            <a:spLocks noGrp="1"/>
          </p:cNvSpPr>
          <p:nvPr>
            <p:ph type="body" sz="quarter" idx="14"/>
          </p:nvPr>
        </p:nvSpPr>
        <p:spPr/>
        <p:txBody>
          <a:bodyPr/>
          <a:lstStyle/>
          <a:p>
            <a:r>
              <a:rPr lang="en-AU" dirty="0" smtClean="0"/>
              <a:t>Working Capital Management</a:t>
            </a:r>
            <a:endParaRPr lang="en-AU" i="1" dirty="0">
              <a:solidFill>
                <a:srgbClr val="FF0000"/>
              </a:solidFill>
            </a:endParaRPr>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2"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sp>
        <p:nvSpPr>
          <p:cNvPr id="10" name="TextBox 9"/>
          <p:cNvSpPr txBox="1"/>
          <p:nvPr/>
        </p:nvSpPr>
        <p:spPr>
          <a:xfrm>
            <a:off x="5084763" y="1407077"/>
            <a:ext cx="4692650" cy="2201372"/>
          </a:xfrm>
          <a:prstGeom prst="rect">
            <a:avLst/>
          </a:prstGeom>
          <a:noFill/>
        </p:spPr>
        <p:txBody>
          <a:bodyPr wrap="square" rtlCol="0">
            <a:spAutoFit/>
          </a:bodyPr>
          <a:lstStyle/>
          <a:p>
            <a:r>
              <a:rPr lang="en-AU" sz="900" dirty="0" smtClean="0">
                <a:solidFill>
                  <a:schemeClr val="accent2"/>
                </a:solidFill>
              </a:rPr>
              <a:t>Debtors Ageing</a:t>
            </a:r>
          </a:p>
          <a:p>
            <a:pPr marL="171450" indent="-171450">
              <a:buFont typeface="Arial" pitchFamily="34" charset="0"/>
              <a:buChar char="•"/>
            </a:pPr>
            <a:r>
              <a:rPr lang="en-AU" sz="900" b="0" i="1" dirty="0">
                <a:solidFill>
                  <a:schemeClr val="accent1"/>
                </a:solidFill>
              </a:rPr>
              <a:t>This section aims to identify </a:t>
            </a:r>
            <a:r>
              <a:rPr lang="en-AU" sz="900" b="0" i="1" dirty="0" smtClean="0">
                <a:solidFill>
                  <a:schemeClr val="accent1"/>
                </a:solidFill>
              </a:rPr>
              <a:t>any potential debtor recoverability issues .</a:t>
            </a:r>
          </a:p>
          <a:p>
            <a:pPr marL="171450" indent="-171450">
              <a:buFont typeface="Arial" pitchFamily="34" charset="0"/>
              <a:buChar char="•"/>
            </a:pPr>
            <a:r>
              <a:rPr lang="en-AU" sz="900" b="0" i="1" dirty="0" smtClean="0">
                <a:solidFill>
                  <a:schemeClr val="accent1"/>
                </a:solidFill>
              </a:rPr>
              <a:t>Table to illustrate the breakdown of debtors between customers, the ageing of the accounts due and therefore whether there are any customer specific ageing issues. </a:t>
            </a:r>
            <a:endParaRPr lang="en-AU" sz="900" i="1" dirty="0" smtClean="0">
              <a:solidFill>
                <a:schemeClr val="accent1"/>
              </a:solidFill>
            </a:endParaRPr>
          </a:p>
          <a:p>
            <a:pPr marL="0" lvl="1">
              <a:spcAft>
                <a:spcPts val="0"/>
              </a:spcAft>
              <a:tabLst>
                <a:tab pos="5715000" algn="l"/>
              </a:tabLst>
            </a:pPr>
            <a:r>
              <a:rPr lang="en-AU" sz="900" i="1" dirty="0">
                <a:solidFill>
                  <a:srgbClr val="002776"/>
                </a:solidFill>
                <a:latin typeface="Arial"/>
                <a:cs typeface="+mn-cs"/>
              </a:rPr>
              <a:t>Factors to consider:</a:t>
            </a:r>
          </a:p>
          <a:p>
            <a:pPr marL="171450" lvl="0" indent="-171450">
              <a:buFont typeface="Arial" pitchFamily="34" charset="0"/>
              <a:buChar char="•"/>
            </a:pPr>
            <a:r>
              <a:rPr lang="en-AU" sz="900" b="0" i="1" dirty="0" smtClean="0">
                <a:solidFill>
                  <a:srgbClr val="002776"/>
                </a:solidFill>
              </a:rPr>
              <a:t>Comparison of the ageing of debtors to contractual terms (credit offered to customers).</a:t>
            </a:r>
          </a:p>
          <a:p>
            <a:pPr marL="361950" lvl="1"/>
            <a:r>
              <a:rPr lang="en-AU" sz="900" b="0" i="1" dirty="0" smtClean="0">
                <a:solidFill>
                  <a:srgbClr val="002776"/>
                </a:solidFill>
              </a:rPr>
              <a:t>- Accounts aged beyond </a:t>
            </a:r>
            <a:r>
              <a:rPr lang="en-AU" sz="900" b="0" i="1" dirty="0">
                <a:solidFill>
                  <a:srgbClr val="002776"/>
                </a:solidFill>
              </a:rPr>
              <a:t>the </a:t>
            </a:r>
            <a:r>
              <a:rPr lang="en-AU" sz="900" b="0" i="1" dirty="0" smtClean="0">
                <a:solidFill>
                  <a:srgbClr val="002776"/>
                </a:solidFill>
              </a:rPr>
              <a:t>credit period offered could indicate </a:t>
            </a:r>
            <a:r>
              <a:rPr lang="en-AU" sz="900" b="0" i="1" dirty="0">
                <a:solidFill>
                  <a:srgbClr val="002776"/>
                </a:solidFill>
              </a:rPr>
              <a:t>a </a:t>
            </a:r>
            <a:r>
              <a:rPr lang="en-AU" sz="900" b="0" i="1" dirty="0" smtClean="0">
                <a:solidFill>
                  <a:srgbClr val="002776"/>
                </a:solidFill>
              </a:rPr>
              <a:t>recoverability  </a:t>
            </a:r>
            <a:r>
              <a:rPr lang="en-AU" sz="900" b="0" i="1" dirty="0">
                <a:solidFill>
                  <a:srgbClr val="002776"/>
                </a:solidFill>
              </a:rPr>
              <a:t>issue</a:t>
            </a:r>
            <a:r>
              <a:rPr lang="en-AU" sz="900" b="0" i="1" dirty="0" smtClean="0">
                <a:solidFill>
                  <a:srgbClr val="002776"/>
                </a:solidFill>
              </a:rPr>
              <a:t>.</a:t>
            </a:r>
          </a:p>
          <a:p>
            <a:pPr marL="171450" lvl="0" indent="-171450">
              <a:buFont typeface="Arial" pitchFamily="34" charset="0"/>
              <a:buChar char="•"/>
            </a:pPr>
            <a:r>
              <a:rPr lang="en-AU" sz="900" b="0" i="1" dirty="0" smtClean="0">
                <a:solidFill>
                  <a:srgbClr val="002776"/>
                </a:solidFill>
              </a:rPr>
              <a:t>Significance of  the size of aged balances to the business.</a:t>
            </a:r>
            <a:endParaRPr lang="en-AU" sz="900" i="1" dirty="0" smtClean="0">
              <a:solidFill>
                <a:schemeClr val="accent1"/>
              </a:solidFill>
            </a:endParaRPr>
          </a:p>
          <a:p>
            <a:r>
              <a:rPr lang="en-AU" sz="900" i="1" dirty="0" smtClean="0">
                <a:solidFill>
                  <a:schemeClr val="accent1"/>
                </a:solidFill>
              </a:rPr>
              <a:t>Example wording:</a:t>
            </a:r>
          </a:p>
          <a:p>
            <a:pPr marL="171450" lvl="3" indent="-171450">
              <a:buFont typeface="Arial" pitchFamily="34" charset="0"/>
              <a:buChar char="•"/>
              <a:tabLst>
                <a:tab pos="5715000" algn="l"/>
              </a:tabLst>
              <a:defRPr/>
            </a:pPr>
            <a:r>
              <a:rPr lang="en-AU" sz="800" b="0" dirty="0">
                <a:solidFill>
                  <a:srgbClr val="000000"/>
                </a:solidFill>
                <a:latin typeface="+mn-lt"/>
                <a:cs typeface="+mn-cs"/>
              </a:rPr>
              <a:t>With the exception of $[ ]k receivable from Debtor 5, all debtors are less than 60 days old and are therefore within an acceptable range of  45 day credit terms.</a:t>
            </a:r>
          </a:p>
        </p:txBody>
      </p:sp>
      <p:sp>
        <p:nvSpPr>
          <p:cNvPr id="14" name="TextBox 13"/>
          <p:cNvSpPr txBox="1"/>
          <p:nvPr/>
        </p:nvSpPr>
        <p:spPr>
          <a:xfrm>
            <a:off x="5085587" y="3662288"/>
            <a:ext cx="4696588" cy="2370649"/>
          </a:xfrm>
          <a:prstGeom prst="rect">
            <a:avLst/>
          </a:prstGeom>
          <a:noFill/>
        </p:spPr>
        <p:txBody>
          <a:bodyPr wrap="square" rtlCol="0">
            <a:spAutoFit/>
          </a:bodyPr>
          <a:lstStyle/>
          <a:p>
            <a:r>
              <a:rPr lang="en-AU" sz="900" dirty="0" smtClean="0">
                <a:solidFill>
                  <a:schemeClr val="accent2"/>
                </a:solidFill>
              </a:rPr>
              <a:t>Creditors Ageing</a:t>
            </a:r>
          </a:p>
          <a:p>
            <a:pPr marL="171450" indent="-171450">
              <a:buFont typeface="Arial" pitchFamily="34" charset="0"/>
              <a:buChar char="•"/>
            </a:pPr>
            <a:r>
              <a:rPr lang="en-AU" sz="900" b="0" i="1" dirty="0">
                <a:solidFill>
                  <a:schemeClr val="accent1"/>
                </a:solidFill>
              </a:rPr>
              <a:t>This section aims to identify any </a:t>
            </a:r>
            <a:r>
              <a:rPr lang="en-AU" sz="900" b="0" i="1" dirty="0" smtClean="0">
                <a:solidFill>
                  <a:schemeClr val="accent1"/>
                </a:solidFill>
              </a:rPr>
              <a:t>potential stretch in creditors.</a:t>
            </a:r>
            <a:endParaRPr lang="en-AU" sz="900" b="0" i="1" dirty="0">
              <a:solidFill>
                <a:schemeClr val="accent1"/>
              </a:solidFill>
            </a:endParaRPr>
          </a:p>
          <a:p>
            <a:pPr marL="171450" indent="-171450">
              <a:buFont typeface="Arial" pitchFamily="34" charset="0"/>
              <a:buChar char="•"/>
            </a:pPr>
            <a:r>
              <a:rPr lang="en-AU" sz="900" b="0" i="1" dirty="0">
                <a:solidFill>
                  <a:schemeClr val="accent1"/>
                </a:solidFill>
              </a:rPr>
              <a:t>Table to illustrate the breakdown of </a:t>
            </a:r>
            <a:r>
              <a:rPr lang="en-AU" sz="900" b="0" i="1" dirty="0" smtClean="0">
                <a:solidFill>
                  <a:schemeClr val="accent1"/>
                </a:solidFill>
              </a:rPr>
              <a:t>creditors </a:t>
            </a:r>
            <a:r>
              <a:rPr lang="en-AU" sz="900" b="0" i="1" dirty="0">
                <a:solidFill>
                  <a:schemeClr val="accent1"/>
                </a:solidFill>
              </a:rPr>
              <a:t>between customers, the ageing of the accounts </a:t>
            </a:r>
            <a:r>
              <a:rPr lang="en-AU" sz="900" b="0" i="1" dirty="0" smtClean="0">
                <a:solidFill>
                  <a:schemeClr val="accent1"/>
                </a:solidFill>
              </a:rPr>
              <a:t>payable </a:t>
            </a:r>
            <a:r>
              <a:rPr lang="en-AU" sz="900" b="0" i="1" dirty="0">
                <a:solidFill>
                  <a:schemeClr val="accent1"/>
                </a:solidFill>
              </a:rPr>
              <a:t>and therefore whether there are any </a:t>
            </a:r>
            <a:r>
              <a:rPr lang="en-AU" sz="900" b="0" i="1" dirty="0" smtClean="0">
                <a:solidFill>
                  <a:schemeClr val="accent1"/>
                </a:solidFill>
              </a:rPr>
              <a:t>supplier specific </a:t>
            </a:r>
            <a:r>
              <a:rPr lang="en-AU" sz="900" b="0" i="1" dirty="0">
                <a:solidFill>
                  <a:schemeClr val="accent1"/>
                </a:solidFill>
              </a:rPr>
              <a:t>ageing issues. </a:t>
            </a:r>
            <a:endParaRPr lang="en-AU" sz="900" b="0" i="1" dirty="0" smtClean="0">
              <a:solidFill>
                <a:schemeClr val="accent1"/>
              </a:solidFill>
            </a:endParaRPr>
          </a:p>
          <a:p>
            <a:pPr marL="0" lvl="1">
              <a:spcAft>
                <a:spcPts val="0"/>
              </a:spcAft>
              <a:tabLst>
                <a:tab pos="5715000" algn="l"/>
              </a:tabLst>
            </a:pPr>
            <a:r>
              <a:rPr lang="en-AU" sz="900" i="1" dirty="0">
                <a:solidFill>
                  <a:srgbClr val="002776"/>
                </a:solidFill>
                <a:latin typeface="Arial"/>
              </a:rPr>
              <a:t>Factors to consider:</a:t>
            </a:r>
          </a:p>
          <a:p>
            <a:pPr marL="171450" lvl="0" indent="-171450">
              <a:buFont typeface="Arial" pitchFamily="34" charset="0"/>
              <a:buChar char="•"/>
            </a:pPr>
            <a:r>
              <a:rPr lang="en-AU" sz="900" b="0" i="1" dirty="0" smtClean="0">
                <a:solidFill>
                  <a:srgbClr val="002776"/>
                </a:solidFill>
              </a:rPr>
              <a:t>Balances aged beyond normal trading terms across a number of creditors may indicate liquidity pressure or unsustainable credit stretch.</a:t>
            </a:r>
          </a:p>
          <a:p>
            <a:pPr marL="171450" lvl="0" indent="-171450">
              <a:buFont typeface="Arial" pitchFamily="34" charset="0"/>
              <a:buChar char="•"/>
            </a:pPr>
            <a:r>
              <a:rPr lang="en-AU" sz="900" b="0" i="1" dirty="0" smtClean="0">
                <a:solidFill>
                  <a:srgbClr val="002776"/>
                </a:solidFill>
              </a:rPr>
              <a:t>Aged balances specific to one or two suppliers could be more indicative of disputed amounts as opposed to cash flow problems but should be investigated. </a:t>
            </a:r>
          </a:p>
          <a:p>
            <a:endParaRPr lang="en-AU" sz="900" i="1" dirty="0">
              <a:solidFill>
                <a:schemeClr val="accent1"/>
              </a:solidFill>
            </a:endParaRPr>
          </a:p>
          <a:p>
            <a:r>
              <a:rPr lang="en-AU" sz="900" i="1" dirty="0">
                <a:solidFill>
                  <a:schemeClr val="accent1"/>
                </a:solidFill>
              </a:rPr>
              <a:t>Example wording:</a:t>
            </a:r>
          </a:p>
          <a:p>
            <a:pPr marL="171450" indent="-171450">
              <a:buFont typeface="Arial" pitchFamily="34" charset="0"/>
              <a:buChar char="•"/>
            </a:pPr>
            <a:r>
              <a:rPr lang="en-AU" sz="800" b="0" dirty="0" smtClean="0">
                <a:solidFill>
                  <a:srgbClr val="000000"/>
                </a:solidFill>
                <a:latin typeface="+mn-lt"/>
                <a:cs typeface="+mn-cs"/>
              </a:rPr>
              <a:t>Ageing </a:t>
            </a:r>
            <a:r>
              <a:rPr lang="en-AU" sz="800" b="0" dirty="0">
                <a:solidFill>
                  <a:srgbClr val="000000"/>
                </a:solidFill>
                <a:latin typeface="+mn-lt"/>
                <a:cs typeface="+mn-cs"/>
              </a:rPr>
              <a:t>is within an acceptable range of average terms of 30 to 45 days with the majority of balances aged less than 60 days.</a:t>
            </a:r>
          </a:p>
        </p:txBody>
      </p:sp>
      <p:pic>
        <p:nvPicPr>
          <p:cNvPr id="4182" name="Picture 8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588" y="1414463"/>
            <a:ext cx="4705350" cy="187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83" name="Picture 8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775" y="3424238"/>
            <a:ext cx="470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extLst>
              <p:ext uri="{D42A27DB-BD31-4B8C-83A1-F6EECF244321}">
                <p14:modId xmlns:p14="http://schemas.microsoft.com/office/powerpoint/2010/main" val="2373544216"/>
              </p:ext>
            </p:extLst>
          </p:nvPr>
        </p:nvPicPr>
        <p:blipFill>
          <a:blip r:embed="rId5" cstate="print">
            <a:extLst>
              <a:ext uri="{28A0092B-C50C-407E-A947-70E740481C1C}">
                <a14:useLocalDpi xmlns:a14="http://schemas.microsoft.com/office/drawing/2010/main" val="0"/>
              </a:ext>
            </a:extLst>
          </a:blip>
          <a:srcRect/>
          <a:stretch>
            <a:fillRect/>
          </a:stretch>
        </p:blipFill>
        <p:spPr bwMode="auto">
          <a:xfrm>
            <a:off x="138112" y="4748213"/>
            <a:ext cx="463867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8674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883B3A8-B6DB-42E8-A225-A8809078D346}" type="slidenum">
              <a:rPr lang="en-GB" noProof="0" smtClean="0"/>
              <a:pPr/>
              <a:t>22</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r>
              <a:rPr lang="en-AU" dirty="0" smtClean="0"/>
              <a:t>Forecast </a:t>
            </a:r>
            <a:endParaRPr lang="en-AU" dirty="0"/>
          </a:p>
        </p:txBody>
      </p:sp>
      <p:sp>
        <p:nvSpPr>
          <p:cNvPr id="7" name="Text Placeholder 6"/>
          <p:cNvSpPr>
            <a:spLocks noGrp="1"/>
          </p:cNvSpPr>
          <p:nvPr>
            <p:ph type="body" sz="quarter" idx="14"/>
          </p:nvPr>
        </p:nvSpPr>
        <p:spPr/>
        <p:txBody>
          <a:bodyPr/>
          <a:lstStyle/>
          <a:p>
            <a:r>
              <a:rPr lang="en-AU" dirty="0" smtClean="0"/>
              <a:t>Forecast review</a:t>
            </a:r>
            <a:endParaRPr lang="en-AU" i="1" dirty="0">
              <a:solidFill>
                <a:srgbClr val="FF0000"/>
              </a:solidFill>
            </a:endParaRPr>
          </a:p>
        </p:txBody>
      </p:sp>
      <p:sp>
        <p:nvSpPr>
          <p:cNvPr id="11" name="Content Placeholder 2"/>
          <p:cNvSpPr>
            <a:spLocks noGrp="1"/>
          </p:cNvSpPr>
          <p:nvPr>
            <p:ph sz="half" idx="2"/>
          </p:nvPr>
        </p:nvSpPr>
        <p:spPr>
          <a:xfrm>
            <a:off x="123825" y="4205302"/>
            <a:ext cx="4692650" cy="2914652"/>
          </a:xfrm>
        </p:spPr>
        <p:txBody>
          <a:bodyPr/>
          <a:lstStyle/>
          <a:p>
            <a:r>
              <a:rPr lang="en-AU" sz="900" dirty="0" smtClean="0"/>
              <a:t>Profit and loss forecast</a:t>
            </a:r>
            <a:endParaRPr lang="en-AU" sz="900" dirty="0"/>
          </a:p>
          <a:p>
            <a:r>
              <a:rPr lang="en-AU" sz="900" b="0" i="1" dirty="0">
                <a:solidFill>
                  <a:schemeClr val="accent1"/>
                </a:solidFill>
              </a:rPr>
              <a:t>Commentary should be around profitability and trajectory aimed at identifying;</a:t>
            </a:r>
          </a:p>
          <a:p>
            <a:pPr marL="171450" lvl="1" indent="-171450">
              <a:buFontTx/>
              <a:buChar char="-"/>
            </a:pPr>
            <a:r>
              <a:rPr lang="en-AU" sz="900" b="0" i="1" dirty="0">
                <a:solidFill>
                  <a:schemeClr val="accent1"/>
                </a:solidFill>
              </a:rPr>
              <a:t>Trend of </a:t>
            </a:r>
            <a:r>
              <a:rPr lang="en-AU" sz="900" b="0" i="1" dirty="0" smtClean="0">
                <a:solidFill>
                  <a:schemeClr val="accent1"/>
                </a:solidFill>
              </a:rPr>
              <a:t>revenue forecast (growing </a:t>
            </a:r>
            <a:r>
              <a:rPr lang="en-AU" sz="900" b="0" i="1" dirty="0">
                <a:solidFill>
                  <a:schemeClr val="accent1"/>
                </a:solidFill>
              </a:rPr>
              <a:t>or contracting</a:t>
            </a:r>
            <a:r>
              <a:rPr lang="en-AU" sz="900" b="0" i="1" dirty="0" smtClean="0">
                <a:solidFill>
                  <a:schemeClr val="accent1"/>
                </a:solidFill>
              </a:rPr>
              <a:t>) - </a:t>
            </a:r>
            <a:r>
              <a:rPr lang="en-AU" sz="900" b="0" i="1" dirty="0">
                <a:solidFill>
                  <a:schemeClr val="accent1"/>
                </a:solidFill>
              </a:rPr>
              <a:t>how does this compare to the historical period</a:t>
            </a:r>
            <a:r>
              <a:rPr lang="en-AU" sz="900" b="0" i="1" dirty="0" smtClean="0">
                <a:solidFill>
                  <a:schemeClr val="accent1"/>
                </a:solidFill>
              </a:rPr>
              <a:t>?</a:t>
            </a:r>
            <a:endParaRPr lang="en-AU" sz="900" b="0" i="1" dirty="0">
              <a:solidFill>
                <a:schemeClr val="accent1"/>
              </a:solidFill>
            </a:endParaRPr>
          </a:p>
          <a:p>
            <a:pPr marL="171450" indent="-171450">
              <a:buFontTx/>
              <a:buChar char="-"/>
            </a:pPr>
            <a:r>
              <a:rPr lang="en-AU" sz="900" b="0" i="1" dirty="0">
                <a:solidFill>
                  <a:schemeClr val="accent1"/>
                </a:solidFill>
              </a:rPr>
              <a:t>How movements </a:t>
            </a:r>
            <a:r>
              <a:rPr lang="en-AU" sz="900" b="0" i="1" dirty="0" smtClean="0">
                <a:solidFill>
                  <a:schemeClr val="accent1"/>
                </a:solidFill>
              </a:rPr>
              <a:t>are forecast to translate </a:t>
            </a:r>
            <a:r>
              <a:rPr lang="en-AU" sz="900" b="0" i="1" dirty="0">
                <a:solidFill>
                  <a:schemeClr val="accent1"/>
                </a:solidFill>
              </a:rPr>
              <a:t>to profitability through:</a:t>
            </a:r>
          </a:p>
          <a:p>
            <a:pPr marL="350838" lvl="1" indent="-171450">
              <a:buFontTx/>
              <a:buChar char="-"/>
            </a:pPr>
            <a:r>
              <a:rPr lang="en-AU" sz="900" b="0" i="1" dirty="0" smtClean="0">
                <a:solidFill>
                  <a:schemeClr val="accent1"/>
                </a:solidFill>
              </a:rPr>
              <a:t>Margin trends (improved </a:t>
            </a:r>
            <a:r>
              <a:rPr lang="en-AU" sz="900" b="0" i="1" dirty="0">
                <a:solidFill>
                  <a:schemeClr val="accent1"/>
                </a:solidFill>
              </a:rPr>
              <a:t>or deteriorated)</a:t>
            </a:r>
          </a:p>
          <a:p>
            <a:pPr marL="350838" lvl="1" indent="-171450">
              <a:buFontTx/>
              <a:buChar char="-"/>
            </a:pPr>
            <a:r>
              <a:rPr lang="en-AU" sz="900" b="0" i="1" dirty="0" smtClean="0">
                <a:solidFill>
                  <a:schemeClr val="accent1"/>
                </a:solidFill>
              </a:rPr>
              <a:t>Movements in the level of overheads (on an absolute basis and as a proportion of revenue) </a:t>
            </a:r>
            <a:endParaRPr lang="en-AU" sz="900" b="0" i="1" dirty="0">
              <a:solidFill>
                <a:schemeClr val="accent1"/>
              </a:solidFill>
            </a:endParaRPr>
          </a:p>
        </p:txBody>
      </p:sp>
      <p:sp>
        <p:nvSpPr>
          <p:cNvPr id="12"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sp>
        <p:nvSpPr>
          <p:cNvPr id="13" name="Rectangle 12"/>
          <p:cNvSpPr/>
          <p:nvPr/>
        </p:nvSpPr>
        <p:spPr>
          <a:xfrm>
            <a:off x="128587" y="4005247"/>
            <a:ext cx="1495922" cy="200055"/>
          </a:xfrm>
          <a:prstGeom prst="rect">
            <a:avLst/>
          </a:prstGeom>
        </p:spPr>
        <p:txBody>
          <a:bodyPr wrap="none">
            <a:spAutoFit/>
          </a:bodyPr>
          <a:lstStyle/>
          <a:p>
            <a:r>
              <a:rPr lang="en-AU" sz="700" b="0" dirty="0" smtClean="0">
                <a:solidFill>
                  <a:schemeClr val="bg2"/>
                </a:solidFill>
              </a:rPr>
              <a:t>Source: 1) Management forecast</a:t>
            </a:r>
            <a:endParaRPr lang="en-AU" sz="700" b="0" dirty="0">
              <a:solidFill>
                <a:schemeClr val="bg2"/>
              </a:solidFill>
            </a:endParaRPr>
          </a:p>
        </p:txBody>
      </p:sp>
      <p:sp>
        <p:nvSpPr>
          <p:cNvPr id="9" name="Content Placeholder 2"/>
          <p:cNvSpPr>
            <a:spLocks noGrp="1"/>
          </p:cNvSpPr>
          <p:nvPr>
            <p:ph sz="half" idx="2"/>
          </p:nvPr>
        </p:nvSpPr>
        <p:spPr>
          <a:xfrm>
            <a:off x="5072062" y="4167202"/>
            <a:ext cx="4692650" cy="2914652"/>
          </a:xfrm>
        </p:spPr>
        <p:txBody>
          <a:bodyPr/>
          <a:lstStyle/>
          <a:p>
            <a:r>
              <a:rPr lang="en-AU" sz="900" dirty="0"/>
              <a:t>Cash </a:t>
            </a:r>
            <a:r>
              <a:rPr lang="en-AU" sz="900" dirty="0" smtClean="0"/>
              <a:t>flow forecast</a:t>
            </a:r>
            <a:endParaRPr lang="en-AU" sz="900" dirty="0"/>
          </a:p>
          <a:p>
            <a:r>
              <a:rPr lang="en-AU" sz="900" b="0" i="1" dirty="0">
                <a:solidFill>
                  <a:schemeClr val="accent1"/>
                </a:solidFill>
              </a:rPr>
              <a:t>Commentary should be around </a:t>
            </a:r>
            <a:r>
              <a:rPr lang="en-AU" sz="900" b="0" i="1" dirty="0" smtClean="0">
                <a:solidFill>
                  <a:schemeClr val="accent1"/>
                </a:solidFill>
              </a:rPr>
              <a:t>cash generation </a:t>
            </a:r>
            <a:r>
              <a:rPr lang="en-AU" sz="900" b="0" i="1" dirty="0">
                <a:solidFill>
                  <a:schemeClr val="accent1"/>
                </a:solidFill>
              </a:rPr>
              <a:t>and trajectory aimed at </a:t>
            </a:r>
            <a:r>
              <a:rPr lang="en-AU" sz="900" b="0" i="1" dirty="0" smtClean="0">
                <a:solidFill>
                  <a:schemeClr val="accent1"/>
                </a:solidFill>
              </a:rPr>
              <a:t>identifying;</a:t>
            </a:r>
          </a:p>
          <a:p>
            <a:pPr marL="171450" indent="-171450">
              <a:buFontTx/>
              <a:buChar char="-"/>
            </a:pPr>
            <a:r>
              <a:rPr lang="en-AU" sz="900" b="0" i="1" dirty="0" smtClean="0">
                <a:solidFill>
                  <a:schemeClr val="accent1"/>
                </a:solidFill>
              </a:rPr>
              <a:t>Is the business forecast to generate cash from operating activities ? </a:t>
            </a:r>
          </a:p>
          <a:p>
            <a:pPr marL="350838" lvl="1" indent="-171450">
              <a:buFontTx/>
              <a:buChar char="-"/>
            </a:pPr>
            <a:r>
              <a:rPr lang="en-AU" sz="900" b="0" i="1" dirty="0" smtClean="0">
                <a:solidFill>
                  <a:schemeClr val="accent1"/>
                </a:solidFill>
              </a:rPr>
              <a:t>What’s the trend </a:t>
            </a:r>
            <a:r>
              <a:rPr lang="en-AU" sz="900" b="0" i="1" dirty="0">
                <a:solidFill>
                  <a:schemeClr val="accent1"/>
                </a:solidFill>
              </a:rPr>
              <a:t>(increasing or decreasing</a:t>
            </a:r>
            <a:r>
              <a:rPr lang="en-AU" sz="900" b="0" i="1" dirty="0" smtClean="0">
                <a:solidFill>
                  <a:schemeClr val="accent1"/>
                </a:solidFill>
              </a:rPr>
              <a:t>) - how does this compare to the historical period?</a:t>
            </a:r>
          </a:p>
          <a:p>
            <a:pPr marL="350838" lvl="1" indent="-171450">
              <a:buFontTx/>
              <a:buChar char="-"/>
            </a:pPr>
            <a:r>
              <a:rPr lang="en-AU" sz="900" b="0" i="1" dirty="0" smtClean="0">
                <a:solidFill>
                  <a:schemeClr val="accent1"/>
                </a:solidFill>
              </a:rPr>
              <a:t>Are there significant monthly variances in cash generation?</a:t>
            </a:r>
          </a:p>
          <a:p>
            <a:pPr marL="171450" indent="-171450">
              <a:buFontTx/>
              <a:buChar char="-"/>
            </a:pPr>
            <a:r>
              <a:rPr lang="en-AU" sz="900" b="0" i="1" dirty="0" smtClean="0">
                <a:solidFill>
                  <a:schemeClr val="accent1"/>
                </a:solidFill>
              </a:rPr>
              <a:t>Are any </a:t>
            </a:r>
            <a:r>
              <a:rPr lang="en-AU" sz="900" b="0" i="1" dirty="0">
                <a:solidFill>
                  <a:schemeClr val="accent1"/>
                </a:solidFill>
              </a:rPr>
              <a:t>significant </a:t>
            </a:r>
            <a:r>
              <a:rPr lang="en-AU" sz="900" b="0" i="1" dirty="0" smtClean="0">
                <a:solidFill>
                  <a:schemeClr val="accent1"/>
                </a:solidFill>
              </a:rPr>
              <a:t>additional borrowings, repayments or equity injections forecast?</a:t>
            </a:r>
          </a:p>
          <a:p>
            <a:pPr marL="0" lvl="1" indent="0">
              <a:spcAft>
                <a:spcPts val="0"/>
              </a:spcAft>
            </a:pPr>
            <a:r>
              <a:rPr lang="en-AU" sz="900" i="1" dirty="0" smtClean="0">
                <a:solidFill>
                  <a:srgbClr val="002776"/>
                </a:solidFill>
              </a:rPr>
              <a:t>Factors </a:t>
            </a:r>
            <a:r>
              <a:rPr lang="en-AU" sz="900" i="1" dirty="0">
                <a:solidFill>
                  <a:srgbClr val="002776"/>
                </a:solidFill>
              </a:rPr>
              <a:t>to </a:t>
            </a:r>
            <a:r>
              <a:rPr lang="en-AU" sz="900" i="1" dirty="0" smtClean="0">
                <a:solidFill>
                  <a:srgbClr val="002776"/>
                </a:solidFill>
              </a:rPr>
              <a:t>consider:</a:t>
            </a:r>
            <a:endParaRPr lang="en-AU" sz="900" b="0" i="1" dirty="0">
              <a:solidFill>
                <a:schemeClr val="accent1"/>
              </a:solidFill>
            </a:endParaRPr>
          </a:p>
          <a:p>
            <a:pPr marL="171450" lvl="2" indent="-171450">
              <a:defRPr/>
            </a:pPr>
            <a:r>
              <a:rPr lang="en-AU" sz="900" i="1" dirty="0" smtClean="0">
                <a:solidFill>
                  <a:schemeClr val="accent1"/>
                </a:solidFill>
              </a:rPr>
              <a:t>Is </a:t>
            </a:r>
            <a:r>
              <a:rPr lang="en-AU" sz="900" i="1" dirty="0">
                <a:solidFill>
                  <a:schemeClr val="accent1"/>
                </a:solidFill>
              </a:rPr>
              <a:t>operating cash flow </a:t>
            </a:r>
            <a:r>
              <a:rPr lang="en-AU" sz="900" i="1" dirty="0" smtClean="0">
                <a:solidFill>
                  <a:schemeClr val="accent1"/>
                </a:solidFill>
              </a:rPr>
              <a:t>forecast to be earnings </a:t>
            </a:r>
            <a:r>
              <a:rPr lang="en-AU" sz="900" i="1" dirty="0">
                <a:solidFill>
                  <a:schemeClr val="accent1"/>
                </a:solidFill>
              </a:rPr>
              <a:t>driven (sustainable) </a:t>
            </a:r>
            <a:r>
              <a:rPr lang="en-AU" sz="900" i="1" dirty="0" smtClean="0">
                <a:solidFill>
                  <a:schemeClr val="accent1"/>
                </a:solidFill>
              </a:rPr>
              <a:t>or generated through release of working capital (</a:t>
            </a:r>
            <a:r>
              <a:rPr lang="en-AU" sz="900" i="1" dirty="0">
                <a:solidFill>
                  <a:schemeClr val="accent1"/>
                </a:solidFill>
              </a:rPr>
              <a:t>non-sustainable)? </a:t>
            </a:r>
            <a:r>
              <a:rPr lang="en-AU" sz="900" i="1" dirty="0" smtClean="0">
                <a:solidFill>
                  <a:schemeClr val="accent1"/>
                </a:solidFill>
              </a:rPr>
              <a:t> How does this compare to the historical period?</a:t>
            </a:r>
            <a:endParaRPr lang="en-AU" sz="900" i="1" dirty="0">
              <a:solidFill>
                <a:schemeClr val="accent1"/>
              </a:solidFill>
            </a:endParaRPr>
          </a:p>
          <a:p>
            <a:pPr marL="171450" lvl="2" indent="-171450">
              <a:defRPr/>
            </a:pPr>
            <a:r>
              <a:rPr lang="en-AU" sz="900" i="1" dirty="0" smtClean="0">
                <a:solidFill>
                  <a:schemeClr val="accent1"/>
                </a:solidFill>
              </a:rPr>
              <a:t>Is there a funding need or limited headroom forecast based on existing facilities? Are there any mitigating factors already built into the forecast (e.g. increase borrowings, equity injection). How certain is the timing and amount of any such mitigating actions?</a:t>
            </a:r>
            <a:endParaRPr lang="en-AU" sz="900" i="1" dirty="0">
              <a:solidFill>
                <a:srgbClr val="FF0000"/>
              </a:solidFill>
            </a:endParaRPr>
          </a:p>
        </p:txBody>
      </p:sp>
      <p:pic>
        <p:nvPicPr>
          <p:cNvPr id="1638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837" y="1062022"/>
            <a:ext cx="9667875" cy="294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1985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Financial Capacity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23</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r>
              <a:rPr lang="en-AU" dirty="0" smtClean="0"/>
              <a:t>Forecast assumptions</a:t>
            </a:r>
            <a:endParaRPr lang="en-AU" dirty="0"/>
          </a:p>
        </p:txBody>
      </p:sp>
      <p:sp>
        <p:nvSpPr>
          <p:cNvPr id="7" name="Text Placeholder 6"/>
          <p:cNvSpPr>
            <a:spLocks noGrp="1"/>
          </p:cNvSpPr>
          <p:nvPr>
            <p:ph type="body" sz="quarter" idx="14"/>
          </p:nvPr>
        </p:nvSpPr>
        <p:spPr/>
        <p:txBody>
          <a:bodyPr/>
          <a:lstStyle/>
          <a:p>
            <a:r>
              <a:rPr lang="en-AU" dirty="0"/>
              <a:t>Forecast </a:t>
            </a:r>
            <a:r>
              <a:rPr lang="en-AU" dirty="0" smtClean="0"/>
              <a:t>assumptions</a:t>
            </a:r>
            <a:endParaRPr lang="en-AU" i="1" dirty="0">
              <a:solidFill>
                <a:srgbClr val="FF0000"/>
              </a:solidFill>
            </a:endParaRPr>
          </a:p>
        </p:txBody>
      </p:sp>
      <p:graphicFrame>
        <p:nvGraphicFramePr>
          <p:cNvPr id="9" name="Content Placeholder 1"/>
          <p:cNvGraphicFramePr>
            <a:graphicFrameLocks noGrp="1"/>
          </p:cNvGraphicFramePr>
          <p:nvPr>
            <p:ph sz="half" idx="2"/>
            <p:extLst>
              <p:ext uri="{D42A27DB-BD31-4B8C-83A1-F6EECF244321}">
                <p14:modId xmlns:p14="http://schemas.microsoft.com/office/powerpoint/2010/main" val="1469736721"/>
              </p:ext>
            </p:extLst>
          </p:nvPr>
        </p:nvGraphicFramePr>
        <p:xfrm>
          <a:off x="120749" y="1085850"/>
          <a:ext cx="9641615" cy="5076478"/>
        </p:xfrm>
        <a:graphic>
          <a:graphicData uri="http://schemas.openxmlformats.org/drawingml/2006/table">
            <a:tbl>
              <a:tblPr firstRow="1" bandRow="1">
                <a:tableStyleId>{2D5ABB26-0587-4C30-8999-92F81FD0307C}</a:tableStyleId>
              </a:tblPr>
              <a:tblGrid>
                <a:gridCol w="1508026"/>
                <a:gridCol w="3495675"/>
                <a:gridCol w="4637914"/>
              </a:tblGrid>
              <a:tr h="321598">
                <a:tc>
                  <a:txBody>
                    <a:bodyPr/>
                    <a:lstStyle/>
                    <a:p>
                      <a:pPr algn="ctr"/>
                      <a:r>
                        <a:rPr lang="en-AU" sz="900" b="1" dirty="0" smtClean="0">
                          <a:solidFill>
                            <a:schemeClr val="tx1"/>
                          </a:solidFill>
                        </a:rPr>
                        <a:t>Assumptions</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Details</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Reasonable (Y/N)</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r>
              <a:tr h="360000">
                <a:tc>
                  <a:txBody>
                    <a:bodyPr/>
                    <a:lstStyle/>
                    <a:p>
                      <a:r>
                        <a:rPr lang="en-AU" sz="900" b="1" dirty="0" smtClean="0">
                          <a:solidFill>
                            <a:schemeClr val="tx1"/>
                          </a:solidFill>
                        </a:rPr>
                        <a:t>Existing</a:t>
                      </a:r>
                      <a:r>
                        <a:rPr lang="en-AU" sz="900" b="1" baseline="0" dirty="0" smtClean="0">
                          <a:solidFill>
                            <a:schemeClr val="tx1"/>
                          </a:solidFill>
                        </a:rPr>
                        <a:t> work completion</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lnSpc>
                          <a:spcPct val="100000"/>
                        </a:lnSpc>
                        <a:buFont typeface="Arial" pitchFamily="34" charset="0"/>
                        <a:buNone/>
                      </a:pPr>
                      <a:r>
                        <a:rPr lang="en-AU" sz="900" b="0" i="1" baseline="0" dirty="0" smtClean="0">
                          <a:solidFill>
                            <a:schemeClr val="accent1"/>
                          </a:solidFill>
                        </a:rPr>
                        <a:t>Summarise completion assumptions and forecast margins of existing work in hand.</a:t>
                      </a:r>
                    </a:p>
                    <a:p>
                      <a:pPr marL="0" indent="0" algn="l">
                        <a:lnSpc>
                          <a:spcPct val="100000"/>
                        </a:lnSpc>
                        <a:buFont typeface="Arial" pitchFamily="34" charset="0"/>
                        <a:buNone/>
                      </a:pPr>
                      <a:r>
                        <a:rPr lang="en-AU" sz="900" b="0" i="1" baseline="0" dirty="0" smtClean="0">
                          <a:solidFill>
                            <a:schemeClr val="accent1"/>
                          </a:solidFill>
                        </a:rPr>
                        <a:t>Consider the performance in the YTD and if any other indicators to suggest delays or overruns should be forecast. </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l">
                        <a:lnSpc>
                          <a:spcPct val="100000"/>
                        </a:lnSpc>
                        <a:buFont typeface="Arial" pitchFamily="34" charset="0"/>
                        <a:buNone/>
                      </a:pPr>
                      <a:r>
                        <a:rPr lang="en-AU" sz="900" b="0" i="1" baseline="0" dirty="0" smtClean="0">
                          <a:solidFill>
                            <a:schemeClr val="accent1"/>
                          </a:solidFill>
                        </a:rPr>
                        <a:t>Consider management’s justification of material changes in contract performance to that achieved in the YTD (or lack of) and conclude on the reasonableness of those assumptions. E.g. have recent supply shortages and likely subsequent delays to project completions been considered? </a:t>
                      </a:r>
                    </a:p>
                    <a:p>
                      <a:pPr marL="0" indent="0" algn="l">
                        <a:lnSpc>
                          <a:spcPct val="100000"/>
                        </a:lnSpc>
                        <a:buFont typeface="Arial" pitchFamily="34" charset="0"/>
                        <a:buNone/>
                      </a:pPr>
                      <a:r>
                        <a:rPr lang="en-AU" sz="900" b="0" i="1" baseline="0" dirty="0" smtClean="0">
                          <a:solidFill>
                            <a:schemeClr val="accent1"/>
                          </a:solidFill>
                        </a:rPr>
                        <a:t>Note whether sensitivities would be appropriate.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690909">
                <a:tc>
                  <a:txBody>
                    <a:bodyPr/>
                    <a:lstStyle/>
                    <a:p>
                      <a:r>
                        <a:rPr lang="en-AU" sz="900" b="1" dirty="0" smtClean="0">
                          <a:solidFill>
                            <a:schemeClr val="tx1"/>
                          </a:solidFill>
                        </a:rPr>
                        <a:t>New</a:t>
                      </a:r>
                      <a:r>
                        <a:rPr lang="en-AU" sz="900" b="1" baseline="0" dirty="0" smtClean="0">
                          <a:solidFill>
                            <a:schemeClr val="tx1"/>
                          </a:solidFill>
                        </a:rPr>
                        <a:t> work start up</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defTabSz="914400" rtl="0" eaLnBrk="1" latinLnBrk="0" hangingPunct="1">
                        <a:lnSpc>
                          <a:spcPct val="100000"/>
                        </a:lnSpc>
                        <a:buFont typeface="Arial" pitchFamily="34" charset="0"/>
                        <a:buNone/>
                      </a:pPr>
                      <a:r>
                        <a:rPr lang="en-AU" sz="900" b="0" i="1" kern="1200" baseline="0" dirty="0" smtClean="0">
                          <a:solidFill>
                            <a:schemeClr val="accent1"/>
                          </a:solidFill>
                          <a:latin typeface="+mn-lt"/>
                          <a:ea typeface="+mn-ea"/>
                          <a:cs typeface="+mn-cs"/>
                        </a:rPr>
                        <a:t>Provide details of new work forecast including a split of value between secured work, that attributable to identified opportunities, and any “blue sky’” .  Summarise any associated assumptions (e.g. assumed success rate on identified opportunities, assumed start for secured work).</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l">
                        <a:lnSpc>
                          <a:spcPct val="100000"/>
                        </a:lnSpc>
                        <a:buFont typeface="Arial" pitchFamily="34" charset="0"/>
                        <a:buNone/>
                      </a:pPr>
                      <a:r>
                        <a:rPr lang="en-AU" sz="900" b="0" i="1" baseline="0" dirty="0" smtClean="0">
                          <a:solidFill>
                            <a:schemeClr val="accent1"/>
                          </a:solidFill>
                        </a:rPr>
                        <a:t>Consider management’s  justification of material changes assumed from historical win rates and on the proportion of forecast revenue comprising “Blue Sky”. Conclude on the reasonableness of those assumptions.</a:t>
                      </a:r>
                    </a:p>
                    <a:p>
                      <a:pPr marL="0" indent="0" algn="l">
                        <a:lnSpc>
                          <a:spcPct val="100000"/>
                        </a:lnSpc>
                        <a:buFont typeface="Arial" pitchFamily="34" charset="0"/>
                        <a:buNone/>
                      </a:pPr>
                      <a:r>
                        <a:rPr lang="en-AU" sz="900" b="0" i="1" baseline="0" dirty="0" smtClean="0">
                          <a:solidFill>
                            <a:schemeClr val="accent1"/>
                          </a:solidFill>
                        </a:rPr>
                        <a:t>Note whether sensitivities would be appropriate.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dirty="0" smtClean="0">
                          <a:solidFill>
                            <a:schemeClr val="tx1"/>
                          </a:solidFill>
                        </a:rPr>
                        <a:t>Forecast contract</a:t>
                      </a:r>
                      <a:r>
                        <a:rPr lang="en-AU" sz="900" b="1" baseline="0" dirty="0" smtClean="0">
                          <a:solidFill>
                            <a:schemeClr val="tx1"/>
                          </a:solidFill>
                        </a:rPr>
                        <a:t> margins &amp; fixed overheads</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lnSpc>
                          <a:spcPct val="100000"/>
                        </a:lnSpc>
                        <a:buFont typeface="Arial" pitchFamily="34" charset="0"/>
                        <a:buNone/>
                      </a:pPr>
                      <a:r>
                        <a:rPr lang="en-AU" sz="900" b="0" i="1" baseline="0" dirty="0" smtClean="0">
                          <a:solidFill>
                            <a:schemeClr val="accent1"/>
                          </a:solidFill>
                        </a:rPr>
                        <a:t>Provide a high level summary of key margin assumptions and fixed overhead assumptions for the forecast period.  Discuss any significant changes in comparison to the historical period and any variants in the forecast period that may result in their change.</a:t>
                      </a:r>
                    </a:p>
                    <a:p>
                      <a:pPr marL="0" indent="0" algn="l">
                        <a:lnSpc>
                          <a:spcPct val="100000"/>
                        </a:lnSpc>
                        <a:buFont typeface="Arial" pitchFamily="34" charset="0"/>
                        <a:buNone/>
                      </a:pPr>
                      <a:r>
                        <a:rPr lang="en-AU" sz="900" b="0" i="1" baseline="0" dirty="0" smtClean="0">
                          <a:solidFill>
                            <a:schemeClr val="accent1"/>
                          </a:solidFill>
                        </a:rPr>
                        <a:t>Also consider where no change observed but perhaps there should be e.g. </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AU" sz="900" b="0" i="1" baseline="0" dirty="0" smtClean="0">
                          <a:solidFill>
                            <a:schemeClr val="accent1"/>
                          </a:solidFill>
                        </a:rPr>
                        <a:t>Consider management’s justification of material changes in margins from historical norms (or lack of) and conclude on the reasonableness of those assumptions E.g. has a recent deterioration in  economic conditions or increase in input costs been considered? Is a step up in operating costs required to support forecast revenue growth that has not been considered?</a:t>
                      </a:r>
                    </a:p>
                    <a:p>
                      <a:pPr marL="0" indent="0" algn="l">
                        <a:lnSpc>
                          <a:spcPct val="100000"/>
                        </a:lnSpc>
                        <a:buFont typeface="Arial" pitchFamily="34" charset="0"/>
                        <a:buNone/>
                      </a:pPr>
                      <a:r>
                        <a:rPr lang="en-AU" sz="900" b="0" i="1" baseline="0" dirty="0" smtClean="0">
                          <a:solidFill>
                            <a:schemeClr val="accent1"/>
                          </a:solidFill>
                        </a:rPr>
                        <a:t>Note whether sensitivities would be appropriate.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39090">
                <a:tc>
                  <a:txBody>
                    <a:bodyPr/>
                    <a:lstStyle/>
                    <a:p>
                      <a:r>
                        <a:rPr lang="en-AU" sz="900" b="1" dirty="0" smtClean="0">
                          <a:solidFill>
                            <a:schemeClr val="tx1"/>
                          </a:solidFill>
                        </a:rPr>
                        <a:t>Working capital (debtor, creditor, and WIP / inventory days)</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lnSpc>
                          <a:spcPct val="100000"/>
                        </a:lnSpc>
                        <a:buFont typeface="Arial" pitchFamily="34" charset="0"/>
                        <a:buNone/>
                      </a:pPr>
                      <a:r>
                        <a:rPr lang="en-AU" sz="900" b="0" i="1" baseline="0" dirty="0" smtClean="0">
                          <a:solidFill>
                            <a:schemeClr val="accent1"/>
                          </a:solidFill>
                        </a:rPr>
                        <a:t>Provide a high level summary of key working capital assumptions (i.e. days) in the forecast period. Compare these to trade terms and those observed in the historical period.</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l">
                        <a:lnSpc>
                          <a:spcPct val="100000"/>
                        </a:lnSpc>
                        <a:buFont typeface="Arial" pitchFamily="34" charset="0"/>
                        <a:buNone/>
                      </a:pPr>
                      <a:r>
                        <a:rPr lang="en-AU" sz="900" b="0" i="1" baseline="0" dirty="0" smtClean="0">
                          <a:solidFill>
                            <a:schemeClr val="accent1"/>
                          </a:solidFill>
                        </a:rPr>
                        <a:t>Consider management’s  justification of any material changes from historical norms (or lack of) and conclude on the reasonableness of those assumptions.</a:t>
                      </a:r>
                    </a:p>
                    <a:p>
                      <a:pPr marL="0" indent="0" algn="l">
                        <a:lnSpc>
                          <a:spcPct val="100000"/>
                        </a:lnSpc>
                        <a:buFont typeface="Arial" pitchFamily="34" charset="0"/>
                        <a:buNone/>
                      </a:pPr>
                      <a:r>
                        <a:rPr lang="en-AU" sz="900" b="0" i="1" baseline="0" dirty="0" smtClean="0">
                          <a:solidFill>
                            <a:schemeClr val="accent1"/>
                          </a:solidFill>
                        </a:rPr>
                        <a:t>Note whether sensitivities would be appropriate.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dirty="0" smtClean="0">
                          <a:solidFill>
                            <a:schemeClr val="tx1"/>
                          </a:solidFill>
                        </a:rPr>
                        <a:t>Capital expenditure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lnSpc>
                          <a:spcPct val="100000"/>
                        </a:lnSpc>
                        <a:buFont typeface="Arial" pitchFamily="34" charset="0"/>
                        <a:buNone/>
                      </a:pPr>
                      <a:r>
                        <a:rPr lang="en-AU" sz="900" b="0" i="1" baseline="0" dirty="0" smtClean="0">
                          <a:solidFill>
                            <a:schemeClr val="accent1"/>
                          </a:solidFill>
                        </a:rPr>
                        <a:t>State the amount and nature of CAPEX included in the forecast period and make comparison to historical levels.</a:t>
                      </a:r>
                      <a:endParaRPr lang="en-AU" sz="8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l">
                        <a:lnSpc>
                          <a:spcPct val="100000"/>
                        </a:lnSpc>
                        <a:buFont typeface="Arial" pitchFamily="34" charset="0"/>
                        <a:buNone/>
                      </a:pPr>
                      <a:r>
                        <a:rPr lang="en-AU" sz="900" b="0" i="1" baseline="0" dirty="0" smtClean="0">
                          <a:solidFill>
                            <a:schemeClr val="accent1"/>
                          </a:solidFill>
                        </a:rPr>
                        <a:t>Consider management’s  justification of the level of CAPEX forecast in relation to historical levels (i.e. why greater or less) or with reference to expansion plans and conclude on the reasonableness of those assumptions.</a:t>
                      </a:r>
                    </a:p>
                    <a:p>
                      <a:pPr marL="0" indent="0" algn="l">
                        <a:lnSpc>
                          <a:spcPct val="100000"/>
                        </a:lnSpc>
                        <a:buFont typeface="Arial" pitchFamily="34" charset="0"/>
                        <a:buNone/>
                      </a:pPr>
                      <a:r>
                        <a:rPr lang="en-AU" sz="900" b="0" i="1" baseline="0" dirty="0" smtClean="0">
                          <a:solidFill>
                            <a:schemeClr val="accent1"/>
                          </a:solidFill>
                        </a:rPr>
                        <a:t>Note whether sensitivities would be appropriate.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dirty="0" smtClean="0">
                          <a:solidFill>
                            <a:schemeClr val="tx1"/>
                          </a:solidFill>
                        </a:rPr>
                        <a:t>Debt servicing</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lnSpc>
                          <a:spcPct val="100000"/>
                        </a:lnSpc>
                        <a:buFont typeface="Arial" pitchFamily="34" charset="0"/>
                        <a:buNone/>
                      </a:pPr>
                      <a:r>
                        <a:rPr lang="en-AU" sz="900" b="0" i="1" baseline="0" dirty="0" smtClean="0">
                          <a:solidFill>
                            <a:schemeClr val="accent1"/>
                          </a:solidFill>
                        </a:rPr>
                        <a:t>Summarise any changes in financing assumptions for example debt payback, drawdowns or equity injections, and compare to existing facilities.</a:t>
                      </a:r>
                      <a:endParaRPr lang="en-AU" sz="800" b="0" i="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l">
                        <a:lnSpc>
                          <a:spcPct val="100000"/>
                        </a:lnSpc>
                        <a:buFont typeface="Arial" pitchFamily="34" charset="0"/>
                        <a:buNone/>
                      </a:pPr>
                      <a:r>
                        <a:rPr lang="en-AU" sz="900" b="0" i="1" baseline="0" dirty="0" smtClean="0">
                          <a:solidFill>
                            <a:schemeClr val="accent1"/>
                          </a:solidFill>
                        </a:rPr>
                        <a:t>Consider management’s justification of any material changes assumed  from  existing facilities and conclude on the reasonableness of those assumptions with reference to evidence of alternative facilities or equity funding available presented by management.</a:t>
                      </a:r>
                    </a:p>
                    <a:p>
                      <a:pPr marL="0" indent="0" algn="l">
                        <a:lnSpc>
                          <a:spcPct val="100000"/>
                        </a:lnSpc>
                        <a:buFont typeface="Arial" pitchFamily="34" charset="0"/>
                        <a:buNone/>
                      </a:pPr>
                      <a:r>
                        <a:rPr lang="en-AU" sz="900" b="0" i="1" baseline="0" dirty="0" smtClean="0">
                          <a:solidFill>
                            <a:schemeClr val="accent1"/>
                          </a:solidFill>
                        </a:rPr>
                        <a:t>Note whether sensitivities would be appropriate.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dirty="0" smtClean="0">
                          <a:solidFill>
                            <a:schemeClr val="tx1"/>
                          </a:solidFill>
                        </a:rPr>
                        <a:t>[Other (as appropriate)]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lnSpc>
                          <a:spcPct val="100000"/>
                        </a:lnSpc>
                        <a:buFont typeface="Arial" pitchFamily="34" charset="0"/>
                        <a:buNone/>
                      </a:pPr>
                      <a:r>
                        <a:rPr lang="en-AU" sz="900" b="0" i="1" kern="1200" baseline="0" dirty="0" smtClean="0">
                          <a:solidFill>
                            <a:schemeClr val="accent1"/>
                          </a:solidFill>
                          <a:latin typeface="+mn-lt"/>
                          <a:ea typeface="+mn-ea"/>
                          <a:cs typeface="+mn-cs"/>
                        </a:rPr>
                        <a:t>Add detail as appropriate.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l">
                        <a:lnSpc>
                          <a:spcPct val="100000"/>
                        </a:lnSpc>
                        <a:buFont typeface="Arial" pitchFamily="34" charset="0"/>
                        <a:buNone/>
                      </a:pPr>
                      <a:r>
                        <a:rPr lang="en-AU" sz="900" b="0" i="1" baseline="0" dirty="0" smtClean="0">
                          <a:solidFill>
                            <a:schemeClr val="accent1"/>
                          </a:solidFill>
                        </a:rPr>
                        <a:t>Consider management’s justification of any material changes from  historical norms and conclude on the reasonableness of those assumptions.</a:t>
                      </a:r>
                    </a:p>
                    <a:p>
                      <a:pPr marL="0" indent="0" algn="l">
                        <a:lnSpc>
                          <a:spcPct val="100000"/>
                        </a:lnSpc>
                        <a:buFont typeface="Arial" pitchFamily="34" charset="0"/>
                        <a:buNone/>
                      </a:pPr>
                      <a:r>
                        <a:rPr lang="en-AU" sz="900" b="0" i="1" baseline="0" dirty="0" smtClean="0">
                          <a:solidFill>
                            <a:schemeClr val="accent1"/>
                          </a:solidFill>
                        </a:rPr>
                        <a:t>Note whether sensitivities would be appropriate.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430640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Financial Capacity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24</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r>
              <a:rPr lang="en-AU" dirty="0" smtClean="0"/>
              <a:t>Forecast assumptions</a:t>
            </a:r>
            <a:endParaRPr lang="en-AU" dirty="0"/>
          </a:p>
        </p:txBody>
      </p:sp>
      <p:sp>
        <p:nvSpPr>
          <p:cNvPr id="7" name="Text Placeholder 6"/>
          <p:cNvSpPr>
            <a:spLocks noGrp="1"/>
          </p:cNvSpPr>
          <p:nvPr>
            <p:ph type="body" sz="quarter" idx="14"/>
          </p:nvPr>
        </p:nvSpPr>
        <p:spPr/>
        <p:txBody>
          <a:bodyPr/>
          <a:lstStyle/>
          <a:p>
            <a:r>
              <a:rPr lang="en-AU" dirty="0" smtClean="0"/>
              <a:t>Sensitivities</a:t>
            </a:r>
            <a:endParaRPr lang="en-AU" i="1" dirty="0">
              <a:solidFill>
                <a:srgbClr val="FF0000"/>
              </a:solidFill>
            </a:endParaRPr>
          </a:p>
        </p:txBody>
      </p:sp>
      <p:sp>
        <p:nvSpPr>
          <p:cNvPr id="3" name="Content Placeholder 2"/>
          <p:cNvSpPr>
            <a:spLocks noGrp="1"/>
          </p:cNvSpPr>
          <p:nvPr>
            <p:ph sz="half" idx="2"/>
          </p:nvPr>
        </p:nvSpPr>
        <p:spPr>
          <a:xfrm>
            <a:off x="5091113" y="3922713"/>
            <a:ext cx="4679950" cy="2343150"/>
          </a:xfrm>
        </p:spPr>
        <p:txBody>
          <a:bodyPr/>
          <a:lstStyle/>
          <a:p>
            <a:r>
              <a:rPr lang="en-AU" sz="1000" dirty="0" smtClean="0"/>
              <a:t>Commentary</a:t>
            </a:r>
          </a:p>
          <a:p>
            <a:r>
              <a:rPr lang="en-AU" sz="1000" b="0" i="1" dirty="0" smtClean="0">
                <a:solidFill>
                  <a:schemeClr val="accent1"/>
                </a:solidFill>
              </a:rPr>
              <a:t>The sensitivities and their impact will vary on a case by case basis.  Examples of sensitivities that could be included are:</a:t>
            </a:r>
          </a:p>
          <a:p>
            <a:pPr marL="171450" indent="-171450">
              <a:buFont typeface="Arial" pitchFamily="34" charset="0"/>
              <a:buChar char="•"/>
            </a:pPr>
            <a:r>
              <a:rPr lang="en-AU" sz="1000" b="0" i="1" dirty="0" smtClean="0">
                <a:solidFill>
                  <a:schemeClr val="accent1"/>
                </a:solidFill>
              </a:rPr>
              <a:t>A 15% reduction in turnover</a:t>
            </a:r>
          </a:p>
          <a:p>
            <a:pPr marL="171450" indent="-171450">
              <a:buFont typeface="Arial" pitchFamily="34" charset="0"/>
              <a:buChar char="•"/>
            </a:pPr>
            <a:r>
              <a:rPr lang="en-AU" sz="1000" b="0" i="1" dirty="0">
                <a:solidFill>
                  <a:schemeClr val="accent1"/>
                </a:solidFill>
              </a:rPr>
              <a:t>7</a:t>
            </a:r>
            <a:r>
              <a:rPr lang="en-AU" sz="1000" b="0" i="1" dirty="0" smtClean="0">
                <a:solidFill>
                  <a:schemeClr val="accent1"/>
                </a:solidFill>
              </a:rPr>
              <a:t> day change in debtor / creditor days</a:t>
            </a:r>
          </a:p>
          <a:p>
            <a:pPr marL="171450" indent="-171450">
              <a:buFont typeface="Arial" pitchFamily="34" charset="0"/>
              <a:buChar char="•"/>
            </a:pPr>
            <a:r>
              <a:rPr lang="en-AU" sz="1000" b="0" i="1" dirty="0" smtClean="0">
                <a:solidFill>
                  <a:schemeClr val="accent1"/>
                </a:solidFill>
              </a:rPr>
              <a:t>a 20% reduction in project margins (GM 20% reduced to 16%) </a:t>
            </a:r>
          </a:p>
          <a:p>
            <a:pPr marL="171450" indent="-171450">
              <a:buFont typeface="Arial" pitchFamily="34" charset="0"/>
              <a:buChar char="•"/>
            </a:pPr>
            <a:r>
              <a:rPr lang="en-AU" sz="1000" b="0" i="1" dirty="0">
                <a:solidFill>
                  <a:schemeClr val="accent1"/>
                </a:solidFill>
              </a:rPr>
              <a:t>a</a:t>
            </a:r>
            <a:r>
              <a:rPr lang="en-AU" sz="1000" b="0" i="1" dirty="0" smtClean="0">
                <a:solidFill>
                  <a:schemeClr val="accent1"/>
                </a:solidFill>
              </a:rPr>
              <a:t> 10% increase in overhead costs</a:t>
            </a:r>
          </a:p>
          <a:p>
            <a:endParaRPr lang="en-AU" sz="1000" b="0" i="1" dirty="0" smtClean="0">
              <a:solidFill>
                <a:schemeClr val="accent1"/>
              </a:solidFill>
            </a:endParaRPr>
          </a:p>
          <a:p>
            <a:pPr marL="171450" indent="-171450">
              <a:buFont typeface="Arial" pitchFamily="34" charset="0"/>
              <a:buChar char="•"/>
            </a:pPr>
            <a:endParaRPr lang="en-AU" sz="1000" b="0" i="1" dirty="0" smtClean="0">
              <a:solidFill>
                <a:schemeClr val="accent1"/>
              </a:solidFill>
            </a:endParaRPr>
          </a:p>
          <a:p>
            <a:pPr marL="171450" indent="-171450">
              <a:buFont typeface="Arial" pitchFamily="34" charset="0"/>
              <a:buChar char="•"/>
            </a:pPr>
            <a:endParaRPr lang="en-AU" b="0" i="1" dirty="0">
              <a:solidFill>
                <a:schemeClr val="accent1"/>
              </a:solidFill>
            </a:endParaRPr>
          </a:p>
        </p:txBody>
      </p:sp>
      <p:pic>
        <p:nvPicPr>
          <p:cNvPr id="1036"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414463"/>
            <a:ext cx="965835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825" y="3918264"/>
            <a:ext cx="4684712" cy="230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00212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25</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Financing facilities</a:t>
            </a:r>
            <a:endParaRPr lang="en-AU" dirty="0"/>
          </a:p>
        </p:txBody>
      </p:sp>
      <p:sp>
        <p:nvSpPr>
          <p:cNvPr id="6" name="Text Placeholder 5"/>
          <p:cNvSpPr>
            <a:spLocks noGrp="1"/>
          </p:cNvSpPr>
          <p:nvPr>
            <p:ph type="body" sz="quarter" idx="14"/>
          </p:nvPr>
        </p:nvSpPr>
        <p:spPr/>
        <p:txBody>
          <a:bodyPr/>
          <a:lstStyle/>
          <a:p>
            <a:r>
              <a:rPr lang="en-AU" dirty="0" smtClean="0"/>
              <a:t>Facilities schedule as at [Date]</a:t>
            </a:r>
            <a:endParaRPr lang="en-AU" dirty="0"/>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4" name="Content Placeholder 1"/>
          <p:cNvSpPr>
            <a:spLocks noGrp="1"/>
          </p:cNvSpPr>
          <p:nvPr>
            <p:ph sz="half" idx="2"/>
          </p:nvPr>
        </p:nvSpPr>
        <p:spPr>
          <a:xfrm>
            <a:off x="117475" y="3908426"/>
            <a:ext cx="4692650" cy="2349500"/>
          </a:xfrm>
        </p:spPr>
        <p:txBody>
          <a:bodyPr/>
          <a:lstStyle/>
          <a:p>
            <a:r>
              <a:rPr lang="en-AU" sz="900" b="0" i="1" dirty="0">
                <a:solidFill>
                  <a:schemeClr val="accent1"/>
                </a:solidFill>
              </a:rPr>
              <a:t>This section aims to identify the funding facilities and headroom currently available to the contractor and any scope for additional or alternative funding should it be </a:t>
            </a:r>
            <a:r>
              <a:rPr lang="en-AU" sz="900" b="0" i="1" dirty="0" smtClean="0">
                <a:solidFill>
                  <a:schemeClr val="accent1"/>
                </a:solidFill>
              </a:rPr>
              <a:t>required.</a:t>
            </a:r>
            <a:endParaRPr lang="en-AU" sz="900" b="0" dirty="0"/>
          </a:p>
          <a:p>
            <a:r>
              <a:rPr lang="en-AU" sz="900" dirty="0"/>
              <a:t>Available facilities and funds </a:t>
            </a:r>
            <a:endParaRPr lang="en-AU" sz="900" dirty="0" smtClean="0"/>
          </a:p>
          <a:p>
            <a:pPr marL="0" lvl="1">
              <a:spcAft>
                <a:spcPts val="0"/>
              </a:spcAft>
            </a:pPr>
            <a:r>
              <a:rPr lang="en-AU" sz="900" i="1" dirty="0" smtClean="0">
                <a:solidFill>
                  <a:srgbClr val="002776"/>
                </a:solidFill>
              </a:rPr>
              <a:t>Factors </a:t>
            </a:r>
            <a:r>
              <a:rPr lang="en-AU" sz="900" i="1" dirty="0">
                <a:solidFill>
                  <a:srgbClr val="002776"/>
                </a:solidFill>
              </a:rPr>
              <a:t>to consider:</a:t>
            </a:r>
          </a:p>
          <a:p>
            <a:pPr marL="171450" lvl="0" indent="-171450">
              <a:buFont typeface="Arial" pitchFamily="34" charset="0"/>
              <a:buChar char="•"/>
            </a:pPr>
            <a:r>
              <a:rPr lang="en-AU" sz="900" b="0" i="1" dirty="0">
                <a:solidFill>
                  <a:srgbClr val="002776"/>
                </a:solidFill>
              </a:rPr>
              <a:t>Do facilities expire during the life of the contract and are they expected to be extended on similar or better terms?</a:t>
            </a:r>
          </a:p>
          <a:p>
            <a:pPr marL="171450" lvl="0" indent="-171450">
              <a:buFont typeface="Arial" pitchFamily="34" charset="0"/>
              <a:buChar char="•"/>
            </a:pPr>
            <a:r>
              <a:rPr lang="en-AU" sz="900" b="0" i="1" dirty="0">
                <a:solidFill>
                  <a:srgbClr val="002776"/>
                </a:solidFill>
              </a:rPr>
              <a:t>Do facilities include covenants and are they currently and forecast to be in compliance with those covenants and other terms?</a:t>
            </a:r>
          </a:p>
          <a:p>
            <a:pPr lvl="1" algn="l" defTabSz="180181" fontAlgn="auto">
              <a:spcBef>
                <a:spcPts val="0"/>
              </a:spcBef>
              <a:spcAft>
                <a:spcPts val="600"/>
              </a:spcAft>
              <a:buFont typeface="+mj-lt"/>
              <a:buChar char="•"/>
              <a:tabLst/>
              <a:defRPr/>
            </a:pPr>
            <a:r>
              <a:rPr lang="en-AU" sz="900" b="0" i="1" dirty="0">
                <a:solidFill>
                  <a:srgbClr val="002776"/>
                </a:solidFill>
              </a:rPr>
              <a:t>Do they have sufficient headroom </a:t>
            </a:r>
            <a:r>
              <a:rPr lang="en-AU" sz="900" b="0" i="1" dirty="0" smtClean="0">
                <a:solidFill>
                  <a:srgbClr val="002776"/>
                </a:solidFill>
              </a:rPr>
              <a:t>(available cash and extent of undrawn overdraft to </a:t>
            </a:r>
            <a:r>
              <a:rPr lang="en-AU" sz="900" b="0" i="1" dirty="0">
                <a:solidFill>
                  <a:srgbClr val="002776"/>
                </a:solidFill>
              </a:rPr>
              <a:t>fund the business forecast or absorb a shock or reasonable variance from forecast</a:t>
            </a:r>
            <a:r>
              <a:rPr lang="en-AU" sz="900" b="0" i="1" dirty="0" smtClean="0">
                <a:solidFill>
                  <a:srgbClr val="002776"/>
                </a:solidFill>
              </a:rPr>
              <a:t>?</a:t>
            </a:r>
            <a:r>
              <a:rPr lang="en-AU" sz="900" b="0" kern="1200" dirty="0">
                <a:solidFill>
                  <a:srgbClr val="000000"/>
                </a:solidFill>
              </a:rPr>
              <a:t> </a:t>
            </a:r>
            <a:endParaRPr lang="en-AU" sz="900" b="0" kern="1200" dirty="0" smtClean="0">
              <a:solidFill>
                <a:srgbClr val="000000"/>
              </a:solidFill>
            </a:endParaRPr>
          </a:p>
          <a:p>
            <a:pPr lvl="1" algn="l" defTabSz="180181" fontAlgn="auto">
              <a:spcBef>
                <a:spcPts val="0"/>
              </a:spcBef>
              <a:spcAft>
                <a:spcPts val="0"/>
              </a:spcAft>
              <a:buFont typeface="+mj-lt"/>
              <a:buChar char="•"/>
              <a:tabLst/>
              <a:defRPr/>
            </a:pPr>
            <a:r>
              <a:rPr lang="en-AU" sz="900" b="0" i="1" kern="1200" dirty="0">
                <a:solidFill>
                  <a:schemeClr val="accent1"/>
                </a:solidFill>
              </a:rPr>
              <a:t>If the contracting entity required access to additional debt financing this requires an assessment of:</a:t>
            </a:r>
          </a:p>
          <a:p>
            <a:pPr marL="361950" lvl="1" indent="-180975" algn="l" defTabSz="180181" fontAlgn="auto">
              <a:spcBef>
                <a:spcPts val="0"/>
              </a:spcBef>
              <a:spcAft>
                <a:spcPts val="0"/>
              </a:spcAft>
              <a:buFont typeface="Arial" pitchFamily="34" charset="0"/>
              <a:buChar char="–"/>
              <a:tabLst/>
              <a:defRPr/>
            </a:pPr>
            <a:r>
              <a:rPr lang="en-AU" sz="900" b="0" i="1" kern="1200" dirty="0">
                <a:solidFill>
                  <a:schemeClr val="accent1"/>
                </a:solidFill>
              </a:rPr>
              <a:t>the status of the contractor’s relationship with its financier and willingness to provide additional finance</a:t>
            </a:r>
          </a:p>
          <a:p>
            <a:pPr lvl="1" algn="l" defTabSz="180181" fontAlgn="auto">
              <a:spcBef>
                <a:spcPts val="0"/>
              </a:spcBef>
              <a:spcAft>
                <a:spcPts val="600"/>
              </a:spcAft>
              <a:buFont typeface="+mj-lt"/>
              <a:buChar char="•"/>
              <a:tabLst/>
              <a:defRPr/>
            </a:pPr>
            <a:endParaRPr lang="en-AU" sz="900" b="0" kern="1200" dirty="0" smtClean="0">
              <a:solidFill>
                <a:srgbClr val="000000"/>
              </a:solidFill>
            </a:endParaRPr>
          </a:p>
        </p:txBody>
      </p:sp>
      <p:graphicFrame>
        <p:nvGraphicFramePr>
          <p:cNvPr id="9" name="Content Placeholder 1"/>
          <p:cNvGraphicFramePr>
            <a:graphicFrameLocks noGrp="1"/>
          </p:cNvGraphicFramePr>
          <p:nvPr>
            <p:ph sz="half" idx="2"/>
            <p:extLst>
              <p:ext uri="{D42A27DB-BD31-4B8C-83A1-F6EECF244321}">
                <p14:modId xmlns:p14="http://schemas.microsoft.com/office/powerpoint/2010/main" val="2055441723"/>
              </p:ext>
            </p:extLst>
          </p:nvPr>
        </p:nvGraphicFramePr>
        <p:xfrm>
          <a:off x="128588" y="1426338"/>
          <a:ext cx="9641614" cy="2302920"/>
        </p:xfrm>
        <a:graphic>
          <a:graphicData uri="http://schemas.openxmlformats.org/drawingml/2006/table">
            <a:tbl>
              <a:tblPr firstRow="1" bandRow="1">
                <a:tableStyleId>{2D5ABB26-0587-4C30-8999-92F81FD0307C}</a:tableStyleId>
              </a:tblPr>
              <a:tblGrid>
                <a:gridCol w="1116012"/>
                <a:gridCol w="1079500"/>
                <a:gridCol w="858487"/>
                <a:gridCol w="783771"/>
                <a:gridCol w="760021"/>
                <a:gridCol w="831273"/>
                <a:gridCol w="1300348"/>
                <a:gridCol w="2912202"/>
              </a:tblGrid>
              <a:tr h="321598">
                <a:tc>
                  <a:txBody>
                    <a:bodyPr/>
                    <a:lstStyle/>
                    <a:p>
                      <a:pPr algn="ctr"/>
                      <a:r>
                        <a:rPr lang="en-AU" sz="900" b="1" dirty="0" smtClean="0">
                          <a:solidFill>
                            <a:schemeClr val="tx1"/>
                          </a:solidFill>
                        </a:rPr>
                        <a:t>Facility / Account</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Financier</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Facility Limit</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Amount Drawn</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Available Balance</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Remaining Term</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Refinancing</a:t>
                      </a:r>
                      <a:r>
                        <a:rPr lang="en-AU" sz="900" b="1" kern="1200" baseline="0" dirty="0" smtClean="0">
                          <a:solidFill>
                            <a:schemeClr val="tx1"/>
                          </a:solidFill>
                          <a:latin typeface="+mn-lt"/>
                          <a:ea typeface="+mn-ea"/>
                          <a:cs typeface="+mn-cs"/>
                        </a:rPr>
                        <a:t> required in contract period? (Y/N)</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Covenants</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r>
              <a:tr h="360000">
                <a:tc>
                  <a:txBody>
                    <a:bodyPr/>
                    <a:lstStyle/>
                    <a:p>
                      <a:r>
                        <a:rPr lang="en-AU" sz="900" b="1" dirty="0" smtClean="0">
                          <a:solidFill>
                            <a:schemeClr val="tx1"/>
                          </a:solidFill>
                        </a:rPr>
                        <a:t>Overdraft</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baseline="0" dirty="0" smtClean="0">
                          <a:solidFill>
                            <a:schemeClr val="tx1"/>
                          </a:solidFill>
                        </a:rPr>
                        <a:t>Term Loan</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171450" lvl="2" indent="-171450">
                        <a:defRPr/>
                      </a:pPr>
                      <a:endParaRPr lang="en-AU" sz="90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dirty="0" smtClean="0">
                          <a:solidFill>
                            <a:schemeClr val="tx1"/>
                          </a:solidFill>
                        </a:rPr>
                        <a:t>[Other facilities]</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baseline="0" dirty="0" smtClean="0">
                          <a:solidFill>
                            <a:schemeClr val="tx1"/>
                          </a:solidFill>
                        </a:rPr>
                        <a:t>Cheque Account</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dirty="0" smtClean="0">
                          <a:solidFill>
                            <a:schemeClr val="tx1"/>
                          </a:solidFill>
                        </a:rPr>
                        <a:t>Total</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bl>
          </a:graphicData>
        </a:graphic>
      </p:graphicFrame>
      <p:sp>
        <p:nvSpPr>
          <p:cNvPr id="12"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sp>
        <p:nvSpPr>
          <p:cNvPr id="10" name="Content Placeholder 1"/>
          <p:cNvSpPr>
            <a:spLocks noGrp="1"/>
          </p:cNvSpPr>
          <p:nvPr>
            <p:ph sz="half" idx="2"/>
          </p:nvPr>
        </p:nvSpPr>
        <p:spPr>
          <a:xfrm>
            <a:off x="5095875" y="3922712"/>
            <a:ext cx="4686300" cy="2605087"/>
          </a:xfrm>
        </p:spPr>
        <p:txBody>
          <a:bodyPr/>
          <a:lstStyle/>
          <a:p>
            <a:pPr marL="361950" lvl="1" indent="-180975" algn="l" defTabSz="180181" fontAlgn="auto">
              <a:spcBef>
                <a:spcPts val="0"/>
              </a:spcBef>
              <a:spcAft>
                <a:spcPts val="300"/>
              </a:spcAft>
              <a:buFont typeface="Arial" pitchFamily="34" charset="0"/>
              <a:buChar char="–"/>
              <a:tabLst/>
              <a:defRPr/>
            </a:pPr>
            <a:r>
              <a:rPr lang="en-AU" sz="900" b="0" i="1" kern="1200" dirty="0" smtClean="0">
                <a:solidFill>
                  <a:schemeClr val="accent1"/>
                </a:solidFill>
              </a:rPr>
              <a:t>existence </a:t>
            </a:r>
            <a:r>
              <a:rPr lang="en-AU" sz="900" b="0" i="1" kern="1200" dirty="0">
                <a:solidFill>
                  <a:schemeClr val="accent1"/>
                </a:solidFill>
              </a:rPr>
              <a:t>of offers of finance from new financiers</a:t>
            </a:r>
          </a:p>
          <a:p>
            <a:pPr marL="361950" lvl="1" indent="-180975" algn="l" defTabSz="180181" fontAlgn="auto">
              <a:spcBef>
                <a:spcPts val="0"/>
              </a:spcBef>
              <a:spcAft>
                <a:spcPts val="300"/>
              </a:spcAft>
              <a:buFont typeface="Arial" pitchFamily="34" charset="0"/>
              <a:buChar char="–"/>
              <a:tabLst/>
              <a:defRPr/>
            </a:pPr>
            <a:r>
              <a:rPr lang="en-AU" sz="900" b="0" i="1" kern="1200" dirty="0">
                <a:solidFill>
                  <a:schemeClr val="accent1"/>
                </a:solidFill>
              </a:rPr>
              <a:t>whether the business gearing levels are within reasonably acceptable levels indicating capacity to borrow further funds</a:t>
            </a:r>
            <a:r>
              <a:rPr lang="en-AU" sz="900" b="0" i="1" kern="1200" dirty="0" smtClean="0">
                <a:solidFill>
                  <a:schemeClr val="accent1"/>
                </a:solidFill>
              </a:rPr>
              <a:t>.</a:t>
            </a:r>
            <a:endParaRPr lang="en-AU" sz="900" b="0" i="1" kern="1200" dirty="0">
              <a:solidFill>
                <a:schemeClr val="accent1"/>
              </a:solidFill>
            </a:endParaRPr>
          </a:p>
          <a:p>
            <a:pPr lvl="1" algn="l" defTabSz="180181" fontAlgn="auto">
              <a:spcBef>
                <a:spcPts val="0"/>
              </a:spcBef>
              <a:spcAft>
                <a:spcPts val="300"/>
              </a:spcAft>
              <a:buFont typeface="+mj-lt"/>
              <a:buChar char="•"/>
              <a:tabLst/>
              <a:defRPr/>
            </a:pPr>
            <a:r>
              <a:rPr lang="en-AU" sz="900" b="0" i="1" dirty="0">
                <a:solidFill>
                  <a:srgbClr val="002776"/>
                </a:solidFill>
              </a:rPr>
              <a:t>If </a:t>
            </a:r>
            <a:r>
              <a:rPr lang="en-AU" sz="900" b="0" i="1" dirty="0" smtClean="0">
                <a:solidFill>
                  <a:srgbClr val="002776"/>
                </a:solidFill>
              </a:rPr>
              <a:t>financial </a:t>
            </a:r>
            <a:r>
              <a:rPr lang="en-AU" sz="900" b="0" i="1" dirty="0">
                <a:solidFill>
                  <a:srgbClr val="002776"/>
                </a:solidFill>
              </a:rPr>
              <a:t>support </a:t>
            </a:r>
            <a:r>
              <a:rPr lang="en-AU" sz="900" b="0" i="1" dirty="0" smtClean="0">
                <a:solidFill>
                  <a:srgbClr val="002776"/>
                </a:solidFill>
              </a:rPr>
              <a:t>is required from shareholders</a:t>
            </a:r>
            <a:r>
              <a:rPr lang="en-AU" sz="900" b="0" i="1" dirty="0">
                <a:solidFill>
                  <a:srgbClr val="002776"/>
                </a:solidFill>
              </a:rPr>
              <a:t>, key considerations are:</a:t>
            </a:r>
          </a:p>
          <a:p>
            <a:pPr marL="361950" lvl="1" indent="-180975" algn="l" defTabSz="180181" fontAlgn="auto">
              <a:spcBef>
                <a:spcPts val="0"/>
              </a:spcBef>
              <a:spcAft>
                <a:spcPts val="0"/>
              </a:spcAft>
              <a:buFont typeface="Arial" pitchFamily="34" charset="0"/>
              <a:buChar char="–"/>
              <a:tabLst/>
              <a:defRPr/>
            </a:pPr>
            <a:r>
              <a:rPr lang="en-AU" sz="900" b="0" i="1" kern="1200" dirty="0" smtClean="0">
                <a:solidFill>
                  <a:schemeClr val="accent1"/>
                </a:solidFill>
              </a:rPr>
              <a:t>The capacity (ability &amp; willingness) </a:t>
            </a:r>
            <a:r>
              <a:rPr lang="en-AU" sz="900" b="0" i="1" kern="1200" dirty="0">
                <a:solidFill>
                  <a:schemeClr val="accent1"/>
                </a:solidFill>
              </a:rPr>
              <a:t>of current or new shareholders to contribute additional equity which will be a function of their own financial capacity and view on price and risk</a:t>
            </a:r>
            <a:r>
              <a:rPr lang="en-AU" sz="900" b="0" i="1" kern="1200" dirty="0" smtClean="0">
                <a:solidFill>
                  <a:schemeClr val="accent1"/>
                </a:solidFill>
              </a:rPr>
              <a:t>.</a:t>
            </a:r>
          </a:p>
          <a:p>
            <a:pPr marL="180975" lvl="1" indent="0" algn="l" defTabSz="180181" fontAlgn="auto">
              <a:spcBef>
                <a:spcPts val="0"/>
              </a:spcBef>
              <a:spcAft>
                <a:spcPts val="0"/>
              </a:spcAft>
              <a:tabLst/>
              <a:defRPr/>
            </a:pPr>
            <a:endParaRPr lang="en-AU" sz="900" b="0" i="1" kern="1200" dirty="0">
              <a:solidFill>
                <a:schemeClr val="accent1"/>
              </a:solidFill>
            </a:endParaRPr>
          </a:p>
          <a:p>
            <a:pPr marL="171450" lvl="1" indent="-171450" algn="l" defTabSz="180181" fontAlgn="auto">
              <a:spcBef>
                <a:spcPts val="0"/>
              </a:spcBef>
              <a:spcAft>
                <a:spcPts val="0"/>
              </a:spcAft>
              <a:buFont typeface="Arial" pitchFamily="34" charset="0"/>
              <a:buChar char="•"/>
              <a:tabLst/>
              <a:defRPr/>
            </a:pPr>
            <a:r>
              <a:rPr lang="en-AU" sz="900" b="0" i="1" kern="1200" dirty="0" smtClean="0">
                <a:solidFill>
                  <a:schemeClr val="accent1"/>
                </a:solidFill>
              </a:rPr>
              <a:t>Brief </a:t>
            </a:r>
            <a:r>
              <a:rPr lang="en-AU" sz="900" b="0" i="1" kern="1200" dirty="0">
                <a:solidFill>
                  <a:schemeClr val="accent1"/>
                </a:solidFill>
              </a:rPr>
              <a:t>interview </a:t>
            </a:r>
            <a:r>
              <a:rPr lang="en-AU" sz="900" b="0" i="1" kern="1200" dirty="0" smtClean="0">
                <a:solidFill>
                  <a:schemeClr val="accent1"/>
                </a:solidFill>
              </a:rPr>
              <a:t>required with </a:t>
            </a:r>
            <a:r>
              <a:rPr lang="en-AU" sz="900" b="0" i="1" kern="1200" dirty="0">
                <a:solidFill>
                  <a:schemeClr val="accent1"/>
                </a:solidFill>
              </a:rPr>
              <a:t>the contractor’s financier to identify:</a:t>
            </a:r>
          </a:p>
          <a:p>
            <a:pPr marL="352425" lvl="1" indent="-171450" algn="l" defTabSz="180181" fontAlgn="auto">
              <a:spcBef>
                <a:spcPts val="0"/>
              </a:spcBef>
              <a:spcAft>
                <a:spcPts val="0"/>
              </a:spcAft>
              <a:buFont typeface="Arial" pitchFamily="34" charset="0"/>
              <a:buChar char="–"/>
              <a:tabLst/>
              <a:defRPr/>
            </a:pPr>
            <a:r>
              <a:rPr lang="en-AU" sz="900" b="0" i="1" kern="1200" dirty="0">
                <a:solidFill>
                  <a:schemeClr val="accent1"/>
                </a:solidFill>
              </a:rPr>
              <a:t>current relationship with the contractor</a:t>
            </a:r>
          </a:p>
          <a:p>
            <a:pPr marL="352425" lvl="1" indent="-171450" algn="l" defTabSz="180181" fontAlgn="auto">
              <a:spcBef>
                <a:spcPts val="0"/>
              </a:spcBef>
              <a:spcAft>
                <a:spcPts val="0"/>
              </a:spcAft>
              <a:buFont typeface="Arial" pitchFamily="34" charset="0"/>
              <a:buChar char="–"/>
              <a:tabLst/>
              <a:defRPr/>
            </a:pPr>
            <a:r>
              <a:rPr lang="en-AU" sz="900" b="0" i="1" kern="1200" dirty="0">
                <a:solidFill>
                  <a:schemeClr val="accent1"/>
                </a:solidFill>
              </a:rPr>
              <a:t>history of any covenant breaches or defaults by the contractor</a:t>
            </a:r>
          </a:p>
          <a:p>
            <a:pPr marL="352425" lvl="1" indent="-171450" algn="l" defTabSz="180181" fontAlgn="auto">
              <a:spcBef>
                <a:spcPts val="0"/>
              </a:spcBef>
              <a:spcAft>
                <a:spcPts val="0"/>
              </a:spcAft>
              <a:buFont typeface="Arial" pitchFamily="34" charset="0"/>
              <a:buChar char="–"/>
              <a:tabLst/>
              <a:defRPr/>
            </a:pPr>
            <a:r>
              <a:rPr lang="en-AU" sz="900" b="0" i="1" kern="1200" dirty="0">
                <a:solidFill>
                  <a:schemeClr val="accent1"/>
                </a:solidFill>
              </a:rPr>
              <a:t>any status changes pending or under </a:t>
            </a:r>
            <a:r>
              <a:rPr lang="en-AU" sz="900" b="0" i="1" kern="1200" dirty="0" smtClean="0">
                <a:solidFill>
                  <a:schemeClr val="accent1"/>
                </a:solidFill>
              </a:rPr>
              <a:t>consideration</a:t>
            </a:r>
          </a:p>
          <a:p>
            <a:pPr marL="352425" lvl="1" indent="-171450" algn="l" defTabSz="180181" fontAlgn="auto">
              <a:spcBef>
                <a:spcPts val="0"/>
              </a:spcBef>
              <a:spcAft>
                <a:spcPts val="0"/>
              </a:spcAft>
              <a:buFont typeface="Arial" pitchFamily="34" charset="0"/>
              <a:buChar char="–"/>
              <a:tabLst/>
              <a:defRPr/>
            </a:pPr>
            <a:r>
              <a:rPr lang="en-AU" sz="900" b="0" i="1" kern="1200" dirty="0" smtClean="0">
                <a:solidFill>
                  <a:schemeClr val="accent1"/>
                </a:solidFill>
              </a:rPr>
              <a:t>Confirmation of the existence of any other security over the entity.</a:t>
            </a:r>
            <a:endParaRPr lang="en-AU" sz="900" b="0" i="1" kern="1200" dirty="0">
              <a:solidFill>
                <a:schemeClr val="accent1"/>
              </a:solidFill>
            </a:endParaRPr>
          </a:p>
          <a:p>
            <a:pPr marL="171450" lvl="1" indent="-171450" algn="l" defTabSz="180181" fontAlgn="auto">
              <a:spcBef>
                <a:spcPts val="0"/>
              </a:spcBef>
              <a:spcAft>
                <a:spcPts val="0"/>
              </a:spcAft>
              <a:buFont typeface="Arial" pitchFamily="34" charset="0"/>
              <a:buChar char="•"/>
              <a:tabLst/>
              <a:defRPr/>
            </a:pPr>
            <a:r>
              <a:rPr lang="en-AU" sz="900" b="0" i="1" kern="1200" dirty="0" smtClean="0">
                <a:solidFill>
                  <a:srgbClr val="002776"/>
                </a:solidFill>
              </a:rPr>
              <a:t>Note: The contractor will need to give explicit permission to their bank(s) / lender(s) to discuss  their affairs with the reviewer:</a:t>
            </a:r>
            <a:endParaRPr lang="en-AU" sz="900" b="0" i="1" kern="1200" dirty="0">
              <a:solidFill>
                <a:srgbClr val="002776"/>
              </a:solidFill>
            </a:endParaRPr>
          </a:p>
          <a:p>
            <a:pPr marL="0" lvl="2" indent="0">
              <a:buNone/>
              <a:defRPr/>
            </a:pPr>
            <a:endParaRPr lang="en-AU" sz="900" dirty="0" smtClean="0">
              <a:solidFill>
                <a:schemeClr val="bg2"/>
              </a:solidFill>
            </a:endParaRPr>
          </a:p>
          <a:p>
            <a:pPr marL="0" lvl="2" indent="0">
              <a:buNone/>
              <a:defRPr/>
            </a:pPr>
            <a:endParaRPr lang="en-AU" sz="900" dirty="0">
              <a:solidFill>
                <a:schemeClr val="bg2"/>
              </a:solidFill>
              <a:ea typeface="+mn-ea"/>
            </a:endParaRPr>
          </a:p>
        </p:txBody>
      </p:sp>
    </p:spTree>
    <p:extLst>
      <p:ext uri="{BB962C8B-B14F-4D97-AF65-F5344CB8AC3E}">
        <p14:creationId xmlns:p14="http://schemas.microsoft.com/office/powerpoint/2010/main" val="32601334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26</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Profitability</a:t>
            </a:r>
            <a:endParaRPr lang="en-AU" dirty="0"/>
          </a:p>
        </p:txBody>
      </p:sp>
      <p:sp>
        <p:nvSpPr>
          <p:cNvPr id="6" name="Text Placeholder 5"/>
          <p:cNvSpPr>
            <a:spLocks noGrp="1"/>
          </p:cNvSpPr>
          <p:nvPr>
            <p:ph type="body" sz="quarter" idx="14"/>
          </p:nvPr>
        </p:nvSpPr>
        <p:spPr/>
        <p:txBody>
          <a:bodyPr/>
          <a:lstStyle/>
          <a:p>
            <a:r>
              <a:rPr lang="en-AU" dirty="0" smtClean="0"/>
              <a:t>Example visual representation of profitability &amp; performance</a:t>
            </a:r>
            <a:endParaRPr lang="en-AU" dirty="0">
              <a:solidFill>
                <a:srgbClr val="FF0000"/>
              </a:solidFill>
            </a:endParaRPr>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2"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pic>
        <p:nvPicPr>
          <p:cNvPr id="3" name="Picture 2"/>
          <p:cNvPicPr>
            <a:picLocks noChangeAspect="1" noChangeArrowheads="1"/>
          </p:cNvPicPr>
          <p:nvPr>
            <p:extLst>
              <p:ext uri="{D42A27DB-BD31-4B8C-83A1-F6EECF244321}">
                <p14:modId xmlns:p14="http://schemas.microsoft.com/office/powerpoint/2010/main" val="4271299258"/>
              </p:ext>
            </p:extLst>
          </p:nvPr>
        </p:nvPicPr>
        <p:blipFill>
          <a:blip r:embed="rId3" cstate="print">
            <a:extLst>
              <a:ext uri="{28A0092B-C50C-407E-A947-70E740481C1C}">
                <a14:useLocalDpi xmlns:a14="http://schemas.microsoft.com/office/drawing/2010/main" val="0"/>
              </a:ext>
            </a:extLst>
          </a:blip>
          <a:srcRect/>
          <a:stretch>
            <a:fillRect/>
          </a:stretch>
        </p:blipFill>
        <p:spPr bwMode="auto">
          <a:xfrm>
            <a:off x="123825" y="3922713"/>
            <a:ext cx="466725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6294" name="Picture 1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3825" y="1416049"/>
            <a:ext cx="4665663"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95" name="Picture 15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99050" y="1414462"/>
            <a:ext cx="4664075" cy="234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96" name="Picture 15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91113" y="3924300"/>
            <a:ext cx="4672013" cy="235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30512" y="3641724"/>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3" name="TextBox 12"/>
          <p:cNvSpPr txBox="1"/>
          <p:nvPr/>
        </p:nvSpPr>
        <p:spPr>
          <a:xfrm>
            <a:off x="5231137" y="3632913"/>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4" name="TextBox 13"/>
          <p:cNvSpPr txBox="1"/>
          <p:nvPr/>
        </p:nvSpPr>
        <p:spPr>
          <a:xfrm>
            <a:off x="5184775" y="6152277"/>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5" name="TextBox 14"/>
          <p:cNvSpPr txBox="1"/>
          <p:nvPr/>
        </p:nvSpPr>
        <p:spPr>
          <a:xfrm>
            <a:off x="185737" y="6181566"/>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6" name="TextBox 15"/>
          <p:cNvSpPr txBox="1"/>
          <p:nvPr/>
        </p:nvSpPr>
        <p:spPr>
          <a:xfrm>
            <a:off x="3396733" y="1085690"/>
            <a:ext cx="3113353" cy="246221"/>
          </a:xfrm>
          <a:prstGeom prst="rect">
            <a:avLst/>
          </a:prstGeom>
          <a:noFill/>
        </p:spPr>
        <p:txBody>
          <a:bodyPr wrap="none" rtlCol="0">
            <a:spAutoFit/>
          </a:bodyPr>
          <a:lstStyle/>
          <a:p>
            <a:r>
              <a:rPr lang="en-AU" i="1" dirty="0" smtClean="0">
                <a:solidFill>
                  <a:srgbClr val="FF0000"/>
                </a:solidFill>
              </a:rPr>
              <a:t>[Charts populated for illustrative purposes only]</a:t>
            </a:r>
            <a:endParaRPr lang="en-AU" i="1" dirty="0">
              <a:solidFill>
                <a:srgbClr val="FF0000"/>
              </a:solidFill>
            </a:endParaRPr>
          </a:p>
        </p:txBody>
      </p:sp>
    </p:spTree>
    <p:extLst>
      <p:ext uri="{BB962C8B-B14F-4D97-AF65-F5344CB8AC3E}">
        <p14:creationId xmlns:p14="http://schemas.microsoft.com/office/powerpoint/2010/main" val="8930497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27</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Profitability</a:t>
            </a:r>
            <a:endParaRPr lang="en-AU" dirty="0"/>
          </a:p>
        </p:txBody>
      </p:sp>
      <p:sp>
        <p:nvSpPr>
          <p:cNvPr id="6" name="Text Placeholder 5"/>
          <p:cNvSpPr>
            <a:spLocks noGrp="1"/>
          </p:cNvSpPr>
          <p:nvPr>
            <p:ph type="body" sz="quarter" idx="14"/>
          </p:nvPr>
        </p:nvSpPr>
        <p:spPr/>
        <p:txBody>
          <a:bodyPr/>
          <a:lstStyle/>
          <a:p>
            <a:r>
              <a:rPr lang="en-AU" dirty="0" smtClean="0"/>
              <a:t>Example visual representation of forecast profitability &amp; performance</a:t>
            </a:r>
            <a:endParaRPr lang="en-AU" dirty="0">
              <a:solidFill>
                <a:srgbClr val="FF0000"/>
              </a:solidFill>
            </a:endParaRPr>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2"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pic>
        <p:nvPicPr>
          <p:cNvPr id="1127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238" y="1421607"/>
            <a:ext cx="4670425" cy="2297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92699" y="1416049"/>
            <a:ext cx="4703763"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335287" y="3676492"/>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0" name="TextBox 9"/>
          <p:cNvSpPr txBox="1"/>
          <p:nvPr/>
        </p:nvSpPr>
        <p:spPr>
          <a:xfrm>
            <a:off x="5497837" y="3704194"/>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1" name="TextBox 10"/>
          <p:cNvSpPr txBox="1"/>
          <p:nvPr/>
        </p:nvSpPr>
        <p:spPr>
          <a:xfrm>
            <a:off x="3396733" y="1085690"/>
            <a:ext cx="3113353" cy="246221"/>
          </a:xfrm>
          <a:prstGeom prst="rect">
            <a:avLst/>
          </a:prstGeom>
          <a:noFill/>
        </p:spPr>
        <p:txBody>
          <a:bodyPr wrap="none" rtlCol="0">
            <a:spAutoFit/>
          </a:bodyPr>
          <a:lstStyle/>
          <a:p>
            <a:r>
              <a:rPr lang="en-AU" i="1" dirty="0" smtClean="0">
                <a:solidFill>
                  <a:srgbClr val="FF0000"/>
                </a:solidFill>
              </a:rPr>
              <a:t>[Charts populated for illustrative purposes only]</a:t>
            </a:r>
            <a:endParaRPr lang="en-AU" i="1" dirty="0">
              <a:solidFill>
                <a:srgbClr val="FF0000"/>
              </a:solidFill>
            </a:endParaRPr>
          </a:p>
        </p:txBody>
      </p:sp>
    </p:spTree>
    <p:extLst>
      <p:ext uri="{BB962C8B-B14F-4D97-AF65-F5344CB8AC3E}">
        <p14:creationId xmlns:p14="http://schemas.microsoft.com/office/powerpoint/2010/main" val="36607014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Glossary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28</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Glossary</a:t>
            </a:r>
            <a:endParaRPr lang="en-AU" dirty="0"/>
          </a:p>
        </p:txBody>
      </p:sp>
      <p:graphicFrame>
        <p:nvGraphicFramePr>
          <p:cNvPr id="11" name="Group 456"/>
          <p:cNvGraphicFramePr>
            <a:graphicFrameLocks noGrp="1"/>
          </p:cNvGraphicFramePr>
          <p:nvPr>
            <p:extLst>
              <p:ext uri="{D42A27DB-BD31-4B8C-83A1-F6EECF244321}">
                <p14:modId xmlns:p14="http://schemas.microsoft.com/office/powerpoint/2010/main" val="2687457908"/>
              </p:ext>
            </p:extLst>
          </p:nvPr>
        </p:nvGraphicFramePr>
        <p:xfrm>
          <a:off x="128586" y="1085851"/>
          <a:ext cx="9648826" cy="5117142"/>
        </p:xfrm>
        <a:graphic>
          <a:graphicData uri="http://schemas.openxmlformats.org/drawingml/2006/table">
            <a:tbl>
              <a:tblPr/>
              <a:tblGrid>
                <a:gridCol w="1090614"/>
                <a:gridCol w="8558212"/>
              </a:tblGrid>
              <a:tr h="296726">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Term</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Definition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Amortisation</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fontAlgn="base"/>
                      <a:r>
                        <a:rPr lang="en-AU" sz="900" b="0" i="0" kern="1200" dirty="0" smtClean="0">
                          <a:solidFill>
                            <a:schemeClr val="bg2"/>
                          </a:solidFill>
                          <a:effectLst/>
                          <a:latin typeface="+mn-lt"/>
                          <a:ea typeface="+mn-ea"/>
                          <a:cs typeface="+mn-cs"/>
                        </a:rPr>
                        <a:t>Similar to depreciation, amortisation is the</a:t>
                      </a:r>
                      <a:r>
                        <a:rPr lang="en-AU" sz="900" b="0" i="0" kern="1200" baseline="0" dirty="0" smtClean="0">
                          <a:solidFill>
                            <a:schemeClr val="bg2"/>
                          </a:solidFill>
                          <a:effectLst/>
                          <a:latin typeface="+mn-lt"/>
                          <a:ea typeface="+mn-ea"/>
                          <a:cs typeface="+mn-cs"/>
                        </a:rPr>
                        <a:t> allocation of the cost of an intangible asset over its useful life and represents a cost charged to the income statement.  Only applies to intangible assets that have a finite life (e.g. Licences, patents). </a:t>
                      </a:r>
                      <a:endParaRPr lang="en-AU" sz="900" b="0" i="0" kern="1200" dirty="0" smtClean="0">
                        <a:solidFill>
                          <a:schemeClr val="bg2"/>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ASIC</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35000"/>
                        </a:spcAft>
                        <a:buClrTx/>
                        <a:buSzTx/>
                        <a:buFontTx/>
                        <a:buNone/>
                        <a:tabLst>
                          <a:tab pos="5715000" algn="l"/>
                        </a:tabLst>
                      </a:pPr>
                      <a:r>
                        <a:rPr lang="en-AU" sz="900" kern="1200" dirty="0" smtClean="0">
                          <a:solidFill>
                            <a:schemeClr val="bg2"/>
                          </a:solidFill>
                        </a:rPr>
                        <a:t>Australian Securities &amp; Investment</a:t>
                      </a:r>
                      <a:r>
                        <a:rPr lang="en-AU" sz="900" kern="1200" baseline="0" dirty="0" smtClean="0">
                          <a:solidFill>
                            <a:schemeClr val="bg2"/>
                          </a:solidFill>
                        </a:rPr>
                        <a:t> Commission (</a:t>
                      </a:r>
                      <a:r>
                        <a:rPr lang="en-AU" sz="900" kern="1200" dirty="0" smtClean="0">
                          <a:solidFill>
                            <a:schemeClr val="bg2"/>
                          </a:solidFill>
                        </a:rPr>
                        <a:t>ASIC) is Australia’s corporate, markets and financial services regulator.</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Capex</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Capital Expenditure (CAPEX) is the use</a:t>
                      </a:r>
                      <a:r>
                        <a:rPr lang="en-AU" sz="900" u="none" strike="noStrike" kern="1200" baseline="0" dirty="0" smtClean="0">
                          <a:solidFill>
                            <a:schemeClr val="bg2"/>
                          </a:solidFill>
                          <a:effectLst/>
                        </a:rPr>
                        <a:t> of funds by a company to upgrade existing or acquire new physical assets such as property, buildings or equipment. </a:t>
                      </a:r>
                      <a:endParaRPr kumimoji="0" lang="en-GB" sz="900" b="1"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Cash flow from operations</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r>
                        <a:rPr lang="en-AU" sz="900" b="0" i="0" kern="1200" dirty="0" smtClean="0">
                          <a:solidFill>
                            <a:schemeClr val="bg2"/>
                          </a:solidFill>
                          <a:effectLst/>
                          <a:latin typeface="+mn-lt"/>
                          <a:ea typeface="+mn-ea"/>
                          <a:cs typeface="+mn-cs"/>
                        </a:rPr>
                        <a:t>Measures the </a:t>
                      </a:r>
                      <a:r>
                        <a:rPr lang="en-AU" sz="900" b="0" i="0" kern="1200" baseline="0" dirty="0" smtClean="0">
                          <a:solidFill>
                            <a:schemeClr val="bg2"/>
                          </a:solidFill>
                          <a:effectLst/>
                          <a:latin typeface="+mn-lt"/>
                          <a:ea typeface="+mn-ea"/>
                          <a:cs typeface="+mn-cs"/>
                        </a:rPr>
                        <a:t>cash generated from the business’ operating activities only (</a:t>
                      </a:r>
                      <a:r>
                        <a:rPr lang="en-AU" sz="900" b="0" i="0" kern="1200" baseline="0" dirty="0" err="1" smtClean="0">
                          <a:solidFill>
                            <a:schemeClr val="bg2"/>
                          </a:solidFill>
                          <a:effectLst/>
                          <a:latin typeface="+mn-lt"/>
                          <a:ea typeface="+mn-ea"/>
                          <a:cs typeface="+mn-cs"/>
                        </a:rPr>
                        <a:t>ie</a:t>
                      </a:r>
                      <a:r>
                        <a:rPr lang="en-AU" sz="900" b="0" i="0" kern="1200" baseline="0" dirty="0" smtClean="0">
                          <a:solidFill>
                            <a:schemeClr val="bg2"/>
                          </a:solidFill>
                          <a:effectLst/>
                          <a:latin typeface="+mn-lt"/>
                          <a:ea typeface="+mn-ea"/>
                          <a:cs typeface="+mn-cs"/>
                        </a:rPr>
                        <a:t>. before any financing or investing cash flows).</a:t>
                      </a:r>
                      <a:endParaRPr lang="en-AU" sz="900" b="0" i="0" kern="1200" dirty="0" smtClean="0">
                        <a:solidFill>
                          <a:srgbClr val="FF0000"/>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Cash flow from investing</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b="0" i="0" kern="1200" dirty="0" smtClean="0">
                          <a:solidFill>
                            <a:schemeClr val="bg2"/>
                          </a:solidFill>
                          <a:effectLst/>
                          <a:latin typeface="+mn-lt"/>
                          <a:ea typeface="+mn-ea"/>
                          <a:cs typeface="+mn-cs"/>
                        </a:rPr>
                        <a:t>Comprises</a:t>
                      </a:r>
                      <a:r>
                        <a:rPr lang="en-AU" sz="900" b="0" i="0" kern="1200" baseline="0" dirty="0" smtClean="0">
                          <a:solidFill>
                            <a:schemeClr val="bg2"/>
                          </a:solidFill>
                          <a:effectLst/>
                          <a:latin typeface="+mn-lt"/>
                          <a:ea typeface="+mn-ea"/>
                          <a:cs typeface="+mn-cs"/>
                        </a:rPr>
                        <a:t> the net cash movement in the period attributable to sale or purchase of investments and any related cash flows (e.g. associated income received).  Investments include capital assets such as plant and machinery, as well as other investments related to the financial markets (e.g. Shares in other companies or financial assets).</a:t>
                      </a:r>
                      <a:endParaRPr lang="en-AU" sz="900" b="0" i="0" kern="1200" dirty="0" smtClean="0">
                        <a:solidFill>
                          <a:schemeClr val="bg2"/>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Cash flow from financing</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b="0" i="0" kern="1200" dirty="0" smtClean="0">
                          <a:solidFill>
                            <a:schemeClr val="bg2"/>
                          </a:solidFill>
                          <a:effectLst/>
                          <a:latin typeface="+mn-lt"/>
                          <a:ea typeface="+mn-ea"/>
                          <a:cs typeface="+mn-cs"/>
                        </a:rPr>
                        <a:t>Measures the net cash movement in the period from activities used to fund the business. </a:t>
                      </a:r>
                      <a:r>
                        <a:rPr lang="en-AU" sz="900" b="0" i="0" kern="1200" baseline="0" dirty="0" smtClean="0">
                          <a:solidFill>
                            <a:schemeClr val="bg2"/>
                          </a:solidFill>
                          <a:effectLst/>
                          <a:latin typeface="+mn-lt"/>
                          <a:ea typeface="+mn-ea"/>
                          <a:cs typeface="+mn-cs"/>
                        </a:rPr>
                        <a:t> Will typically include drawdowns or repayment of debt, cash in flows from any equity raised or payment of dividends to shareholders.</a:t>
                      </a:r>
                      <a:r>
                        <a:rPr lang="en-AU" sz="900" b="0" i="0" kern="1200" dirty="0" smtClean="0">
                          <a:solidFill>
                            <a:schemeClr val="bg2"/>
                          </a:solidFill>
                          <a:effectLst/>
                          <a:latin typeface="+mn-lt"/>
                          <a:ea typeface="+mn-ea"/>
                          <a:cs typeface="+mn-cs"/>
                        </a:rPr>
                        <a:t/>
                      </a:r>
                      <a:br>
                        <a:rPr lang="en-AU" sz="900" b="0" i="0" kern="1200" dirty="0" smtClean="0">
                          <a:solidFill>
                            <a:schemeClr val="bg2"/>
                          </a:solidFill>
                          <a:effectLst/>
                          <a:latin typeface="+mn-lt"/>
                          <a:ea typeface="+mn-ea"/>
                          <a:cs typeface="+mn-cs"/>
                        </a:rPr>
                      </a:br>
                      <a:endParaRPr kumimoji="0" lang="en-GB" sz="100" b="1"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COGS</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b="0" i="0" u="none" strike="noStrike" cap="none" normalizeH="0" baseline="0" noProof="0" dirty="0" smtClean="0">
                          <a:ln>
                            <a:noFill/>
                          </a:ln>
                          <a:solidFill>
                            <a:schemeClr val="bg2"/>
                          </a:solidFill>
                          <a:effectLst/>
                          <a:latin typeface="Arial" charset="0"/>
                          <a:cs typeface="Arial" charset="0"/>
                        </a:rPr>
                        <a:t>Cost of Goods Sold-  are costs directly associated with the production of the goods or services sold by a company.  These costs include both the materials that are used in the production process, as well as the cost of any labour directly used in the process.</a:t>
                      </a: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Covenant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A promise in an indenture, or any other formal debt agreement, that certain activities will or will not be carried out.</a:t>
                      </a:r>
                      <a:br>
                        <a:rPr lang="en-AU" sz="900" u="none" strike="noStrike" kern="1200" dirty="0" smtClean="0">
                          <a:solidFill>
                            <a:schemeClr val="bg2"/>
                          </a:solidFill>
                          <a:effectLst/>
                        </a:rPr>
                      </a:br>
                      <a:endParaRPr kumimoji="0" lang="en-GB" sz="200" b="1"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Creditor</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A party</a:t>
                      </a:r>
                      <a:r>
                        <a:rPr lang="en-AU" sz="900" u="none" strike="noStrike" kern="1200" baseline="0" dirty="0" smtClean="0">
                          <a:solidFill>
                            <a:schemeClr val="bg2"/>
                          </a:solidFill>
                          <a:effectLst/>
                        </a:rPr>
                        <a:t> to whom money is owed by the business. (a.k.a. ‘Payables’)</a:t>
                      </a:r>
                      <a:endParaRPr lang="en-AU" sz="900" u="none" strike="noStrike" kern="1200" dirty="0" smtClean="0">
                        <a:solidFill>
                          <a:schemeClr val="bg2"/>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Debtor</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u="none" strike="noStrike" kern="1200" cap="none" normalizeH="0" baseline="0" noProof="0" dirty="0" smtClean="0">
                          <a:ln>
                            <a:noFill/>
                          </a:ln>
                          <a:solidFill>
                            <a:schemeClr val="bg2"/>
                          </a:solidFill>
                          <a:effectLst/>
                        </a:rPr>
                        <a:t>A party that owes the business money. (a.k.a. ‘Receivables’)</a:t>
                      </a:r>
                      <a:endParaRPr kumimoji="0" lang="en-GB" sz="900" b="0" i="0" u="none" strike="noStrike" kern="1200" cap="none" normalizeH="0" baseline="0" noProof="0" dirty="0" smtClean="0">
                        <a:ln>
                          <a:noFill/>
                        </a:ln>
                        <a:solidFill>
                          <a:schemeClr val="bg2"/>
                        </a:solidFill>
                        <a:effectLst/>
                        <a:latin typeface="Arial" charset="0"/>
                        <a:ea typeface="+mn-ea"/>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EBIT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u="none" strike="noStrike" cap="none" normalizeH="0" baseline="0" noProof="0" dirty="0" smtClean="0">
                          <a:ln>
                            <a:noFill/>
                          </a:ln>
                          <a:solidFill>
                            <a:schemeClr val="bg2"/>
                          </a:solidFill>
                          <a:effectLst/>
                        </a:rPr>
                        <a:t>Earnings before interest and tax (EBIT) is a </a:t>
                      </a:r>
                      <a:r>
                        <a:rPr kumimoji="0" lang="en-AU" sz="900" u="none" strike="noStrike" kern="1200" cap="none" normalizeH="0" baseline="0" noProof="0" dirty="0" smtClean="0">
                          <a:ln>
                            <a:noFill/>
                          </a:ln>
                          <a:solidFill>
                            <a:schemeClr val="bg2"/>
                          </a:solidFill>
                          <a:effectLst/>
                        </a:rPr>
                        <a:t>measure</a:t>
                      </a:r>
                      <a:r>
                        <a:rPr lang="en-AU" sz="900" u="none" strike="noStrike" kern="1200" baseline="0" dirty="0" smtClean="0">
                          <a:solidFill>
                            <a:schemeClr val="bg2"/>
                          </a:solidFill>
                          <a:effectLst/>
                        </a:rPr>
                        <a:t> of a company’s profitability, </a:t>
                      </a:r>
                      <a:r>
                        <a:rPr lang="en-AU" sz="900" u="none" strike="noStrike" kern="1200" dirty="0" smtClean="0">
                          <a:solidFill>
                            <a:schemeClr val="bg2"/>
                          </a:solidFill>
                          <a:effectLst/>
                        </a:rPr>
                        <a:t>calculated as revenue minus expenses, excluding tax and interest. </a:t>
                      </a: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EBITDA</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35000"/>
                        </a:spcAft>
                        <a:buClrTx/>
                        <a:buSzTx/>
                        <a:buFontTx/>
                        <a:buNone/>
                        <a:tabLst>
                          <a:tab pos="5715000" algn="l"/>
                        </a:tabLst>
                        <a:defRPr/>
                      </a:pPr>
                      <a:r>
                        <a:rPr kumimoji="0" lang="en-GB" sz="900" u="none" strike="noStrike" cap="none" normalizeH="0" baseline="0" noProof="0" dirty="0" smtClean="0">
                          <a:ln>
                            <a:noFill/>
                          </a:ln>
                          <a:solidFill>
                            <a:schemeClr val="bg2"/>
                          </a:solidFill>
                          <a:effectLst/>
                        </a:rPr>
                        <a:t>Earnings before interest, tax, depreciation and amortisation (EBITDA) is </a:t>
                      </a:r>
                      <a:r>
                        <a:rPr lang="en-AU" sz="900" u="none" dirty="0" smtClean="0">
                          <a:solidFill>
                            <a:schemeClr val="bg2"/>
                          </a:solidFill>
                          <a:effectLst/>
                        </a:rPr>
                        <a:t>calculated as revenue</a:t>
                      </a:r>
                      <a:r>
                        <a:rPr lang="en-AU" sz="900" u="none" kern="1200" dirty="0" smtClean="0">
                          <a:solidFill>
                            <a:schemeClr val="bg2"/>
                          </a:solidFill>
                          <a:effectLst/>
                        </a:rPr>
                        <a:t> l</a:t>
                      </a:r>
                      <a:r>
                        <a:rPr lang="en-AU" sz="900" u="none" dirty="0" smtClean="0">
                          <a:solidFill>
                            <a:schemeClr val="bg2"/>
                          </a:solidFill>
                          <a:effectLst/>
                        </a:rPr>
                        <a:t>ess expenses excluding the tax liability, interest,</a:t>
                      </a:r>
                      <a:r>
                        <a:rPr lang="en-AU" sz="900" u="none" baseline="0" dirty="0" smtClean="0">
                          <a:solidFill>
                            <a:schemeClr val="bg2"/>
                          </a:solidFill>
                          <a:effectLst/>
                        </a:rPr>
                        <a:t> amortisation and depreciation charges for the period.</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F’cast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pPr>
                      <a:r>
                        <a:rPr kumimoji="0" lang="en-GB" sz="900" u="none" strike="noStrike" cap="none" normalizeH="0" baseline="0" noProof="0" dirty="0" smtClean="0">
                          <a:ln>
                            <a:noFill/>
                          </a:ln>
                          <a:solidFill>
                            <a:schemeClr val="bg2"/>
                          </a:solidFill>
                          <a:effectLst/>
                        </a:rPr>
                        <a:t>Abbreviation for forecast.</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42001522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Glossary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29</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Glossary</a:t>
            </a:r>
            <a:endParaRPr lang="en-AU" dirty="0"/>
          </a:p>
        </p:txBody>
      </p:sp>
      <p:graphicFrame>
        <p:nvGraphicFramePr>
          <p:cNvPr id="11" name="Group 456"/>
          <p:cNvGraphicFramePr>
            <a:graphicFrameLocks noGrp="1"/>
          </p:cNvGraphicFramePr>
          <p:nvPr>
            <p:extLst>
              <p:ext uri="{D42A27DB-BD31-4B8C-83A1-F6EECF244321}">
                <p14:modId xmlns:p14="http://schemas.microsoft.com/office/powerpoint/2010/main" val="4162251295"/>
              </p:ext>
            </p:extLst>
          </p:nvPr>
        </p:nvGraphicFramePr>
        <p:xfrm>
          <a:off x="128586" y="1085851"/>
          <a:ext cx="9648826" cy="5368902"/>
        </p:xfrm>
        <a:graphic>
          <a:graphicData uri="http://schemas.openxmlformats.org/drawingml/2006/table">
            <a:tbl>
              <a:tblPr/>
              <a:tblGrid>
                <a:gridCol w="1090614"/>
                <a:gridCol w="8558212"/>
              </a:tblGrid>
              <a:tr h="296726">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Term</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Definition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FY</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pPr>
                      <a:r>
                        <a:rPr kumimoji="0" lang="en-GB" sz="900" u="none" strike="noStrike" cap="none" normalizeH="0" baseline="0" noProof="0" dirty="0" smtClean="0">
                          <a:ln>
                            <a:noFill/>
                          </a:ln>
                          <a:solidFill>
                            <a:schemeClr val="bg2"/>
                          </a:solidFill>
                          <a:effectLst/>
                        </a:rPr>
                        <a:t>Abbreviation for financial year</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GM%</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u="none" strike="noStrike" cap="none" normalizeH="0" baseline="0" noProof="0" dirty="0" smtClean="0">
                          <a:ln>
                            <a:noFill/>
                          </a:ln>
                          <a:solidFill>
                            <a:schemeClr val="bg2"/>
                          </a:solidFill>
                          <a:effectLst/>
                        </a:rPr>
                        <a:t>Gross margin (GM%) is a company’s revenue less cost of sales (a.k.a ‘Gross Profit’), divided by revenue.</a:t>
                      </a:r>
                      <a:r>
                        <a:rPr lang="en-AU" sz="900" u="none" strike="noStrike" kern="1200" dirty="0" smtClean="0">
                          <a:solidFill>
                            <a:schemeClr val="bg2"/>
                          </a:solidFill>
                          <a:effectLst/>
                        </a:rPr>
                        <a:t> The gross margin represents the percentage of total sales revenue that the company retains after incurring the direct costs associated with producing the goods and services sold by a company. </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Gearing</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Gearing looks at explaining how a company finances its operations,</a:t>
                      </a:r>
                      <a:r>
                        <a:rPr lang="en-AU" sz="900" u="none" strike="noStrike" kern="1200" baseline="0" dirty="0" smtClean="0">
                          <a:solidFill>
                            <a:schemeClr val="bg2"/>
                          </a:solidFill>
                          <a:effectLst/>
                        </a:rPr>
                        <a:t> through debt or equity.  Often expressed as a percentage of debt to equity, the higher the percentage, the more the company is “geared” (higher amount of debt).</a:t>
                      </a:r>
                      <a:r>
                        <a:rPr lang="en-AU" sz="900" u="none" strike="noStrike" kern="1200" dirty="0" smtClean="0">
                          <a:solidFill>
                            <a:schemeClr val="bg2"/>
                          </a:solidFill>
                          <a:effectLst/>
                        </a:rPr>
                        <a:t/>
                      </a:r>
                      <a:br>
                        <a:rPr lang="en-AU" sz="900" u="none" strike="noStrike" kern="1200" dirty="0" smtClean="0">
                          <a:solidFill>
                            <a:schemeClr val="bg2"/>
                          </a:solidFill>
                          <a:effectLst/>
                        </a:rPr>
                      </a:br>
                      <a:endParaRPr kumimoji="0" lang="en-GB" sz="2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Gross Profit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A company's revenue minus it’s cost of goods sold. </a:t>
                      </a:r>
                      <a:br>
                        <a:rPr lang="en-AU" sz="900" u="none" strike="noStrike" kern="1200" dirty="0" smtClean="0">
                          <a:solidFill>
                            <a:schemeClr val="bg2"/>
                          </a:solidFill>
                          <a:effectLst/>
                        </a:rPr>
                      </a:br>
                      <a:endParaRPr kumimoji="0" lang="en-GB" sz="2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Intangible assets</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b="0" i="0" kern="1200" baseline="0" dirty="0" smtClean="0">
                          <a:solidFill>
                            <a:schemeClr val="bg2"/>
                          </a:solidFill>
                          <a:effectLst/>
                          <a:latin typeface="+mn-lt"/>
                          <a:ea typeface="+mn-ea"/>
                          <a:cs typeface="+mn-cs"/>
                        </a:rPr>
                        <a:t>Assets that cannot be physically touched but which provide economic benefit to the owner.  Some examples include goodwill, patents &amp; copyrights.</a:t>
                      </a:r>
                      <a:endParaRPr lang="en-AU" sz="900" b="0" i="0" kern="1200" dirty="0" smtClean="0">
                        <a:solidFill>
                          <a:schemeClr val="bg2"/>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Liquidity</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Liquidity refers to </a:t>
                      </a:r>
                      <a:r>
                        <a:rPr lang="en-AU" sz="900" u="none" strike="noStrike" kern="1200" baseline="0" dirty="0" smtClean="0">
                          <a:solidFill>
                            <a:schemeClr val="bg2"/>
                          </a:solidFill>
                          <a:effectLst/>
                        </a:rPr>
                        <a:t>the ability to convert assets to cash quickly and easily with limited if any loss in value.</a:t>
                      </a:r>
                      <a:r>
                        <a:rPr lang="en-AU" sz="900" u="none" strike="noStrike" kern="1200" dirty="0" smtClean="0">
                          <a:solidFill>
                            <a:schemeClr val="bg2"/>
                          </a:solidFill>
                          <a:effectLst/>
                        </a:rPr>
                        <a:t/>
                      </a:r>
                      <a:br>
                        <a:rPr lang="en-AU" sz="900" u="none" strike="noStrike" kern="1200" dirty="0" smtClean="0">
                          <a:solidFill>
                            <a:schemeClr val="bg2"/>
                          </a:solidFill>
                          <a:effectLst/>
                        </a:rPr>
                      </a:br>
                      <a:endParaRPr kumimoji="0" lang="en-GB" sz="2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LTM</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b="0" i="0" u="none" strike="noStrike" cap="none" normalizeH="0" baseline="0" noProof="0" dirty="0" smtClean="0">
                          <a:ln>
                            <a:noFill/>
                          </a:ln>
                          <a:solidFill>
                            <a:schemeClr val="bg2"/>
                          </a:solidFill>
                          <a:effectLst/>
                          <a:latin typeface="Arial" charset="0"/>
                          <a:cs typeface="Arial" charset="0"/>
                        </a:rPr>
                        <a:t>Abbreviation for last twelve months.</a:t>
                      </a: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NPBT</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pPr>
                      <a:r>
                        <a:rPr kumimoji="0" lang="en-GB" sz="900" b="0" i="0" u="none" strike="noStrike" cap="none" normalizeH="0" baseline="0" noProof="0" dirty="0" smtClean="0">
                          <a:ln>
                            <a:noFill/>
                          </a:ln>
                          <a:solidFill>
                            <a:schemeClr val="bg2"/>
                          </a:solidFill>
                          <a:effectLst/>
                          <a:latin typeface="Arial" charset="0"/>
                          <a:cs typeface="Arial" charset="0"/>
                        </a:rPr>
                        <a:t>Residual profit after all expenses with the exception of tax.</a:t>
                      </a: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Net Profit/ NPAT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pPr>
                      <a:r>
                        <a:rPr kumimoji="0" lang="en-GB" sz="900" u="none" strike="noStrike" cap="none" normalizeH="0" baseline="0" noProof="0" dirty="0" smtClean="0">
                          <a:ln>
                            <a:noFill/>
                          </a:ln>
                          <a:solidFill>
                            <a:schemeClr val="bg2"/>
                          </a:solidFill>
                          <a:effectLst/>
                        </a:rPr>
                        <a:t>Net profit after tax (NPAT) is the residual profit earned by a business after all expenses (including tax, interest, depreciations and amortisation) have been deducted from revenue.  This measures whether the company has made (or lost) money in the period.</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Net Cash Flow</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kern="1200" dirty="0" smtClean="0">
                          <a:solidFill>
                            <a:schemeClr val="bg2"/>
                          </a:solidFill>
                          <a:effectLst/>
                        </a:rPr>
                        <a:t>All cash inflows (receipts) less all cash outflows (payments).</a:t>
                      </a:r>
                      <a:endParaRPr kumimoji="0" lang="en-GB" sz="900" b="0" i="0" u="none" strike="noStrike" kern="1200" cap="none" normalizeH="0" baseline="0" noProof="0" dirty="0" smtClean="0">
                        <a:ln>
                          <a:noFill/>
                        </a:ln>
                        <a:solidFill>
                          <a:schemeClr val="bg2"/>
                        </a:solidFill>
                        <a:effectLst/>
                        <a:latin typeface="Arial" charset="0"/>
                        <a:ea typeface="+mn-ea"/>
                        <a:cs typeface="Arial" charset="0"/>
                      </a:endParaRP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Net Interest</a:t>
                      </a: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35000"/>
                        </a:spcAft>
                        <a:buClrTx/>
                        <a:buSzTx/>
                        <a:buFontTx/>
                        <a:buNone/>
                        <a:tabLst>
                          <a:tab pos="5715000" algn="l"/>
                        </a:tabLst>
                        <a:defRPr/>
                      </a:pPr>
                      <a:r>
                        <a:rPr kumimoji="0" lang="en-GB" sz="900" b="0" i="0" u="none" strike="noStrike" cap="none" normalizeH="0" baseline="0" noProof="0" dirty="0" smtClean="0">
                          <a:ln>
                            <a:noFill/>
                          </a:ln>
                          <a:solidFill>
                            <a:schemeClr val="bg2"/>
                          </a:solidFill>
                          <a:effectLst/>
                          <a:latin typeface="Arial" charset="0"/>
                          <a:cs typeface="Arial" charset="0"/>
                        </a:rPr>
                        <a:t>Net interest in the profit &amp; loss statement is calculated as interest income less interest expense.</a:t>
                      </a: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NTA</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35000"/>
                        </a:spcAft>
                        <a:buClrTx/>
                        <a:buSzTx/>
                        <a:buFontTx/>
                        <a:buNone/>
                        <a:tabLst>
                          <a:tab pos="5715000" algn="l"/>
                        </a:tabLst>
                        <a:defRPr/>
                      </a:pPr>
                      <a:r>
                        <a:rPr kumimoji="0" lang="en-GB" sz="900" u="none" strike="noStrike" cap="none" normalizeH="0" baseline="0" noProof="0" dirty="0" smtClean="0">
                          <a:ln>
                            <a:noFill/>
                          </a:ln>
                          <a:solidFill>
                            <a:schemeClr val="bg2"/>
                          </a:solidFill>
                          <a:effectLst/>
                        </a:rPr>
                        <a:t>Net tangible assets (NTA) is calculated as total assets less any intangibles, less total liabilities.</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Net Working Capital</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r>
                        <a:rPr lang="en-AU" sz="900" u="none" strike="noStrike" kern="1200" dirty="0" smtClean="0">
                          <a:solidFill>
                            <a:schemeClr val="bg2"/>
                          </a:solidFill>
                          <a:effectLst/>
                        </a:rPr>
                        <a:t>Calculated as a company’s current</a:t>
                      </a:r>
                      <a:r>
                        <a:rPr lang="en-AU" sz="900" u="none" strike="noStrike" kern="1200" baseline="0" dirty="0" smtClean="0">
                          <a:solidFill>
                            <a:schemeClr val="bg2"/>
                          </a:solidFill>
                          <a:effectLst/>
                        </a:rPr>
                        <a:t> assets less current liabilities.  Often used as a measure of a company’s liquidity.</a:t>
                      </a:r>
                      <a:endParaRPr lang="en-AU" sz="900" u="none" strike="noStrike" kern="1200" dirty="0" smtClean="0">
                        <a:solidFill>
                          <a:schemeClr val="bg2"/>
                        </a:solidFill>
                        <a:effectLst/>
                        <a:latin typeface="+mn-lt"/>
                        <a:ea typeface="+mn-ea"/>
                        <a:cs typeface="+mn-cs"/>
                      </a:endParaRP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WIP</a:t>
                      </a: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r>
                        <a:rPr lang="en-AU" sz="900" u="none" strike="noStrike" kern="1200" dirty="0" smtClean="0">
                          <a:solidFill>
                            <a:schemeClr val="bg2"/>
                          </a:solidFill>
                          <a:effectLst/>
                          <a:latin typeface="+mn-lt"/>
                          <a:ea typeface="+mn-ea"/>
                          <a:cs typeface="+mn-cs"/>
                        </a:rPr>
                        <a:t>Work in Progress</a:t>
                      </a:r>
                      <a:r>
                        <a:rPr lang="en-AU" sz="900" u="none" strike="noStrike" kern="1200" baseline="0" dirty="0" smtClean="0">
                          <a:solidFill>
                            <a:schemeClr val="bg2"/>
                          </a:solidFill>
                          <a:effectLst/>
                          <a:latin typeface="+mn-lt"/>
                          <a:ea typeface="+mn-ea"/>
                          <a:cs typeface="+mn-cs"/>
                        </a:rPr>
                        <a:t> (WIP) </a:t>
                      </a:r>
                      <a:r>
                        <a:rPr lang="en-AU" sz="900" u="none" strike="noStrike" kern="1200" dirty="0" smtClean="0">
                          <a:solidFill>
                            <a:schemeClr val="bg2"/>
                          </a:solidFill>
                          <a:effectLst/>
                          <a:latin typeface="+mn-lt"/>
                          <a:ea typeface="+mn-ea"/>
                          <a:cs typeface="+mn-cs"/>
                        </a:rPr>
                        <a:t>is</a:t>
                      </a:r>
                      <a:r>
                        <a:rPr lang="en-AU" sz="900" u="none" strike="noStrike" kern="1200" baseline="0" dirty="0" smtClean="0">
                          <a:solidFill>
                            <a:schemeClr val="bg2"/>
                          </a:solidFill>
                          <a:effectLst/>
                          <a:latin typeface="+mn-lt"/>
                          <a:ea typeface="+mn-ea"/>
                          <a:cs typeface="+mn-cs"/>
                        </a:rPr>
                        <a:t> the cost of any materials or other inputs that have entered the production process, but do not yet form part of a completed product.  It does not include raw materials that are yet to start in the production process, nor any finished products.</a:t>
                      </a:r>
                      <a:endParaRPr lang="en-AU" sz="900" u="none" strike="noStrike" kern="1200" dirty="0" smtClean="0">
                        <a:solidFill>
                          <a:schemeClr val="bg2"/>
                        </a:solidFill>
                        <a:effectLst/>
                        <a:latin typeface="+mn-lt"/>
                        <a:ea typeface="+mn-ea"/>
                        <a:cs typeface="+mn-cs"/>
                      </a:endParaRP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2841497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5"/>
          <p:cNvSpPr txBox="1">
            <a:spLocks/>
          </p:cNvSpPr>
          <p:nvPr/>
        </p:nvSpPr>
        <p:spPr>
          <a:xfrm>
            <a:off x="5095875" y="1414463"/>
            <a:ext cx="4680000" cy="4857749"/>
          </a:xfrm>
          <a:prstGeom prst="rect">
            <a:avLst/>
          </a:prstGeom>
        </p:spPr>
        <p:txBody>
          <a:bodyPr/>
          <a:lstStyle>
            <a:lvl1pPr algn="just" rtl="0" fontAlgn="base">
              <a:spcBef>
                <a:spcPct val="0"/>
              </a:spcBef>
              <a:spcAft>
                <a:spcPct val="35000"/>
              </a:spcAft>
              <a:tabLst>
                <a:tab pos="5715000" algn="l"/>
              </a:tabLst>
              <a:defRPr sz="1100" b="1">
                <a:solidFill>
                  <a:schemeClr val="accent2"/>
                </a:solidFill>
                <a:latin typeface="+mn-lt"/>
                <a:ea typeface="+mn-ea"/>
                <a:cs typeface="+mn-cs"/>
              </a:defRPr>
            </a:lvl1pPr>
            <a:lvl2pPr marL="179388" indent="-179388" algn="just" rtl="0" fontAlgn="base">
              <a:spcBef>
                <a:spcPct val="0"/>
              </a:spcBef>
              <a:spcAft>
                <a:spcPct val="35000"/>
              </a:spcAft>
              <a:buFont typeface="Arial" charset="0"/>
              <a:buNone/>
              <a:tabLst>
                <a:tab pos="5715000" algn="l"/>
              </a:tabLst>
              <a:defRPr sz="1000" b="1">
                <a:solidFill>
                  <a:schemeClr val="bg1"/>
                </a:solidFill>
                <a:latin typeface="+mn-lt"/>
                <a:cs typeface="+mn-cs"/>
              </a:defRPr>
            </a:lvl2pPr>
            <a:lvl3pPr marL="182563"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3pPr>
            <a:lvl4pPr marL="349250" indent="-179388"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4pPr>
            <a:lvl5pPr marL="528638"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5pPr>
            <a:lvl6pPr marL="11779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6pPr>
            <a:lvl7pPr marL="16351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7pPr>
            <a:lvl8pPr marL="20923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8pPr>
            <a:lvl9pPr marL="25495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9pPr>
          </a:lstStyle>
          <a:p>
            <a:pPr>
              <a:defRPr/>
            </a:pPr>
            <a:r>
              <a:rPr lang="en-AU" kern="0" dirty="0">
                <a:solidFill>
                  <a:srgbClr val="92D400"/>
                </a:solidFill>
              </a:rPr>
              <a:t>Financial Assessment </a:t>
            </a:r>
            <a:r>
              <a:rPr lang="en-AU" kern="0" dirty="0" smtClean="0">
                <a:solidFill>
                  <a:srgbClr val="92D400"/>
                </a:solidFill>
              </a:rPr>
              <a:t>Matrix</a:t>
            </a:r>
          </a:p>
          <a:p>
            <a:pPr>
              <a:defRPr/>
            </a:pPr>
            <a:endParaRPr lang="en-AU" kern="0" dirty="0">
              <a:solidFill>
                <a:srgbClr val="92D400"/>
              </a:solidFill>
            </a:endParaRPr>
          </a:p>
          <a:p>
            <a:pPr>
              <a:defRPr/>
            </a:pPr>
            <a:endParaRPr lang="en-AU" kern="0" dirty="0" smtClean="0">
              <a:solidFill>
                <a:srgbClr val="92D400"/>
              </a:solidFill>
            </a:endParaRPr>
          </a:p>
          <a:p>
            <a:pPr>
              <a:defRPr/>
            </a:pPr>
            <a:endParaRPr lang="en-AU" kern="0" dirty="0">
              <a:solidFill>
                <a:srgbClr val="92D400"/>
              </a:solidFill>
            </a:endParaRPr>
          </a:p>
          <a:p>
            <a:pPr>
              <a:defRPr/>
            </a:pPr>
            <a:endParaRPr lang="en-AU" kern="0" dirty="0" smtClean="0">
              <a:solidFill>
                <a:srgbClr val="92D400"/>
              </a:solidFill>
            </a:endParaRPr>
          </a:p>
          <a:p>
            <a:pPr>
              <a:defRPr/>
            </a:pPr>
            <a:endParaRPr lang="en-AU" kern="0" dirty="0">
              <a:solidFill>
                <a:srgbClr val="92D400"/>
              </a:solidFill>
            </a:endParaRPr>
          </a:p>
          <a:p>
            <a:pPr>
              <a:defRPr/>
            </a:pPr>
            <a:endParaRPr lang="en-AU" kern="0" dirty="0" smtClean="0">
              <a:solidFill>
                <a:srgbClr val="92D400"/>
              </a:solidFill>
            </a:endParaRPr>
          </a:p>
          <a:p>
            <a:pPr>
              <a:defRPr/>
            </a:pPr>
            <a:endParaRPr lang="en-AU" kern="0" dirty="0">
              <a:solidFill>
                <a:srgbClr val="92D400"/>
              </a:solidFill>
            </a:endParaRPr>
          </a:p>
          <a:p>
            <a:pPr>
              <a:defRPr/>
            </a:pPr>
            <a:endParaRPr lang="en-AU" kern="0" dirty="0" smtClean="0">
              <a:solidFill>
                <a:srgbClr val="92D400"/>
              </a:solidFill>
            </a:endParaRPr>
          </a:p>
          <a:p>
            <a:pPr>
              <a:defRPr/>
            </a:pPr>
            <a:endParaRPr lang="en-AU" kern="0" dirty="0" smtClean="0">
              <a:solidFill>
                <a:srgbClr val="92D400"/>
              </a:solidFill>
            </a:endParaRPr>
          </a:p>
          <a:p>
            <a:pPr>
              <a:defRPr/>
            </a:pPr>
            <a:endParaRPr lang="en-AU" kern="0" dirty="0">
              <a:solidFill>
                <a:srgbClr val="92D400"/>
              </a:solidFill>
            </a:endParaRPr>
          </a:p>
          <a:p>
            <a:pPr>
              <a:defRPr/>
            </a:pPr>
            <a:endParaRPr lang="en-AU" kern="0" dirty="0" smtClean="0">
              <a:solidFill>
                <a:srgbClr val="92D400"/>
              </a:solidFill>
            </a:endParaRPr>
          </a:p>
          <a:p>
            <a:pPr>
              <a:defRPr/>
            </a:pPr>
            <a:endParaRPr lang="en-AU" kern="0" dirty="0">
              <a:solidFill>
                <a:srgbClr val="92D400"/>
              </a:solidFill>
            </a:endParaRPr>
          </a:p>
          <a:p>
            <a:pPr>
              <a:defRPr/>
            </a:pPr>
            <a:endParaRPr lang="en-AU" kern="0" dirty="0" smtClean="0">
              <a:solidFill>
                <a:srgbClr val="92D400"/>
              </a:solidFill>
            </a:endParaRPr>
          </a:p>
          <a:p>
            <a:pPr>
              <a:defRPr/>
            </a:pPr>
            <a:endParaRPr lang="en-AU" kern="0" dirty="0" smtClean="0">
              <a:solidFill>
                <a:srgbClr val="92D400"/>
              </a:solidFill>
            </a:endParaRPr>
          </a:p>
          <a:p>
            <a:pPr>
              <a:defRPr/>
            </a:pPr>
            <a:endParaRPr lang="en-AU" kern="0" dirty="0">
              <a:solidFill>
                <a:srgbClr val="92D400"/>
              </a:solidFill>
            </a:endParaRPr>
          </a:p>
          <a:p>
            <a:pPr marL="180975" indent="-180975">
              <a:spcAft>
                <a:spcPts val="600"/>
              </a:spcAft>
              <a:buFont typeface="Arial" pitchFamily="34" charset="0"/>
              <a:buChar char="•"/>
              <a:tabLst/>
              <a:defRPr/>
            </a:pPr>
            <a:r>
              <a:rPr lang="en-AU" sz="1000" b="0" dirty="0" smtClean="0">
                <a:solidFill>
                  <a:srgbClr val="000000"/>
                </a:solidFill>
                <a:cs typeface="Arial" charset="0"/>
              </a:rPr>
              <a:t>The criteria </a:t>
            </a:r>
            <a:r>
              <a:rPr lang="en-AU" sz="1000" b="0" dirty="0">
                <a:solidFill>
                  <a:srgbClr val="000000"/>
                </a:solidFill>
                <a:cs typeface="Arial" charset="0"/>
              </a:rPr>
              <a:t>for report level selection is based on both the contract size and the </a:t>
            </a:r>
            <a:r>
              <a:rPr lang="en-AU" sz="1000" b="0" dirty="0" smtClean="0">
                <a:solidFill>
                  <a:srgbClr val="000000"/>
                </a:solidFill>
                <a:cs typeface="Arial" charset="0"/>
              </a:rPr>
              <a:t>annual revenue of the contractor shown above.</a:t>
            </a:r>
          </a:p>
          <a:p>
            <a:pPr marL="180975" indent="-180975">
              <a:spcAft>
                <a:spcPts val="600"/>
              </a:spcAft>
              <a:buFont typeface="Arial" pitchFamily="34" charset="0"/>
              <a:buChar char="•"/>
              <a:tabLst/>
              <a:defRPr/>
            </a:pPr>
            <a:r>
              <a:rPr lang="en-AU" sz="1000" b="0" dirty="0" smtClean="0">
                <a:solidFill>
                  <a:srgbClr val="000000"/>
                </a:solidFill>
                <a:cs typeface="Arial" charset="0"/>
              </a:rPr>
              <a:t>The proposed contract value totals $[X]. The proposed contractor had revenues in FY12 of $[X]m.  Therefore a “Medium Assessment” has been undertaken.</a:t>
            </a:r>
          </a:p>
          <a:p>
            <a:pPr>
              <a:spcAft>
                <a:spcPts val="600"/>
              </a:spcAft>
              <a:tabLst/>
              <a:defRPr/>
            </a:pPr>
            <a:r>
              <a:rPr lang="en-AU" sz="1000" b="0" i="1" dirty="0">
                <a:solidFill>
                  <a:srgbClr val="002776"/>
                </a:solidFill>
              </a:rPr>
              <a:t>Note: Any other work with the department currently being tendered for needs to be considered in aggregate</a:t>
            </a:r>
            <a:r>
              <a:rPr lang="en-AU" sz="1000" b="0" i="1" dirty="0" smtClean="0">
                <a:solidFill>
                  <a:srgbClr val="002776"/>
                </a:solidFill>
              </a:rPr>
              <a:t>.</a:t>
            </a:r>
            <a:endParaRPr lang="en-AU" sz="1000" b="0" dirty="0" smtClean="0">
              <a:solidFill>
                <a:srgbClr val="000000"/>
              </a:solidFill>
              <a:cs typeface="Arial" pitchFamily="34" charset="0"/>
            </a:endParaRPr>
          </a:p>
        </p:txBody>
      </p:sp>
      <p:sp>
        <p:nvSpPr>
          <p:cNvPr id="49" name="Slide Number Placeholder 3"/>
          <p:cNvSpPr>
            <a:spLocks noGrp="1"/>
          </p:cNvSpPr>
          <p:nvPr>
            <p:ph type="sldNum" sz="quarter" idx="10"/>
          </p:nvPr>
        </p:nvSpPr>
        <p:spPr/>
        <p:txBody>
          <a:bodyPr/>
          <a:lstStyle/>
          <a:p>
            <a:fld id="{6A3B8348-6E38-44A4-B434-CAD281A7EBBD}" type="slidenum">
              <a:rPr lang="en-GB"/>
              <a:pPr/>
              <a:t>3</a:t>
            </a:fld>
            <a:endParaRPr lang="en-GB" dirty="0">
              <a:solidFill>
                <a:srgbClr val="FFFFFF"/>
              </a:solidFill>
              <a:latin typeface="Verdana" pitchFamily="34" charset="0"/>
            </a:endParaRPr>
          </a:p>
        </p:txBody>
      </p:sp>
      <p:sp>
        <p:nvSpPr>
          <p:cNvPr id="4" name="Text Placeholder 3"/>
          <p:cNvSpPr>
            <a:spLocks noGrp="1"/>
          </p:cNvSpPr>
          <p:nvPr>
            <p:ph type="body" sz="quarter" idx="12"/>
          </p:nvPr>
        </p:nvSpPr>
        <p:spPr>
          <a:xfrm>
            <a:off x="123825" y="158749"/>
            <a:ext cx="3432175" cy="153987"/>
          </a:xfrm>
        </p:spPr>
        <p:txBody>
          <a:bodyPr/>
          <a:lstStyle/>
          <a:p>
            <a:endParaRPr lang="en-AU" dirty="0"/>
          </a:p>
        </p:txBody>
      </p:sp>
      <p:sp>
        <p:nvSpPr>
          <p:cNvPr id="6" name="Text Placeholder 5"/>
          <p:cNvSpPr>
            <a:spLocks noGrp="1"/>
          </p:cNvSpPr>
          <p:nvPr>
            <p:ph type="body" sz="quarter" idx="14"/>
          </p:nvPr>
        </p:nvSpPr>
        <p:spPr/>
        <p:txBody>
          <a:bodyPr/>
          <a:lstStyle/>
          <a:p>
            <a:r>
              <a:rPr lang="en-AU" dirty="0" smtClean="0"/>
              <a:t>Contract summary &amp; assessment criteria</a:t>
            </a:r>
            <a:endParaRPr lang="en-AU" dirty="0"/>
          </a:p>
        </p:txBody>
      </p:sp>
      <p:sp>
        <p:nvSpPr>
          <p:cNvPr id="1107000" name="Rectangle 56"/>
          <p:cNvSpPr>
            <a:spLocks noChangeArrowheads="1"/>
          </p:cNvSpPr>
          <p:nvPr/>
        </p:nvSpPr>
        <p:spPr bwMode="auto">
          <a:xfrm>
            <a:off x="125412" y="158749"/>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graphicFrame>
        <p:nvGraphicFramePr>
          <p:cNvPr id="69" name="Content Placeholder 2"/>
          <p:cNvGraphicFramePr>
            <a:graphicFrameLocks/>
          </p:cNvGraphicFramePr>
          <p:nvPr>
            <p:extLst>
              <p:ext uri="{D42A27DB-BD31-4B8C-83A1-F6EECF244321}">
                <p14:modId xmlns:p14="http://schemas.microsoft.com/office/powerpoint/2010/main" val="1659085886"/>
              </p:ext>
            </p:extLst>
          </p:nvPr>
        </p:nvGraphicFramePr>
        <p:xfrm>
          <a:off x="5097833" y="1669819"/>
          <a:ext cx="4678316" cy="1941514"/>
        </p:xfrm>
        <a:graphic>
          <a:graphicData uri="http://schemas.openxmlformats.org/drawingml/2006/table">
            <a:tbl>
              <a:tblPr firstRow="1" bandRow="1">
                <a:tableStyleId>{5A111915-BE36-4E01-A7E5-04B1672EAD32}</a:tableStyleId>
              </a:tblPr>
              <a:tblGrid>
                <a:gridCol w="1069070"/>
                <a:gridCol w="637727"/>
                <a:gridCol w="691771"/>
                <a:gridCol w="702580"/>
                <a:gridCol w="832288"/>
                <a:gridCol w="744880"/>
              </a:tblGrid>
              <a:tr h="335482">
                <a:tc>
                  <a:txBody>
                    <a:bodyPr/>
                    <a:lstStyle/>
                    <a:p>
                      <a:pPr algn="r"/>
                      <a:r>
                        <a:rPr lang="en-AU" sz="900" dirty="0" smtClean="0">
                          <a:solidFill>
                            <a:schemeClr val="tx1"/>
                          </a:solidFill>
                        </a:rPr>
                        <a:t>Contract</a:t>
                      </a:r>
                      <a:r>
                        <a:rPr lang="en-AU" sz="900" baseline="0" dirty="0" smtClean="0">
                          <a:solidFill>
                            <a:schemeClr val="tx1"/>
                          </a:solidFill>
                        </a:rPr>
                        <a:t> size</a:t>
                      </a:r>
                      <a:endParaRPr lang="en-AU" sz="9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AU" sz="900" dirty="0" smtClean="0">
                          <a:solidFill>
                            <a:schemeClr val="tx1"/>
                          </a:solidFill>
                        </a:rPr>
                        <a:t>&lt; $1.0m</a:t>
                      </a:r>
                      <a:endParaRPr lang="en-AU"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pPr algn="ctr"/>
                      <a:r>
                        <a:rPr lang="en-AU" sz="900" dirty="0" smtClean="0">
                          <a:solidFill>
                            <a:schemeClr val="tx1"/>
                          </a:solidFill>
                        </a:rPr>
                        <a:t>&lt; $10.0m</a:t>
                      </a:r>
                      <a:endParaRPr lang="en-AU"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900" dirty="0" smtClean="0">
                        <a:solidFill>
                          <a:schemeClr val="tx1"/>
                        </a:solidFill>
                      </a:endParaRPr>
                    </a:p>
                  </a:txBody>
                  <a:tcPr anchor="ctr"/>
                </a:tc>
                <a:tc gridSpan="2">
                  <a:txBody>
                    <a:bodyPr/>
                    <a:lstStyle/>
                    <a:p>
                      <a:pPr algn="ctr"/>
                      <a:r>
                        <a:rPr lang="en-AU" sz="900" dirty="0" smtClean="0">
                          <a:solidFill>
                            <a:schemeClr val="tx1"/>
                          </a:solidFill>
                        </a:rPr>
                        <a:t>&gt;</a:t>
                      </a:r>
                      <a:r>
                        <a:rPr lang="en-AU" sz="900" baseline="0" dirty="0" smtClean="0">
                          <a:solidFill>
                            <a:schemeClr val="tx1"/>
                          </a:solidFill>
                        </a:rPr>
                        <a:t> $10.0m</a:t>
                      </a:r>
                      <a:endParaRPr lang="en-AU" sz="9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a:endParaRPr lang="en-AU" sz="900" dirty="0">
                        <a:solidFill>
                          <a:schemeClr val="tx1"/>
                        </a:solidFill>
                      </a:endParaRPr>
                    </a:p>
                  </a:txBody>
                  <a:tcPr anchor="ctr"/>
                </a:tc>
              </a:tr>
              <a:tr h="404004">
                <a:tc>
                  <a:txBody>
                    <a:bodyPr/>
                    <a:lstStyle/>
                    <a:p>
                      <a:pPr marL="0" algn="r" defTabSz="914400" rtl="0" eaLnBrk="1" latinLnBrk="0" hangingPunct="1"/>
                      <a:r>
                        <a:rPr lang="en-AU" sz="900" b="1" kern="1200" dirty="0" smtClean="0">
                          <a:solidFill>
                            <a:schemeClr val="tx1"/>
                          </a:solidFill>
                          <a:latin typeface="+mn-lt"/>
                          <a:ea typeface="+mn-ea"/>
                          <a:cs typeface="+mn-cs"/>
                        </a:rPr>
                        <a:t>Contractor revenue</a:t>
                      </a:r>
                      <a:endParaRPr lang="en-AU" sz="900" b="1" kern="1200" dirty="0">
                        <a:solidFill>
                          <a:schemeClr val="tx1"/>
                        </a:solidFill>
                        <a:latin typeface="+mn-lt"/>
                        <a:ea typeface="+mn-ea"/>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algn="ctr" defTabSz="914400" rtl="0" eaLnBrk="1" latinLnBrk="0" hangingPunct="1"/>
                      <a:r>
                        <a:rPr lang="en-AU" sz="900" b="1" kern="1200" dirty="0" smtClean="0">
                          <a:solidFill>
                            <a:schemeClr val="tx1"/>
                          </a:solidFill>
                          <a:latin typeface="+mn-lt"/>
                          <a:ea typeface="+mn-ea"/>
                          <a:cs typeface="+mn-cs"/>
                        </a:rPr>
                        <a:t>n/a</a:t>
                      </a:r>
                      <a:endParaRPr lang="en-AU" sz="9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algn="ctr" defTabSz="914400" rtl="0" eaLnBrk="1" latinLnBrk="0" hangingPunct="1"/>
                      <a:r>
                        <a:rPr lang="en-AU" sz="900" b="1" kern="1200" dirty="0" smtClean="0">
                          <a:solidFill>
                            <a:schemeClr val="tx1"/>
                          </a:solidFill>
                          <a:latin typeface="+mn-lt"/>
                          <a:ea typeface="+mn-ea"/>
                          <a:cs typeface="+mn-cs"/>
                        </a:rPr>
                        <a:t>&lt;</a:t>
                      </a:r>
                      <a:r>
                        <a:rPr lang="en-AU" sz="900" b="1" kern="1200" baseline="0" dirty="0" smtClean="0">
                          <a:solidFill>
                            <a:schemeClr val="tx1"/>
                          </a:solidFill>
                          <a:latin typeface="+mn-lt"/>
                          <a:ea typeface="+mn-ea"/>
                          <a:cs typeface="+mn-cs"/>
                        </a:rPr>
                        <a:t> </a:t>
                      </a:r>
                      <a:r>
                        <a:rPr lang="en-AU" sz="900" b="1" kern="1200" dirty="0" smtClean="0">
                          <a:solidFill>
                            <a:schemeClr val="tx1"/>
                          </a:solidFill>
                          <a:latin typeface="+mn-lt"/>
                          <a:ea typeface="+mn-ea"/>
                          <a:cs typeface="+mn-cs"/>
                        </a:rPr>
                        <a:t>$25.0m</a:t>
                      </a:r>
                      <a:endParaRPr lang="en-AU" sz="9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900" b="1" kern="1200" dirty="0" smtClean="0">
                          <a:solidFill>
                            <a:schemeClr val="tx1"/>
                          </a:solidFill>
                          <a:latin typeface="+mn-lt"/>
                          <a:ea typeface="+mn-ea"/>
                          <a:cs typeface="+mn-cs"/>
                        </a:rPr>
                        <a:t>&gt; $25.0m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algn="ctr" defTabSz="914400" rtl="0" eaLnBrk="1" latinLnBrk="0" hangingPunct="1"/>
                      <a:r>
                        <a:rPr lang="en-AU" sz="900" b="1" kern="1200" dirty="0" smtClean="0">
                          <a:solidFill>
                            <a:schemeClr val="tx1"/>
                          </a:solidFill>
                          <a:latin typeface="+mn-lt"/>
                          <a:ea typeface="+mn-ea"/>
                          <a:cs typeface="+mn-cs"/>
                        </a:rPr>
                        <a:t>&lt; $300.0m</a:t>
                      </a:r>
                      <a:endParaRPr lang="en-AU" sz="9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algn="ctr" defTabSz="914400" rtl="0" eaLnBrk="1" latinLnBrk="0" hangingPunct="1"/>
                      <a:r>
                        <a:rPr lang="en-AU" sz="900" b="1" kern="1200" dirty="0" smtClean="0">
                          <a:solidFill>
                            <a:schemeClr val="tx1"/>
                          </a:solidFill>
                          <a:latin typeface="+mn-lt"/>
                          <a:ea typeface="+mn-ea"/>
                          <a:cs typeface="+mn-cs"/>
                        </a:rPr>
                        <a:t>&gt; $300.0m</a:t>
                      </a:r>
                      <a:endParaRPr lang="en-AU" sz="9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solidFill>
                  </a:tcPr>
                </a:tc>
              </a:tr>
              <a:tr h="397000">
                <a:tc>
                  <a:txBody>
                    <a:bodyPr/>
                    <a:lstStyle/>
                    <a:p>
                      <a:r>
                        <a:rPr lang="en-AU" sz="900" dirty="0" smtClean="0">
                          <a:solidFill>
                            <a:schemeClr val="bg2"/>
                          </a:solidFill>
                        </a:rPr>
                        <a:t>Basic</a:t>
                      </a:r>
                      <a:r>
                        <a:rPr lang="en-AU" sz="900" baseline="0" dirty="0" smtClean="0">
                          <a:solidFill>
                            <a:schemeClr val="bg2"/>
                          </a:solidFill>
                        </a:rPr>
                        <a:t> Assessment</a:t>
                      </a:r>
                      <a:endParaRPr lang="en-AU" sz="900" dirty="0">
                        <a:solidFill>
                          <a:schemeClr val="bg2"/>
                        </a:solidFill>
                      </a:endParaRPr>
                    </a:p>
                  </a:txBody>
                  <a:tcPr/>
                </a:tc>
                <a:tc>
                  <a:txBody>
                    <a:bodyPr/>
                    <a:lstStyle/>
                    <a:p>
                      <a:pPr algn="ctr"/>
                      <a:r>
                        <a:rPr lang="en-AU" sz="1800" dirty="0" smtClean="0">
                          <a:solidFill>
                            <a:srgbClr val="00B050"/>
                          </a:solidFill>
                          <a:sym typeface="Wingdings"/>
                        </a:rPr>
                        <a:t></a:t>
                      </a:r>
                      <a:endParaRPr lang="en-AU" sz="1800" dirty="0">
                        <a:solidFill>
                          <a:srgbClr val="00B05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srgbClr val="00B050"/>
                          </a:solidFill>
                          <a:effectLst/>
                          <a:uLnTx/>
                          <a:uFillTx/>
                          <a:latin typeface="+mn-lt"/>
                          <a:ea typeface="+mn-ea"/>
                          <a:cs typeface="+mn-cs"/>
                          <a:sym typeface="Wingdings"/>
                        </a:rPr>
                        <a:t></a:t>
                      </a:r>
                      <a:endParaRPr kumimoji="0" lang="en-AU" sz="1800" b="0" i="0" u="none" strike="noStrike" kern="1200" cap="none" spc="0" normalizeH="0" baseline="0" noProof="0" dirty="0" smtClean="0">
                        <a:ln>
                          <a:noFill/>
                        </a:ln>
                        <a:solidFill>
                          <a:srgbClr val="00B050"/>
                        </a:solidFill>
                        <a:effectLst/>
                        <a:uLnTx/>
                        <a:uFillTx/>
                        <a:latin typeface="+mn-lt"/>
                        <a:ea typeface="+mn-ea"/>
                        <a:cs typeface="+mn-cs"/>
                      </a:endParaRPr>
                    </a:p>
                  </a:txBody>
                  <a:tcPr anchor="ctr"/>
                </a:tc>
                <a:tc>
                  <a:txBody>
                    <a:bodyPr/>
                    <a:lstStyle/>
                    <a:p>
                      <a:pPr algn="ctr"/>
                      <a:endParaRPr lang="en-AU" sz="900" dirty="0"/>
                    </a:p>
                  </a:txBody>
                  <a:tcPr anchor="ctr"/>
                </a:tc>
                <a:tc>
                  <a:txBody>
                    <a:bodyPr/>
                    <a:lstStyle/>
                    <a:p>
                      <a:pPr algn="ctr"/>
                      <a:endParaRPr lang="en-AU" sz="900" dirty="0"/>
                    </a:p>
                  </a:txBody>
                  <a:tcPr anchor="ctr"/>
                </a:tc>
                <a:tc>
                  <a:txBody>
                    <a:bodyPr/>
                    <a:lstStyle/>
                    <a:p>
                      <a:pPr algn="ctr"/>
                      <a:endParaRPr lang="en-AU" sz="900" dirty="0"/>
                    </a:p>
                  </a:txBody>
                  <a:tcPr anchor="ctr"/>
                </a:tc>
              </a:tr>
              <a:tr h="402514">
                <a:tc>
                  <a:txBody>
                    <a:bodyPr/>
                    <a:lstStyle/>
                    <a:p>
                      <a:r>
                        <a:rPr lang="en-AU" sz="900" dirty="0" smtClean="0">
                          <a:solidFill>
                            <a:schemeClr val="bg2"/>
                          </a:solidFill>
                        </a:rPr>
                        <a:t>Medium Assessment</a:t>
                      </a:r>
                    </a:p>
                  </a:txBody>
                  <a:tcPr/>
                </a:tc>
                <a:tc>
                  <a:txBody>
                    <a:bodyPr/>
                    <a:lstStyle/>
                    <a:p>
                      <a:pPr algn="ctr"/>
                      <a:endParaRPr lang="en-AU" sz="900" dirty="0"/>
                    </a:p>
                  </a:txBody>
                  <a:tcPr anchor="ctr"/>
                </a:tc>
                <a:tc>
                  <a:txBody>
                    <a:bodyPr/>
                    <a:lstStyle/>
                    <a:p>
                      <a:pPr algn="ctr"/>
                      <a:endParaRPr lang="en-AU" sz="9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srgbClr val="00B050"/>
                          </a:solidFill>
                          <a:effectLst/>
                          <a:uLnTx/>
                          <a:uFillTx/>
                          <a:latin typeface="+mn-lt"/>
                          <a:ea typeface="+mn-ea"/>
                          <a:cs typeface="+mn-cs"/>
                          <a:sym typeface="Wingdings"/>
                        </a:rPr>
                        <a:t></a:t>
                      </a:r>
                      <a:endParaRPr kumimoji="0" lang="en-AU" sz="1800" b="0" i="0" u="none" strike="noStrike" kern="1200" cap="none" spc="0" normalizeH="0" baseline="0" noProof="0" dirty="0" smtClean="0">
                        <a:ln>
                          <a:noFill/>
                        </a:ln>
                        <a:solidFill>
                          <a:srgbClr val="00B050"/>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srgbClr val="00B050"/>
                          </a:solidFill>
                          <a:effectLst/>
                          <a:uLnTx/>
                          <a:uFillTx/>
                          <a:latin typeface="+mn-lt"/>
                          <a:ea typeface="+mn-ea"/>
                          <a:cs typeface="+mn-cs"/>
                          <a:sym typeface="Wingdings"/>
                        </a:rPr>
                        <a:t></a:t>
                      </a:r>
                      <a:endParaRPr kumimoji="0" lang="en-AU" sz="1800" b="0" i="0" u="none" strike="noStrike" kern="1200" cap="none" spc="0" normalizeH="0" baseline="0" noProof="0" dirty="0" smtClean="0">
                        <a:ln>
                          <a:noFill/>
                        </a:ln>
                        <a:solidFill>
                          <a:srgbClr val="00B050"/>
                        </a:solidFill>
                        <a:effectLst/>
                        <a:uLnTx/>
                        <a:uFillTx/>
                        <a:latin typeface="+mn-lt"/>
                        <a:ea typeface="+mn-ea"/>
                        <a:cs typeface="+mn-cs"/>
                      </a:endParaRPr>
                    </a:p>
                  </a:txBody>
                  <a:tcPr anchor="ctr"/>
                </a:tc>
                <a:tc>
                  <a:txBody>
                    <a:bodyPr/>
                    <a:lstStyle/>
                    <a:p>
                      <a:pPr algn="ctr"/>
                      <a:endParaRPr lang="en-AU" sz="900" dirty="0"/>
                    </a:p>
                  </a:txBody>
                  <a:tcPr anchor="ctr"/>
                </a:tc>
              </a:tr>
              <a:tr h="402514">
                <a:tc>
                  <a:txBody>
                    <a:bodyPr/>
                    <a:lstStyle/>
                    <a:p>
                      <a:r>
                        <a:rPr lang="en-AU" sz="900" dirty="0" smtClean="0">
                          <a:solidFill>
                            <a:schemeClr val="bg2"/>
                          </a:solidFill>
                        </a:rPr>
                        <a:t>Comprehensive Assessment</a:t>
                      </a:r>
                      <a:endParaRPr lang="en-AU" sz="900" dirty="0">
                        <a:solidFill>
                          <a:schemeClr val="bg2"/>
                        </a:solidFill>
                      </a:endParaRPr>
                    </a:p>
                  </a:txBody>
                  <a:tcPr/>
                </a:tc>
                <a:tc>
                  <a:txBody>
                    <a:bodyPr/>
                    <a:lstStyle/>
                    <a:p>
                      <a:pPr algn="ctr"/>
                      <a:endParaRPr lang="en-AU" sz="900" dirty="0"/>
                    </a:p>
                  </a:txBody>
                  <a:tcPr anchor="ctr"/>
                </a:tc>
                <a:tc>
                  <a:txBody>
                    <a:bodyPr/>
                    <a:lstStyle/>
                    <a:p>
                      <a:pPr algn="ctr"/>
                      <a:endParaRPr lang="en-AU" sz="900" dirty="0"/>
                    </a:p>
                  </a:txBody>
                  <a:tcPr anchor="ctr"/>
                </a:tc>
                <a:tc>
                  <a:txBody>
                    <a:bodyPr/>
                    <a:lstStyle/>
                    <a:p>
                      <a:pPr algn="ctr"/>
                      <a:endParaRPr lang="en-AU" sz="900" dirty="0"/>
                    </a:p>
                  </a:txBody>
                  <a:tcPr anchor="ctr"/>
                </a:tc>
                <a:tc>
                  <a:txBody>
                    <a:bodyPr/>
                    <a:lstStyle/>
                    <a:p>
                      <a:pPr algn="ctr"/>
                      <a:endParaRPr lang="en-AU" sz="9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srgbClr val="00B050"/>
                          </a:solidFill>
                          <a:effectLst/>
                          <a:uLnTx/>
                          <a:uFillTx/>
                          <a:latin typeface="+mn-lt"/>
                          <a:ea typeface="+mn-ea"/>
                          <a:cs typeface="+mn-cs"/>
                          <a:sym typeface="Wingdings"/>
                        </a:rPr>
                        <a:t></a:t>
                      </a:r>
                      <a:endParaRPr kumimoji="0" lang="en-AU" sz="1800" b="0" i="0" u="none" strike="noStrike" kern="1200" cap="none" spc="0" normalizeH="0" baseline="0" noProof="0" dirty="0" smtClean="0">
                        <a:ln>
                          <a:noFill/>
                        </a:ln>
                        <a:solidFill>
                          <a:srgbClr val="00B050"/>
                        </a:solidFill>
                        <a:effectLst/>
                        <a:uLnTx/>
                        <a:uFillTx/>
                        <a:latin typeface="+mn-lt"/>
                        <a:ea typeface="+mn-ea"/>
                        <a:cs typeface="+mn-cs"/>
                      </a:endParaRPr>
                    </a:p>
                  </a:txBody>
                  <a:tcPr anchor="ctr"/>
                </a:tc>
              </a:tr>
            </a:tbl>
          </a:graphicData>
        </a:graphic>
      </p:graphicFrame>
      <p:sp>
        <p:nvSpPr>
          <p:cNvPr id="16" name="Oval 15"/>
          <p:cNvSpPr/>
          <p:nvPr/>
        </p:nvSpPr>
        <p:spPr bwMode="auto">
          <a:xfrm>
            <a:off x="9102856" y="3270916"/>
            <a:ext cx="558799" cy="26670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tabLst>
                <a:tab pos="5715000" algn="l"/>
              </a:tabLst>
            </a:pPr>
            <a:endParaRPr lang="en-AU" dirty="0" smtClean="0"/>
          </a:p>
        </p:txBody>
      </p:sp>
      <p:sp>
        <p:nvSpPr>
          <p:cNvPr id="17" name="Title 16"/>
          <p:cNvSpPr>
            <a:spLocks noGrp="1"/>
          </p:cNvSpPr>
          <p:nvPr>
            <p:ph type="title"/>
          </p:nvPr>
        </p:nvSpPr>
        <p:spPr/>
        <p:txBody>
          <a:bodyPr/>
          <a:lstStyle/>
          <a:p>
            <a:endParaRPr lang="en-AU" dirty="0"/>
          </a:p>
        </p:txBody>
      </p:sp>
      <p:graphicFrame>
        <p:nvGraphicFramePr>
          <p:cNvPr id="10" name="Content Placeholder 1"/>
          <p:cNvGraphicFramePr>
            <a:graphicFrameLocks noGrp="1"/>
          </p:cNvGraphicFramePr>
          <p:nvPr>
            <p:ph sz="half" idx="2"/>
            <p:extLst>
              <p:ext uri="{D42A27DB-BD31-4B8C-83A1-F6EECF244321}">
                <p14:modId xmlns:p14="http://schemas.microsoft.com/office/powerpoint/2010/main" val="3432907345"/>
              </p:ext>
            </p:extLst>
          </p:nvPr>
        </p:nvGraphicFramePr>
        <p:xfrm>
          <a:off x="123825" y="1659022"/>
          <a:ext cx="4681538" cy="2690907"/>
        </p:xfrm>
        <a:graphic>
          <a:graphicData uri="http://schemas.openxmlformats.org/drawingml/2006/table">
            <a:tbl>
              <a:tblPr firstRow="1" bandRow="1">
                <a:tableStyleId>{2D5ABB26-0587-4C30-8999-92F81FD0307C}</a:tableStyleId>
              </a:tblPr>
              <a:tblGrid>
                <a:gridCol w="2289766"/>
                <a:gridCol w="2391772"/>
              </a:tblGrid>
              <a:tr h="232448">
                <a:tc>
                  <a:txBody>
                    <a:bodyPr/>
                    <a:lstStyle/>
                    <a:p>
                      <a:pPr algn="l"/>
                      <a:r>
                        <a:rPr lang="en-AU" sz="900" b="1" dirty="0" smtClean="0">
                          <a:solidFill>
                            <a:schemeClr val="tx1"/>
                          </a:solidFill>
                        </a:rPr>
                        <a:t>Contract/Tender</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Details</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r>
              <a:tr h="347757">
                <a:tc>
                  <a:txBody>
                    <a:bodyPr/>
                    <a:lstStyle/>
                    <a:p>
                      <a:r>
                        <a:rPr lang="en-AU" sz="900" b="1" dirty="0" smtClean="0">
                          <a:solidFill>
                            <a:schemeClr val="tx1"/>
                          </a:solidFill>
                        </a:rPr>
                        <a:t>Contract name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r>
                        <a:rPr lang="en-AU" sz="900" b="1" dirty="0" smtClean="0">
                          <a:solidFill>
                            <a:schemeClr val="tx1"/>
                          </a:solidFill>
                        </a:rPr>
                        <a:t>Contract description / nature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r>
                        <a:rPr lang="en-AU" sz="900" b="1" dirty="0" smtClean="0">
                          <a:solidFill>
                            <a:schemeClr val="tx1"/>
                          </a:solidFill>
                        </a:rPr>
                        <a:t>Contract</a:t>
                      </a:r>
                      <a:r>
                        <a:rPr lang="en-AU" sz="900" b="1" baseline="0" dirty="0" smtClean="0">
                          <a:solidFill>
                            <a:schemeClr val="tx1"/>
                          </a:solidFill>
                        </a:rPr>
                        <a:t> size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r>
                        <a:rPr lang="en-AU" sz="900" b="1" dirty="0" smtClean="0">
                          <a:solidFill>
                            <a:schemeClr val="tx1"/>
                          </a:solidFill>
                        </a:rPr>
                        <a:t>Proposed</a:t>
                      </a:r>
                      <a:r>
                        <a:rPr lang="en-AU" sz="900" b="1" baseline="0" dirty="0" smtClean="0">
                          <a:solidFill>
                            <a:schemeClr val="tx1"/>
                          </a:solidFill>
                        </a:rPr>
                        <a:t> start date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r>
                        <a:rPr lang="en-AU" sz="900" b="1" dirty="0" smtClean="0">
                          <a:solidFill>
                            <a:schemeClr val="tx1"/>
                          </a:solidFill>
                        </a:rPr>
                        <a:t>Duration (months)</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buFont typeface="Arial" pitchFamily="34" charset="0"/>
                        <a:buNone/>
                      </a:pPr>
                      <a:endParaRPr lang="en-AU" sz="8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71917">
                <a:tc>
                  <a:txBody>
                    <a:bodyPr/>
                    <a:lstStyle/>
                    <a:p>
                      <a:r>
                        <a:rPr lang="en-AU" sz="900" b="1" dirty="0" smtClean="0">
                          <a:solidFill>
                            <a:schemeClr val="tx1"/>
                          </a:solidFill>
                        </a:rPr>
                        <a:t>Contract value as  % of LTM Revenue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accent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pPr marL="85725" indent="0" algn="l" fontAlgn="b"/>
                      <a:r>
                        <a:rPr lang="en-AU" sz="900" b="1" i="0" u="none" strike="noStrike" dirty="0">
                          <a:effectLst/>
                          <a:latin typeface="Arial"/>
                        </a:rPr>
                        <a:t>Within </a:t>
                      </a:r>
                      <a:r>
                        <a:rPr lang="en-AU" sz="900" b="1" i="0" u="none" strike="noStrike" dirty="0" smtClean="0">
                          <a:effectLst/>
                          <a:latin typeface="Arial"/>
                        </a:rPr>
                        <a:t>contractors size capability </a:t>
                      </a:r>
                      <a:r>
                        <a:rPr lang="en-AU" sz="900" b="1" i="0" u="none" strike="noStrike" dirty="0">
                          <a:effectLst/>
                          <a:latin typeface="Arial"/>
                        </a:rPr>
                        <a:t>(Y/N)</a:t>
                      </a:r>
                    </a:p>
                  </a:txBody>
                  <a:tcPr marL="9525" marR="9525" marT="9525" marB="0"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bl>
          </a:graphicData>
        </a:graphic>
      </p:graphicFrame>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387" y="5121825"/>
            <a:ext cx="4714875"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25412" y="1415473"/>
            <a:ext cx="2530549" cy="490134"/>
          </a:xfrm>
          <a:prstGeom prst="rect">
            <a:avLst/>
          </a:prstGeom>
          <a:noFill/>
        </p:spPr>
        <p:txBody>
          <a:bodyPr wrap="square" rtlCol="0">
            <a:spAutoFit/>
          </a:bodyPr>
          <a:lstStyle/>
          <a:p>
            <a:r>
              <a:rPr lang="en-AU" sz="1100" dirty="0" smtClean="0">
                <a:solidFill>
                  <a:srgbClr val="92D400"/>
                </a:solidFill>
              </a:rPr>
              <a:t>Contract Summary</a:t>
            </a:r>
          </a:p>
          <a:p>
            <a:endParaRPr lang="en-AU" sz="1100" dirty="0"/>
          </a:p>
        </p:txBody>
      </p:sp>
      <p:sp>
        <p:nvSpPr>
          <p:cNvPr id="13" name="TextBox 12"/>
          <p:cNvSpPr txBox="1"/>
          <p:nvPr/>
        </p:nvSpPr>
        <p:spPr>
          <a:xfrm>
            <a:off x="122388" y="4868379"/>
            <a:ext cx="2357436" cy="261610"/>
          </a:xfrm>
          <a:prstGeom prst="rect">
            <a:avLst/>
          </a:prstGeom>
          <a:noFill/>
        </p:spPr>
        <p:txBody>
          <a:bodyPr wrap="square" rtlCol="0">
            <a:spAutoFit/>
          </a:bodyPr>
          <a:lstStyle/>
          <a:p>
            <a:r>
              <a:rPr lang="en-AU" sz="1100" dirty="0" smtClean="0">
                <a:solidFill>
                  <a:srgbClr val="92D400"/>
                </a:solidFill>
              </a:rPr>
              <a:t>DFSI </a:t>
            </a:r>
            <a:r>
              <a:rPr lang="en-AU" sz="1100" dirty="0" smtClean="0">
                <a:solidFill>
                  <a:srgbClr val="92D400"/>
                </a:solidFill>
              </a:rPr>
              <a:t>Assessment Criteria</a:t>
            </a:r>
            <a:endParaRPr lang="en-AU" sz="1100" dirty="0"/>
          </a:p>
        </p:txBody>
      </p:sp>
      <p:sp>
        <p:nvSpPr>
          <p:cNvPr id="5" name="Rectangle 4"/>
          <p:cNvSpPr/>
          <p:nvPr/>
        </p:nvSpPr>
        <p:spPr>
          <a:xfrm>
            <a:off x="5091113" y="3915093"/>
            <a:ext cx="4684763" cy="1107996"/>
          </a:xfrm>
          <a:prstGeom prst="rect">
            <a:avLst/>
          </a:prstGeom>
          <a:solidFill>
            <a:schemeClr val="tx1"/>
          </a:solidFill>
          <a:ln>
            <a:solidFill>
              <a:schemeClr val="accent2"/>
            </a:solidFill>
          </a:ln>
        </p:spPr>
        <p:txBody>
          <a:bodyPr wrap="square">
            <a:spAutoFit/>
          </a:bodyPr>
          <a:lstStyle/>
          <a:p>
            <a:pPr lvl="0" algn="l">
              <a:spcAft>
                <a:spcPts val="600"/>
              </a:spcAft>
              <a:defRPr/>
            </a:pPr>
            <a:r>
              <a:rPr lang="en-AU" sz="800" i="1" dirty="0"/>
              <a:t>The following rule should be followed by the financial assessor: </a:t>
            </a:r>
          </a:p>
          <a:p>
            <a:pPr lvl="0" algn="l">
              <a:spcAft>
                <a:spcPts val="600"/>
              </a:spcAft>
              <a:defRPr/>
            </a:pPr>
            <a:r>
              <a:rPr lang="en-AU" sz="800" b="0" i="1" dirty="0">
                <a:solidFill>
                  <a:srgbClr val="002776"/>
                </a:solidFill>
              </a:rPr>
              <a:t>If the most recent year-end financial accounts are &lt; 6 months old, the revenue from these accounts should be compared to the thresholds of the financial assessment matrix.</a:t>
            </a:r>
          </a:p>
          <a:p>
            <a:pPr lvl="0" algn="l">
              <a:spcAft>
                <a:spcPts val="600"/>
              </a:spcAft>
              <a:defRPr/>
            </a:pPr>
            <a:r>
              <a:rPr lang="en-AU" sz="800" b="0" i="1" dirty="0">
                <a:solidFill>
                  <a:srgbClr val="002776"/>
                </a:solidFill>
              </a:rPr>
              <a:t>If the most recent year-end financial accounts are &gt; 6 months old, the revenue recorded in the current year to date should be annualised and compared to the thresholds of the financial assessment matrix. (e.g. if 7 months of revenue data is available, this can be annualised by multiplying by 12/7).</a:t>
            </a:r>
          </a:p>
        </p:txBody>
      </p:sp>
      <p:cxnSp>
        <p:nvCxnSpPr>
          <p:cNvPr id="19" name="Straight Arrow Connector 18"/>
          <p:cNvCxnSpPr>
            <a:stCxn id="5" idx="0"/>
            <a:endCxn id="69" idx="2"/>
          </p:cNvCxnSpPr>
          <p:nvPr/>
        </p:nvCxnSpPr>
        <p:spPr bwMode="auto">
          <a:xfrm flipV="1">
            <a:off x="7433495" y="3611333"/>
            <a:ext cx="3496" cy="303760"/>
          </a:xfrm>
          <a:prstGeom prst="straightConnector1">
            <a:avLst/>
          </a:prstGeom>
          <a:solidFill>
            <a:srgbClr val="E5E5CC"/>
          </a:solidFill>
          <a:ln w="15875" cap="flat" cmpd="sng" algn="ctr">
            <a:solidFill>
              <a:srgbClr val="92D400"/>
            </a:solidFill>
            <a:prstDash val="solid"/>
            <a:round/>
            <a:headEnd type="none" w="med" len="med"/>
            <a:tailEnd type="triangle" w="med" len="med"/>
          </a:ln>
          <a:effectLst/>
        </p:spPr>
      </p:cxnSp>
      <p:sp>
        <p:nvSpPr>
          <p:cNvPr id="20" name="Rectangle 19"/>
          <p:cNvSpPr/>
          <p:nvPr/>
        </p:nvSpPr>
        <p:spPr>
          <a:xfrm>
            <a:off x="2638425" y="2304842"/>
            <a:ext cx="1952625" cy="2262158"/>
          </a:xfrm>
          <a:prstGeom prst="rect">
            <a:avLst/>
          </a:prstGeom>
          <a:solidFill>
            <a:schemeClr val="tx1"/>
          </a:solidFill>
          <a:ln>
            <a:solidFill>
              <a:schemeClr val="accent2"/>
            </a:solidFill>
          </a:ln>
        </p:spPr>
        <p:txBody>
          <a:bodyPr wrap="square">
            <a:spAutoFit/>
          </a:bodyPr>
          <a:lstStyle/>
          <a:p>
            <a:pPr algn="l">
              <a:spcBef>
                <a:spcPts val="600"/>
              </a:spcBef>
              <a:spcAft>
                <a:spcPts val="0"/>
              </a:spcAft>
            </a:pPr>
            <a:r>
              <a:rPr lang="en-AU" sz="800" b="0" i="1" dirty="0">
                <a:solidFill>
                  <a:srgbClr val="002776"/>
                </a:solidFill>
              </a:rPr>
              <a:t>Unless the review is performed shortly following year end, the annual financial statement may not be an accurate reflection of the current financial </a:t>
            </a:r>
            <a:r>
              <a:rPr lang="en-AU" sz="800" b="0" i="1" dirty="0" smtClean="0">
                <a:solidFill>
                  <a:srgbClr val="002776"/>
                </a:solidFill>
              </a:rPr>
              <a:t>position of the contractor.</a:t>
            </a:r>
          </a:p>
          <a:p>
            <a:pPr algn="l">
              <a:spcBef>
                <a:spcPts val="300"/>
              </a:spcBef>
              <a:spcAft>
                <a:spcPts val="300"/>
              </a:spcAft>
            </a:pPr>
            <a:r>
              <a:rPr lang="en-AU" sz="800" b="0" i="1" dirty="0">
                <a:solidFill>
                  <a:srgbClr val="002776"/>
                </a:solidFill>
              </a:rPr>
              <a:t>The </a:t>
            </a:r>
            <a:r>
              <a:rPr lang="en-AU" sz="800" b="0" i="1" dirty="0" smtClean="0">
                <a:solidFill>
                  <a:srgbClr val="002776"/>
                </a:solidFill>
              </a:rPr>
              <a:t>DFSI </a:t>
            </a:r>
            <a:r>
              <a:rPr lang="en-AU" sz="800" b="0" i="1" dirty="0">
                <a:solidFill>
                  <a:srgbClr val="002776"/>
                </a:solidFill>
              </a:rPr>
              <a:t>criteria should be applied to the most recent month end balance sheet available which in some cases will be sourced from recent management accounts as opposed to annual financial statements. </a:t>
            </a:r>
          </a:p>
          <a:p>
            <a:pPr algn="l"/>
            <a:r>
              <a:rPr lang="en-AU" sz="800" b="0" i="1" dirty="0">
                <a:solidFill>
                  <a:srgbClr val="002776"/>
                </a:solidFill>
              </a:rPr>
              <a:t>NB - the reviewer will need to consider any significant adjustments necessary most notably classification of related party receivables between long term and short term, which can significantly impact the working capital criteria.</a:t>
            </a:r>
          </a:p>
        </p:txBody>
      </p:sp>
      <p:cxnSp>
        <p:nvCxnSpPr>
          <p:cNvPr id="21" name="Straight Arrow Connector 20"/>
          <p:cNvCxnSpPr>
            <a:stCxn id="20" idx="2"/>
          </p:cNvCxnSpPr>
          <p:nvPr/>
        </p:nvCxnSpPr>
        <p:spPr bwMode="auto">
          <a:xfrm flipH="1">
            <a:off x="3415190" y="4567000"/>
            <a:ext cx="199548" cy="432184"/>
          </a:xfrm>
          <a:prstGeom prst="straightConnector1">
            <a:avLst/>
          </a:prstGeom>
          <a:solidFill>
            <a:srgbClr val="E5E5CC"/>
          </a:solidFill>
          <a:ln w="15875" cap="flat" cmpd="sng" algn="ctr">
            <a:solidFill>
              <a:srgbClr val="92D400"/>
            </a:solidFill>
            <a:prstDash val="solid"/>
            <a:round/>
            <a:headEnd type="none" w="med" len="med"/>
            <a:tailEnd type="triangle" w="med" len="med"/>
          </a:ln>
          <a:effectLst/>
        </p:spPr>
      </p:cxnSp>
    </p:spTree>
    <p:extLst>
      <p:ext uri="{BB962C8B-B14F-4D97-AF65-F5344CB8AC3E}">
        <p14:creationId xmlns:p14="http://schemas.microsoft.com/office/powerpoint/2010/main" val="5438599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Glossary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30</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Glossary</a:t>
            </a:r>
            <a:endParaRPr lang="en-AU" dirty="0"/>
          </a:p>
        </p:txBody>
      </p:sp>
      <p:graphicFrame>
        <p:nvGraphicFramePr>
          <p:cNvPr id="11" name="Group 456"/>
          <p:cNvGraphicFramePr>
            <a:graphicFrameLocks noGrp="1"/>
          </p:cNvGraphicFramePr>
          <p:nvPr>
            <p:extLst>
              <p:ext uri="{D42A27DB-BD31-4B8C-83A1-F6EECF244321}">
                <p14:modId xmlns:p14="http://schemas.microsoft.com/office/powerpoint/2010/main" val="3643862723"/>
              </p:ext>
            </p:extLst>
          </p:nvPr>
        </p:nvGraphicFramePr>
        <p:xfrm>
          <a:off x="128586" y="1085851"/>
          <a:ext cx="9648825" cy="5234211"/>
        </p:xfrm>
        <a:graphic>
          <a:graphicData uri="http://schemas.openxmlformats.org/drawingml/2006/table">
            <a:tbl>
              <a:tblPr/>
              <a:tblGrid>
                <a:gridCol w="1873409"/>
                <a:gridCol w="2770030"/>
                <a:gridCol w="5005386"/>
              </a:tblGrid>
              <a:tr h="329171">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Ratio</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Calculation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Definition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509922">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Gross Margin %</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(Gross Profit/ Revenue) x 100</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lang="en-AU" sz="900" u="none" strike="noStrike" kern="1200" dirty="0" smtClean="0">
                          <a:solidFill>
                            <a:schemeClr val="bg2"/>
                          </a:solidFill>
                          <a:effectLst/>
                          <a:latin typeface="+mn-lt"/>
                          <a:ea typeface="+mn-ea"/>
                          <a:cs typeface="+mn-cs"/>
                        </a:rPr>
                        <a:t>Gross margin</a:t>
                      </a:r>
                      <a:r>
                        <a:rPr lang="en-AU" sz="900" u="none" strike="noStrike" kern="1200" baseline="0" dirty="0" smtClean="0">
                          <a:solidFill>
                            <a:schemeClr val="bg2"/>
                          </a:solidFill>
                          <a:effectLst/>
                          <a:latin typeface="+mn-lt"/>
                          <a:ea typeface="+mn-ea"/>
                          <a:cs typeface="+mn-cs"/>
                        </a:rPr>
                        <a:t> shows the percentage of sales revenue that the company is able to generate as income after removing the cost of sales (those that are directly associated with producing the good/service).  A higher ratio is more desirable.</a:t>
                      </a:r>
                      <a:endParaRPr kumimoji="0" lang="en-AU" sz="900" b="0" i="0" u="none" strike="noStrike" kern="0" cap="none" spc="0" normalizeH="0" baseline="0" noProof="0" dirty="0" smtClean="0">
                        <a:ln>
                          <a:noFill/>
                        </a:ln>
                        <a:solidFill>
                          <a:schemeClr val="bg2"/>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5260">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Overheads % of Revenue</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(Total Overheads/ Revenue)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chemeClr val="bg2"/>
                          </a:solidFill>
                          <a:effectLst/>
                          <a:uLnTx/>
                          <a:uFillTx/>
                          <a:latin typeface="+mn-lt"/>
                          <a:ea typeface="+mn-ea"/>
                          <a:cs typeface="+mn-cs"/>
                        </a:rPr>
                        <a:t>This ratio looks at the proportion of overheads to total sales revenue of a company. The lower the overheads (represented by a lower ratio), the lower the fixed cost base of the business.  The lower the fixed costs, the less vulnerable profits are to a fall in revenue. </a:t>
                      </a:r>
                      <a:endParaRPr kumimoji="0" lang="en-AU" sz="900" b="0" i="0" u="none" strike="noStrike" kern="0" cap="none" spc="0" normalizeH="0" baseline="0" noProof="0" dirty="0">
                        <a:ln>
                          <a:noFill/>
                        </a:ln>
                        <a:solidFill>
                          <a:schemeClr val="bg2"/>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439551">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EBIT Margin %</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(EBIT/ Revenue) x 100</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EBIT margin % is a ratio used to examine a company’s profitability.  The higher the EBIT Margin %, the more profitable a company is.</a:t>
                      </a:r>
                      <a:endParaRPr kumimoji="0" lang="en-AU" sz="800" b="0" i="0" u="none" strike="noStrike" kern="0" cap="none" spc="0" normalizeH="0" baseline="0" noProof="0" dirty="0">
                        <a:ln>
                          <a:noFill/>
                        </a:ln>
                        <a:solidFill>
                          <a:schemeClr val="bg2"/>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654583">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EBITDA Margin %</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(EBITDA/ Revenue)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EBITDA margin % is a ratio used to examine a company’s profitability, and because it excludes the impact of depreciation and amortisation it gives a better indication into the core operating profitability of a firm.  A higher EBITDA Margin %, is more desirable as demonstrates increased profitability of a company.</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509922">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Net Profit Margin %</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(NPAT/ Revenue)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Measures the extent of every dollar of sales a company generates, that is able to be retained as earnings. An increasing figure indicates that a company has better control over their costs, while a declining margin could potentially suggest problems around cost control.</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282216">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Effective Tax Rate %</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(Tax/ NPBT)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r>
                        <a:rPr kumimoji="0" lang="en-AU" sz="900" b="0" i="0" u="none" strike="noStrike" kern="0" cap="none" spc="0" normalizeH="0" baseline="0" dirty="0" smtClean="0">
                          <a:ln>
                            <a:noFill/>
                          </a:ln>
                          <a:solidFill>
                            <a:srgbClr val="000000"/>
                          </a:solidFill>
                          <a:effectLst/>
                          <a:uLnTx/>
                          <a:uFillTx/>
                          <a:latin typeface="+mn-lt"/>
                          <a:ea typeface="+mn-ea"/>
                          <a:cs typeface="+mn-cs"/>
                        </a:rPr>
                        <a:t>Actual tax payable by a company in a period divided by net taxable income before taxes.  </a:t>
                      </a:r>
                      <a:endParaRPr lang="en-AU" sz="900" u="none" strike="noStrike" kern="1200" dirty="0" smtClean="0">
                        <a:solidFill>
                          <a:schemeClr val="bg2"/>
                        </a:solidFill>
                        <a:effectLst/>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282216">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Dividend as a % of NPAT</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(Dividends Paid/ NPAT)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Total dividends divided by net profit after tax.</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943906">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Current Ratio</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(Current Assets/ Current Liabilities)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A very common liquidity measure to assess a company’s ability to meet its short term obligations (those that fall due within the next 12 months).  The higher the ratio, the more capable a company is to repay those obligations.  A current ratio below one suggests a company is unable to meet its short term obligations from current assets. Note; this may not necessarily represent a critical situation as there may be alternate forms of short-term financing available, however it is generally a warning sign.</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799244">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Days Debtors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(Receivables/ Revenue) x 365</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Provides a measure of the average number of days it takes for a company to get paid for either the product it sells or service it provides.  Has a tendency to fluctuate with the nature of the business and industry and should be compared accordingly.   A higher figure than the industry average could suggest problems in the collection of debts that will impact the cash flow of the business.  In general, a lower number is preferred.</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36855372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a:t>
            </a:r>
            <a:r>
              <a:rPr lang="en-AU" dirty="0" smtClean="0"/>
              <a:t>lossary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31</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Glossary</a:t>
            </a:r>
            <a:endParaRPr lang="en-AU" dirty="0"/>
          </a:p>
        </p:txBody>
      </p:sp>
      <p:graphicFrame>
        <p:nvGraphicFramePr>
          <p:cNvPr id="11" name="Group 456"/>
          <p:cNvGraphicFramePr>
            <a:graphicFrameLocks noGrp="1"/>
          </p:cNvGraphicFramePr>
          <p:nvPr>
            <p:extLst>
              <p:ext uri="{D42A27DB-BD31-4B8C-83A1-F6EECF244321}">
                <p14:modId xmlns:p14="http://schemas.microsoft.com/office/powerpoint/2010/main" val="3911615929"/>
              </p:ext>
            </p:extLst>
          </p:nvPr>
        </p:nvGraphicFramePr>
        <p:xfrm>
          <a:off x="128586" y="1085852"/>
          <a:ext cx="9648825" cy="5392358"/>
        </p:xfrm>
        <a:graphic>
          <a:graphicData uri="http://schemas.openxmlformats.org/drawingml/2006/table">
            <a:tbl>
              <a:tblPr/>
              <a:tblGrid>
                <a:gridCol w="1873409"/>
                <a:gridCol w="2770030"/>
                <a:gridCol w="5005386"/>
              </a:tblGrid>
              <a:tr h="306659">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Ratio</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Calculation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Definition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744583">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Days Creditors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(Trade creditors/ Cost of Sales) x 365</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Ratio that measures on average how long it takes a company to pay its creditors.  A company that has high creditor days (compared with industry average) could highlight that they are experiencing problems in meeting these payments on time, or that they are deliberately stretching this period as a method of financing their operations.  Again typically varies depending on industry.</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475047">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Days Inventory</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(Inventory/ Cost of Sales) x 365</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Also known as ‘inventory holding period’ this provides a measure of how long after purchase it takes a company to convert its inventory into sales.  In general, the lower the time the better.</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475047">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Net Working Capital (NWC)</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(Current Assets-Current Liabilities)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Net Working Capital looks at a company’s ability to meet its short-term liabilities.  A higher  amount is again seen as preferential. Negative working capital can indicate liquidity problems in being able to repay creditors, however in some industries this can be preferred.</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251056">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NWC/ Sales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(NWC/Revenue)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Ratio examines a company’s ability to generate sales from its working capital.</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609815">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Net Debt to Equity</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(Debt - Cash &amp; Cash Equivalents)/ Net assets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Measures the proportion of net debt (debt less cash &amp; equivalents) vs. equity used to finance a company’s assets.  A high ratio indicates that the company has used debt to fund its growth, resulting in a higher interest expense and potentially greater financial risk. The industry the company operates in will influence this ratio.</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40280">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Debt to Total Assets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(Debt/ Total Assets)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Analyses a company’s financial risk by examining how much of a company’s assets have been funded by debt.  A higher ratio will typically indicate higher risk however comparisons to industry average are required.</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791752">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Total Debt to Equity</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(Total Debt/ Net Assets) </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chemeClr val="bg2"/>
                          </a:solidFill>
                          <a:effectLst/>
                          <a:uLnTx/>
                          <a:uFillTx/>
                          <a:latin typeface="+mn-lt"/>
                          <a:ea typeface="+mn-ea"/>
                          <a:cs typeface="+mn-cs"/>
                        </a:rPr>
                        <a:t>Also known as leverage, measures the proportion of debt and equity used to finance a company’s assets.</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chemeClr val="bg2"/>
                          </a:solidFill>
                          <a:effectLst/>
                          <a:uLnTx/>
                          <a:uFillTx/>
                          <a:latin typeface="+mn-lt"/>
                          <a:ea typeface="+mn-ea"/>
                          <a:cs typeface="+mn-cs"/>
                        </a:rPr>
                        <a:t>The higher the ratio, the greater the company’s leverage.  It is often thought that those with higher levels of leverage have greater risk as their liabilities are higher and a lower amount of equity.</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609815">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EBITDA Interest Coverage</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(EBITDA/Net Interest)</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Examines a company’s ability to generate sufficient earnings to pay its interest expense.  Represents the number of times that interest is covered by EBITDA.  A ratio of greater than 1 suggests that the company has enough earnings to pay off any interest obligations however a ratio of at least two is preferred.</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582307">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Total Debt to EBITDA</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(Debt/ EBITDA)</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lang="en-AU" sz="900" u="none" strike="noStrike" kern="1200" dirty="0" smtClean="0">
                          <a:solidFill>
                            <a:schemeClr val="bg2"/>
                          </a:solidFill>
                          <a:effectLst/>
                          <a:latin typeface="+mn-lt"/>
                          <a:ea typeface="+mn-ea"/>
                          <a:cs typeface="+mn-cs"/>
                        </a:rPr>
                        <a:t>Examines </a:t>
                      </a:r>
                      <a:r>
                        <a:rPr lang="en-AU" sz="900" u="none" strike="noStrike" kern="1200" baseline="0" dirty="0" smtClean="0">
                          <a:solidFill>
                            <a:schemeClr val="bg2"/>
                          </a:solidFill>
                          <a:effectLst/>
                          <a:latin typeface="+mn-lt"/>
                          <a:ea typeface="+mn-ea"/>
                          <a:cs typeface="+mn-cs"/>
                        </a:rPr>
                        <a:t>a company’s ability to pay off debt, and represents an approximation of the minimum number of years this would take if all earnings were diverted to debt repayments.  </a:t>
                      </a:r>
                      <a:r>
                        <a:rPr lang="en-AU" sz="900" u="none" strike="noStrike" kern="1200" dirty="0" smtClean="0">
                          <a:solidFill>
                            <a:schemeClr val="bg2"/>
                          </a:solidFill>
                          <a:effectLst/>
                          <a:latin typeface="+mn-lt"/>
                          <a:ea typeface="+mn-ea"/>
                          <a:cs typeface="+mn-cs"/>
                        </a:rPr>
                        <a:t>A</a:t>
                      </a:r>
                      <a:r>
                        <a:rPr lang="en-AU" sz="900" u="none" strike="noStrike" kern="1200" baseline="0" dirty="0" smtClean="0">
                          <a:solidFill>
                            <a:schemeClr val="bg2"/>
                          </a:solidFill>
                          <a:effectLst/>
                          <a:latin typeface="+mn-lt"/>
                          <a:ea typeface="+mn-ea"/>
                          <a:cs typeface="+mn-cs"/>
                        </a:rPr>
                        <a:t> higher ratio is a warning sign that a company may be unable to repay its debt when it falls due.</a:t>
                      </a:r>
                      <a:endParaRPr kumimoji="0" lang="en-AU" sz="900" b="0" i="0" u="none" strike="noStrike" kern="0" cap="none" spc="0" normalizeH="0" baseline="0" noProof="0" dirty="0">
                        <a:ln>
                          <a:noFill/>
                        </a:ln>
                        <a:solidFill>
                          <a:schemeClr val="bg2"/>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2923494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smtClean="0"/>
              <a:pPr/>
              <a:t>4</a:t>
            </a:fld>
            <a:endParaRPr lang="en-GB" dirty="0">
              <a:solidFill>
                <a:srgbClr val="FFFFFF"/>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a:xfrm>
            <a:off x="125412" y="198437"/>
            <a:ext cx="9652000" cy="1027112"/>
          </a:xfrm>
        </p:spPr>
        <p:txBody>
          <a:bodyPr/>
          <a:lstStyle/>
          <a:p>
            <a:endParaRPr lang="en-AU" dirty="0" smtClean="0"/>
          </a:p>
          <a:p>
            <a:r>
              <a:rPr lang="en-AU" dirty="0" smtClean="0"/>
              <a:t>Understanding the contractor’s ownership and structure</a:t>
            </a:r>
            <a:endParaRPr lang="en-AU" dirty="0"/>
          </a:p>
          <a:p>
            <a:endParaRPr lang="en-AU" dirty="0"/>
          </a:p>
        </p:txBody>
      </p:sp>
      <p:graphicFrame>
        <p:nvGraphicFramePr>
          <p:cNvPr id="13" name="Group 456"/>
          <p:cNvGraphicFramePr>
            <a:graphicFrameLocks noGrp="1"/>
          </p:cNvGraphicFramePr>
          <p:nvPr>
            <p:extLst>
              <p:ext uri="{D42A27DB-BD31-4B8C-83A1-F6EECF244321}">
                <p14:modId xmlns:p14="http://schemas.microsoft.com/office/powerpoint/2010/main" val="331394209"/>
              </p:ext>
            </p:extLst>
          </p:nvPr>
        </p:nvGraphicFramePr>
        <p:xfrm>
          <a:off x="128587" y="957264"/>
          <a:ext cx="9653588" cy="5386614"/>
        </p:xfrm>
        <a:graphic>
          <a:graphicData uri="http://schemas.openxmlformats.org/drawingml/2006/table">
            <a:tbl>
              <a:tblPr/>
              <a:tblGrid>
                <a:gridCol w="964811"/>
                <a:gridCol w="3330966"/>
                <a:gridCol w="673395"/>
                <a:gridCol w="4684416"/>
              </a:tblGrid>
              <a:tr h="449123">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670912">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Entity Identity</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 contractor a legal entity? Is the “trading” entity and corporate entity you are dealing with the same?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State contracting entity name.</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Confirm if the contracting entity is the same entity as that which will provide the service.</a:t>
                      </a: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separate entities, further investigation required into the entity providing the services and why a different entity is being proposed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999117">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Wider Corporate Tree</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Do other entities within the corporate group add potential risk to the contracting party?</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relationships with other group entities or related parties &amp; note whether they are critical to the completion of the contact or to the continual operation of the group.</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The existence of relationships critical to completion of the contract (e.g. provision of equipment, critical services) with entities or related parties deemed higher risk.  e.g. due to poor financial performance or position, being subject to litigation, or subject to other significant liabilities. </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The related party relationship risk could impact the group through inter-company loans, guarantees, cross-collateralised security or direct security.</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1767355">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Major shareholders/ partners / directors</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Are owners and/or directors of good reputation? Do they add potential additional financial risk?</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The following searches should be completed on all Directors, Key Management, major shareholders (those with significant influence), besides the entity name: </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ASIC search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 to identify directors subject to disqualifications or instances holding directorships of companies which entered insolvency proceedings.</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ITSA search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 to identify bankrupted directors / managers</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General media search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(e.g. Google) – for undesirable media coverage</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Credit checks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with recognised credit agency (e.g. Dunn &amp; Bradstreet, VEDA) – To identify credit history and charges against the entity</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PPSR search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 To identify all parties with charges over the entity</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startAt="2"/>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Obtain references from a sample of contractors and suppliers. </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Provide details of references obtained and report any adverse comments.</a:t>
                      </a:r>
                      <a:endParaRPr kumimoji="0" lang="en-AU" sz="900" b="0" i="1" u="none" strike="noStrike" kern="0" cap="none" spc="0" normalizeH="0" baseline="0" dirty="0" smtClean="0">
                        <a:ln>
                          <a:noFill/>
                        </a:ln>
                        <a:solidFill>
                          <a:schemeClr val="accent1"/>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Instances of director disqualifications, having held directorships of failed companies at the time of failure, directors or managers having been the subject of investigations for corruption or unethical business practices (regardless of conclusion), winding up orders or judgements against the company, unfavourable references from suppliers e.g. instances of non payment or continually disputing works with little justification.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grpSp>
        <p:nvGrpSpPr>
          <p:cNvPr id="6" name="Group 5"/>
          <p:cNvGrpSpPr/>
          <p:nvPr/>
        </p:nvGrpSpPr>
        <p:grpSpPr>
          <a:xfrm>
            <a:off x="123822" y="6337913"/>
            <a:ext cx="4684031" cy="230832"/>
            <a:chOff x="123822" y="6337913"/>
            <a:chExt cx="4684031" cy="230832"/>
          </a:xfrm>
        </p:grpSpPr>
        <p:sp>
          <p:nvSpPr>
            <p:cNvPr id="14" name="TextBox 13"/>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rgbClr val="000000"/>
                  </a:solidFill>
                </a:rPr>
                <a:t>Low Risk	 Medium Risk	        High Risk</a:t>
              </a:r>
            </a:p>
          </p:txBody>
        </p:sp>
        <p:sp>
          <p:nvSpPr>
            <p:cNvPr id="15" name="Oval 14"/>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2" name="Oval 21"/>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3" name="Oval 22"/>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grpSp>
      <p:sp>
        <p:nvSpPr>
          <p:cNvPr id="24" name="Oval 23"/>
          <p:cNvSpPr/>
          <p:nvPr/>
        </p:nvSpPr>
        <p:spPr>
          <a:xfrm>
            <a:off x="4810249" y="1626349"/>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 name="TextBox 2"/>
          <p:cNvSpPr txBox="1"/>
          <p:nvPr/>
        </p:nvSpPr>
        <p:spPr>
          <a:xfrm>
            <a:off x="1524124" y="85725"/>
            <a:ext cx="6734175" cy="507831"/>
          </a:xfrm>
          <a:prstGeom prst="rect">
            <a:avLst/>
          </a:prstGeom>
          <a:noFill/>
        </p:spPr>
        <p:txBody>
          <a:bodyPr wrap="square" rtlCol="0">
            <a:spAutoFit/>
          </a:bodyPr>
          <a:lstStyle/>
          <a:p>
            <a:pPr marL="0" lvl="2" indent="1588" algn="ctr">
              <a:tabLst>
                <a:tab pos="5715000" algn="l"/>
              </a:tabLst>
              <a:defRPr/>
            </a:pPr>
            <a:r>
              <a:rPr lang="en-AU" sz="900" b="0" i="1" kern="0" dirty="0">
                <a:solidFill>
                  <a:srgbClr val="002776"/>
                </a:solidFill>
                <a:latin typeface="Arial"/>
              </a:rPr>
              <a:t>[The executive summary is to </a:t>
            </a:r>
            <a:r>
              <a:rPr lang="en-AU" sz="900" b="0" i="1" kern="0" dirty="0" smtClean="0">
                <a:solidFill>
                  <a:srgbClr val="002776"/>
                </a:solidFill>
                <a:latin typeface="Arial"/>
              </a:rPr>
              <a:t>be used to summarise </a:t>
            </a:r>
            <a:r>
              <a:rPr lang="en-AU" sz="900" b="0" i="1" kern="0" dirty="0">
                <a:solidFill>
                  <a:srgbClr val="002776"/>
                </a:solidFill>
                <a:latin typeface="Arial"/>
              </a:rPr>
              <a:t>key findings and risks identified </a:t>
            </a:r>
            <a:r>
              <a:rPr lang="en-AU" sz="900" b="0" i="1" kern="0" dirty="0" smtClean="0">
                <a:solidFill>
                  <a:srgbClr val="002776"/>
                </a:solidFill>
                <a:latin typeface="Arial"/>
              </a:rPr>
              <a:t>in </a:t>
            </a:r>
            <a:r>
              <a:rPr lang="en-AU" sz="900" b="0" i="1" kern="0" dirty="0">
                <a:solidFill>
                  <a:srgbClr val="002776"/>
                </a:solidFill>
                <a:latin typeface="Arial"/>
              </a:rPr>
              <a:t>the </a:t>
            </a:r>
            <a:r>
              <a:rPr lang="en-AU" sz="900" b="0" i="1" kern="0" dirty="0" smtClean="0">
                <a:solidFill>
                  <a:srgbClr val="002776"/>
                </a:solidFill>
                <a:latin typeface="Arial"/>
              </a:rPr>
              <a:t>main body, </a:t>
            </a:r>
            <a:r>
              <a:rPr lang="en-AU" sz="900" b="0" i="1" kern="0" dirty="0">
                <a:solidFill>
                  <a:srgbClr val="002776"/>
                </a:solidFill>
                <a:latin typeface="Arial"/>
              </a:rPr>
              <a:t>and </a:t>
            </a:r>
            <a:r>
              <a:rPr lang="en-AU" sz="900" b="0" i="1" kern="0" dirty="0" smtClean="0">
                <a:solidFill>
                  <a:srgbClr val="002776"/>
                </a:solidFill>
                <a:latin typeface="Arial"/>
              </a:rPr>
              <a:t>to assign risk weightings for each category. Commentary should be of sufficient detail to justify the risk weighting assigned. On completion we would expect it to be no more than 5 slides in length]</a:t>
            </a:r>
            <a:endParaRPr lang="en-AU" sz="900" b="0" i="1" kern="0" dirty="0">
              <a:solidFill>
                <a:srgbClr val="002776"/>
              </a:solidFill>
              <a:latin typeface="Arial"/>
            </a:endParaRPr>
          </a:p>
        </p:txBody>
      </p:sp>
      <p:sp>
        <p:nvSpPr>
          <p:cNvPr id="16" name="Oval 15"/>
          <p:cNvSpPr/>
          <p:nvPr/>
        </p:nvSpPr>
        <p:spPr>
          <a:xfrm>
            <a:off x="4634037" y="1626350"/>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9" name="Oval 18"/>
          <p:cNvSpPr/>
          <p:nvPr/>
        </p:nvSpPr>
        <p:spPr>
          <a:xfrm>
            <a:off x="4472113" y="1626350"/>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0" name="Oval 19"/>
          <p:cNvSpPr/>
          <p:nvPr/>
        </p:nvSpPr>
        <p:spPr>
          <a:xfrm>
            <a:off x="4810249" y="2556922"/>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6" name="Oval 25"/>
          <p:cNvSpPr/>
          <p:nvPr/>
        </p:nvSpPr>
        <p:spPr>
          <a:xfrm>
            <a:off x="4634037" y="2556923"/>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7" name="Oval 26"/>
          <p:cNvSpPr/>
          <p:nvPr/>
        </p:nvSpPr>
        <p:spPr>
          <a:xfrm>
            <a:off x="4472113" y="2556923"/>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4" name="Oval 33"/>
          <p:cNvSpPr/>
          <p:nvPr/>
        </p:nvSpPr>
        <p:spPr>
          <a:xfrm>
            <a:off x="4810249" y="4407221"/>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5" name="Oval 34"/>
          <p:cNvSpPr/>
          <p:nvPr/>
        </p:nvSpPr>
        <p:spPr>
          <a:xfrm>
            <a:off x="4634037" y="4407222"/>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6" name="Oval 35"/>
          <p:cNvSpPr/>
          <p:nvPr/>
        </p:nvSpPr>
        <p:spPr>
          <a:xfrm>
            <a:off x="4472113" y="4407222"/>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Tree>
    <p:extLst>
      <p:ext uri="{BB962C8B-B14F-4D97-AF65-F5344CB8AC3E}">
        <p14:creationId xmlns:p14="http://schemas.microsoft.com/office/powerpoint/2010/main" val="897534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smtClean="0"/>
              <a:pPr/>
              <a:t>5</a:t>
            </a:fld>
            <a:endParaRPr lang="en-GB" dirty="0">
              <a:solidFill>
                <a:srgbClr val="FFFFFF"/>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endParaRPr lang="en-AU" dirty="0" smtClean="0"/>
          </a:p>
          <a:p>
            <a:r>
              <a:rPr lang="en-AU" dirty="0" smtClean="0"/>
              <a:t>Understanding the contractor’s ownership and structure</a:t>
            </a:r>
            <a:endParaRPr lang="en-AU" dirty="0"/>
          </a:p>
          <a:p>
            <a:endParaRPr lang="en-AU" dirty="0"/>
          </a:p>
        </p:txBody>
      </p:sp>
      <p:graphicFrame>
        <p:nvGraphicFramePr>
          <p:cNvPr id="13" name="Group 456"/>
          <p:cNvGraphicFramePr>
            <a:graphicFrameLocks noGrp="1"/>
          </p:cNvGraphicFramePr>
          <p:nvPr>
            <p:extLst>
              <p:ext uri="{D42A27DB-BD31-4B8C-83A1-F6EECF244321}">
                <p14:modId xmlns:p14="http://schemas.microsoft.com/office/powerpoint/2010/main" val="230275324"/>
              </p:ext>
            </p:extLst>
          </p:nvPr>
        </p:nvGraphicFramePr>
        <p:xfrm>
          <a:off x="128587" y="1081089"/>
          <a:ext cx="9653588" cy="4484049"/>
        </p:xfrm>
        <a:graphic>
          <a:graphicData uri="http://schemas.openxmlformats.org/drawingml/2006/table">
            <a:tbl>
              <a:tblPr/>
              <a:tblGrid>
                <a:gridCol w="964811"/>
                <a:gridCol w="3330966"/>
                <a:gridCol w="673395"/>
                <a:gridCol w="4684416"/>
              </a:tblGrid>
              <a:tr h="430211">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116331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Executive management</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Are key management capable of delivering the contract?  Consider tenure, experience in industry, experience as a manager.</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key management’s experience in projects of a similar nature and size to that proposed.</a:t>
                      </a:r>
                    </a:p>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the extent of relevant experience is questionable, detail any mitigating factors that may mean they still have the capability.</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Lack of proven technical expertise to complete a job of the proposed nature or lack of experience managing jobs of the proposed size.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r>
              <a:tr h="1420494">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Key man risk</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Would the absence of a key owner or manager in the business put at risk their capacity to complete the contract?</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any instances identified where the company is overly reliant on any one person to perform functions which are critical to completion of the contract or the continued operation of the business.</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Substantially all sales are generated by a single person, one person manages substantially all projects, one person possesses expertise or ‘know how’ critical to the contract which is not shared by others in the business.</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Consider and comment on any succession or contingency plans in place to mitigate the loss in the event of ‘key man’ departure.</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r>
              <a:tr h="1420494">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Core offerings and markets</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Are the markets in which the business operates growing or attractive markets with good “economics” or are they in decline?</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the markets / industry subsectors in which the contractor operates noting the most significant.</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Include high level commentary on economic trends in the industry (e.g. favourable / unfavourable, flat), reference sources such as the Australian Bureau of Statistics or industry specific publications.</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The contractor primarily operates in contracting markets, with little diversification within the business.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12" name="Oval 11"/>
          <p:cNvSpPr/>
          <p:nvPr/>
        </p:nvSpPr>
        <p:spPr>
          <a:xfrm>
            <a:off x="4810249" y="2019751"/>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6" name="Oval 15"/>
          <p:cNvSpPr/>
          <p:nvPr/>
        </p:nvSpPr>
        <p:spPr>
          <a:xfrm>
            <a:off x="4634037" y="2019752"/>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7" name="Oval 16"/>
          <p:cNvSpPr/>
          <p:nvPr/>
        </p:nvSpPr>
        <p:spPr>
          <a:xfrm>
            <a:off x="4472113" y="2019752"/>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9" name="TextBox 18"/>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rgbClr val="000000"/>
                </a:solidFill>
              </a:rPr>
              <a:t>Low Risk	 Medium Risk	        High Risk</a:t>
            </a:r>
          </a:p>
        </p:txBody>
      </p:sp>
      <p:sp>
        <p:nvSpPr>
          <p:cNvPr id="20" name="Oval 19"/>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1" name="Oval 20"/>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4" name="Oval 23"/>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4" name="Oval 13"/>
          <p:cNvSpPr/>
          <p:nvPr/>
        </p:nvSpPr>
        <p:spPr>
          <a:xfrm>
            <a:off x="4819774" y="3244258"/>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5" name="Oval 14"/>
          <p:cNvSpPr/>
          <p:nvPr/>
        </p:nvSpPr>
        <p:spPr>
          <a:xfrm>
            <a:off x="4643562" y="3244259"/>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8" name="Oval 17"/>
          <p:cNvSpPr/>
          <p:nvPr/>
        </p:nvSpPr>
        <p:spPr>
          <a:xfrm>
            <a:off x="4481638" y="3244259"/>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2" name="Oval 21"/>
          <p:cNvSpPr/>
          <p:nvPr/>
        </p:nvSpPr>
        <p:spPr>
          <a:xfrm>
            <a:off x="4821486" y="452695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3" name="Oval 22"/>
          <p:cNvSpPr/>
          <p:nvPr/>
        </p:nvSpPr>
        <p:spPr>
          <a:xfrm>
            <a:off x="4645274" y="452695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5" name="Oval 24"/>
          <p:cNvSpPr/>
          <p:nvPr/>
        </p:nvSpPr>
        <p:spPr>
          <a:xfrm>
            <a:off x="4483350" y="452695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Tree>
    <p:extLst>
      <p:ext uri="{BB962C8B-B14F-4D97-AF65-F5344CB8AC3E}">
        <p14:creationId xmlns:p14="http://schemas.microsoft.com/office/powerpoint/2010/main" val="1892958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smtClean="0"/>
              <a:pPr/>
              <a:t>6</a:t>
            </a:fld>
            <a:endParaRPr lang="en-GB" dirty="0">
              <a:solidFill>
                <a:srgbClr val="FFFFFF"/>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endParaRPr lang="en-AU" dirty="0" smtClean="0"/>
          </a:p>
          <a:p>
            <a:r>
              <a:rPr lang="en-AU" dirty="0" smtClean="0"/>
              <a:t>Understanding the contractor’s business</a:t>
            </a:r>
            <a:endParaRPr lang="en-AU" dirty="0"/>
          </a:p>
          <a:p>
            <a:endParaRPr lang="en-AU" dirty="0"/>
          </a:p>
        </p:txBody>
      </p:sp>
      <p:graphicFrame>
        <p:nvGraphicFramePr>
          <p:cNvPr id="18" name="Group 456"/>
          <p:cNvGraphicFramePr>
            <a:graphicFrameLocks noGrp="1"/>
          </p:cNvGraphicFramePr>
          <p:nvPr>
            <p:extLst>
              <p:ext uri="{D42A27DB-BD31-4B8C-83A1-F6EECF244321}">
                <p14:modId xmlns:p14="http://schemas.microsoft.com/office/powerpoint/2010/main" val="4258465985"/>
              </p:ext>
            </p:extLst>
          </p:nvPr>
        </p:nvGraphicFramePr>
        <p:xfrm>
          <a:off x="125791" y="1076325"/>
          <a:ext cx="9651600" cy="4914564"/>
        </p:xfrm>
        <a:graphic>
          <a:graphicData uri="http://schemas.openxmlformats.org/drawingml/2006/table">
            <a:tbl>
              <a:tblPr/>
              <a:tblGrid>
                <a:gridCol w="964800"/>
                <a:gridCol w="3316309"/>
                <a:gridCol w="685800"/>
                <a:gridCol w="4684691"/>
              </a:tblGrid>
              <a:tr h="42545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912523">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Key customers</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Does the business have significant reliance on a small number of customers or is their revenue more spread?  Are the major customers a potential financial risk themselves?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State the number of jobs completed and the number of clients served in the past 12 months &amp; if known, comment on level of  concentration expected in the forecast period</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endParaRPr kumimoji="0" lang="en-AU" sz="900" b="0" i="1" u="none" strike="noStrike" kern="0" cap="none" spc="0" normalizeH="0" baseline="0" noProof="0" dirty="0" smtClean="0">
                        <a:ln>
                          <a:noFill/>
                        </a:ln>
                        <a:solidFill>
                          <a:schemeClr val="accent1"/>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Customer concentration or reliance on a small number of projects contributing a high proportion of a contractor’s revenue.  This presents two main risks:</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Loss of  a single customer could have a disproportionately negative impact on a contractors revenue and profitability (may be mitigated by the existence of long term contracts).</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Any delay or failure to pay a large receivable could also have a disproportionately large negative impact on a contractor’s liquidity.</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Risk is increased if customers relied upon are known to be experiencing financial difficulty - the financial position of those customers should also be considered.</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FFFF"/>
                    </a:solidFill>
                  </a:tcPr>
                </a:tc>
              </a:tr>
              <a:tr h="912523">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Key suppliers and supply chain</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 business highly reliant on a key supplier which, if disrupted, could damage the business’ capacity to deliver its contract obligations?  Is it highly reliant on a commodity or input and could a material price variation impact its financial stability?</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Are supplies sourced from many or few suppliers?  If concentrated, are supplies generic or specialist in nature? If generic; alternative supply likely to be readily available (therefore lower risk)</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Are any contingency plans in place to mitigate breaks in supply (e.g. stock piles of the specialist stock? Alternative suppliers already identified and contracts in place?). </a:t>
                      </a:r>
                    </a:p>
                    <a:p>
                      <a:pPr marL="0" marR="0" lvl="2" indent="1588" algn="just" defTabSz="914400" rtl="0" eaLnBrk="1" fontAlgn="base" latinLnBrk="0" hangingPunct="1">
                        <a:lnSpc>
                          <a:spcPct val="100000"/>
                        </a:lnSpc>
                        <a:spcBef>
                          <a:spcPct val="0"/>
                        </a:spcBef>
                        <a:spcAft>
                          <a:spcPts val="3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Reliance on a small number of key suppliers presents the following risks:</a:t>
                      </a:r>
                    </a:p>
                    <a:p>
                      <a:pPr marL="228600" marR="0" lvl="2" indent="-228600" algn="just" defTabSz="914400" rtl="0" eaLnBrk="1" fontAlgn="base" latinLnBrk="0" hangingPunct="1">
                        <a:lnSpc>
                          <a:spcPct val="100000"/>
                        </a:lnSpc>
                        <a:spcBef>
                          <a:spcPct val="0"/>
                        </a:spcBef>
                        <a:spcAft>
                          <a:spcPts val="300"/>
                        </a:spcAft>
                        <a:buClrTx/>
                        <a:buSzTx/>
                        <a:buFont typeface="+mj-lt"/>
                        <a:buAutoNum type="arabicPeriod"/>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Disruption to a single supplier could have a disproportionately negative impact on a contractors ability to deliver the project.</a:t>
                      </a:r>
                    </a:p>
                    <a:p>
                      <a:pPr marL="228600" marR="0" lvl="2" indent="-228600" algn="just" defTabSz="914400" rtl="0" eaLnBrk="1" fontAlgn="base" latinLnBrk="0" hangingPunct="1">
                        <a:lnSpc>
                          <a:spcPct val="100000"/>
                        </a:lnSpc>
                        <a:spcBef>
                          <a:spcPct val="0"/>
                        </a:spcBef>
                        <a:spcAft>
                          <a:spcPts val="300"/>
                        </a:spcAft>
                        <a:buClrTx/>
                        <a:buSzTx/>
                        <a:buFont typeface="+mj-lt"/>
                        <a:buAutoNum type="arabicPeriod"/>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Any pricing increases could have a disproportionately negative impact on a contractor’s cost base.</a:t>
                      </a:r>
                      <a:endParaRPr kumimoji="0" lang="en-AU" sz="900" b="0" i="1" u="none" strike="noStrike" kern="0" cap="none" spc="0" normalizeH="0" baseline="0" noProof="0" dirty="0" smtClean="0">
                        <a:ln>
                          <a:noFill/>
                        </a:ln>
                        <a:solidFill>
                          <a:schemeClr val="accent1"/>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Use of specialist supplies which are available from few suppliers in a manner which is critical to the completion of contracts; lack of contingency plans in place to mitigate breaks in supply; any indication of a ‘critical supplier’ being in financial difficulty. </a:t>
                      </a:r>
                    </a:p>
                    <a:p>
                      <a:pPr marL="0" marR="0" lvl="2" indent="1588" algn="just" defTabSz="914400" rtl="0" eaLnBrk="1" fontAlgn="base" latinLnBrk="0" hangingPunct="1">
                        <a:lnSpc>
                          <a:spcPct val="100000"/>
                        </a:lnSpc>
                        <a:spcBef>
                          <a:spcPct val="0"/>
                        </a:spcBef>
                        <a:spcAft>
                          <a:spcPts val="3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Reliance on a commodity or imported input exposes the contractor to commodity price fluctuations or fluctuations in exchange rates.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31" name="Oval 30"/>
          <p:cNvSpPr/>
          <p:nvPr/>
        </p:nvSpPr>
        <p:spPr>
          <a:xfrm>
            <a:off x="4800724" y="4189701"/>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2" name="Oval 31"/>
          <p:cNvSpPr/>
          <p:nvPr/>
        </p:nvSpPr>
        <p:spPr>
          <a:xfrm>
            <a:off x="4624512" y="4189702"/>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3" name="Oval 32"/>
          <p:cNvSpPr/>
          <p:nvPr/>
        </p:nvSpPr>
        <p:spPr>
          <a:xfrm>
            <a:off x="4462588" y="4189702"/>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8" name="Oval 37"/>
          <p:cNvSpPr/>
          <p:nvPr/>
        </p:nvSpPr>
        <p:spPr>
          <a:xfrm>
            <a:off x="4800724" y="2286237"/>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9" name="Oval 38"/>
          <p:cNvSpPr/>
          <p:nvPr/>
        </p:nvSpPr>
        <p:spPr>
          <a:xfrm>
            <a:off x="4624512" y="2286238"/>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40" name="Oval 39"/>
          <p:cNvSpPr/>
          <p:nvPr/>
        </p:nvSpPr>
        <p:spPr>
          <a:xfrm>
            <a:off x="4462588" y="2286238"/>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0" name="TextBox 19"/>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rgbClr val="000000"/>
                </a:solidFill>
              </a:rPr>
              <a:t>Low Risk	 Medium Risk	        High Risk</a:t>
            </a:r>
          </a:p>
        </p:txBody>
      </p:sp>
      <p:sp>
        <p:nvSpPr>
          <p:cNvPr id="21" name="Oval 20"/>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5" name="Oval 24"/>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6" name="Oval 25"/>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Tree>
    <p:extLst>
      <p:ext uri="{BB962C8B-B14F-4D97-AF65-F5344CB8AC3E}">
        <p14:creationId xmlns:p14="http://schemas.microsoft.com/office/powerpoint/2010/main" val="3349167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smtClean="0"/>
              <a:pPr/>
              <a:t>7</a:t>
            </a:fld>
            <a:endParaRPr lang="en-GB" dirty="0">
              <a:solidFill>
                <a:srgbClr val="FFFFFF"/>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endParaRPr lang="en-AU" dirty="0" smtClean="0"/>
          </a:p>
          <a:p>
            <a:r>
              <a:rPr lang="en-AU" dirty="0" smtClean="0"/>
              <a:t>Understanding the contractor’s business</a:t>
            </a:r>
            <a:endParaRPr lang="en-AU" dirty="0"/>
          </a:p>
          <a:p>
            <a:endParaRPr lang="en-AU" dirty="0"/>
          </a:p>
        </p:txBody>
      </p:sp>
      <p:graphicFrame>
        <p:nvGraphicFramePr>
          <p:cNvPr id="18" name="Group 456"/>
          <p:cNvGraphicFramePr>
            <a:graphicFrameLocks noGrp="1"/>
          </p:cNvGraphicFramePr>
          <p:nvPr>
            <p:extLst>
              <p:ext uri="{D42A27DB-BD31-4B8C-83A1-F6EECF244321}">
                <p14:modId xmlns:p14="http://schemas.microsoft.com/office/powerpoint/2010/main" val="3533132449"/>
              </p:ext>
            </p:extLst>
          </p:nvPr>
        </p:nvGraphicFramePr>
        <p:xfrm>
          <a:off x="125791" y="1085850"/>
          <a:ext cx="9651600" cy="5690652"/>
        </p:xfrm>
        <a:graphic>
          <a:graphicData uri="http://schemas.openxmlformats.org/drawingml/2006/table">
            <a:tbl>
              <a:tblPr/>
              <a:tblGrid>
                <a:gridCol w="964800"/>
                <a:gridCol w="3316309"/>
                <a:gridCol w="685800"/>
                <a:gridCol w="4684691"/>
              </a:tblGrid>
              <a:tr h="42545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866066">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Claims and associated contingencies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there a history of significant claims on projects completed?</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Are there any outstanding claims against the contractor (e.g. damages for delays, failure to perform) or claims by the contractor (e.g. for variations)</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Has the value of any claims pending been agreed?</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history of any significant claims and any unsettled outstanding claims.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866066">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Regulatory environment</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Could a change in regulatory environment significantly impact the business’ capacity to continue to operate in key markets?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any proposed or likely regulatory changes that could impact completion of the contract or continuance of the business:</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(adverse impact) could include (but are not limited to):</a:t>
                      </a: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Revised construction regulations requiring more onerous testing / safety processes, banning of a key material or construction technique used by the contractor.</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lower risk (or increased opportunities) could include (but are not limited to):</a:t>
                      </a: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Release of land for development or lifting of other use restrictions resulting in increased opportunities.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852868">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New markets and products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 business entering new markets or launching new services?  If successful or not, could this impact their capacity to deliver to existing customers?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1" marR="0" lvl="1" indent="0" algn="l" defTabSz="180181" rtl="0" eaLnBrk="1" fontAlgn="auto" latinLnBrk="0" hangingPunct="1">
                        <a:lnSpc>
                          <a:spcPct val="100000"/>
                        </a:lnSpc>
                        <a:spcBef>
                          <a:spcPts val="0"/>
                        </a:spcBef>
                        <a:spcAft>
                          <a:spcPts val="300"/>
                        </a:spcAft>
                        <a:buClrTx/>
                        <a:buSzTx/>
                        <a:buFontTx/>
                        <a:buNone/>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Comment on any plans to enter new markets  (consider both new  products / offerings and new markets measured by project size).</a:t>
                      </a:r>
                    </a:p>
                    <a:p>
                      <a:pPr marL="1" marR="0" lvl="1" indent="0" algn="l" defTabSz="180181" rtl="0" eaLnBrk="1" fontAlgn="auto" latinLnBrk="0" hangingPunct="1">
                        <a:lnSpc>
                          <a:spcPct val="100000"/>
                        </a:lnSpc>
                        <a:spcBef>
                          <a:spcPts val="0"/>
                        </a:spcBef>
                        <a:spcAft>
                          <a:spcPts val="300"/>
                        </a:spcAft>
                        <a:buClrTx/>
                        <a:buSzTx/>
                        <a:buFontTx/>
                        <a:buNone/>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Consider the significance of these plans to the business going forwards (e.g. compare ‘new’ revenues to existing revenues).</a:t>
                      </a:r>
                    </a:p>
                    <a:p>
                      <a:pPr marL="1" marR="0" lvl="1" indent="0" algn="l" defTabSz="180181" rtl="0" eaLnBrk="1" fontAlgn="auto" latinLnBrk="0" hangingPunct="1">
                        <a:lnSpc>
                          <a:spcPct val="100000"/>
                        </a:lnSpc>
                        <a:spcBef>
                          <a:spcPts val="0"/>
                        </a:spcBef>
                        <a:spcAft>
                          <a:spcPts val="300"/>
                        </a:spcAft>
                        <a:buClrTx/>
                        <a:buSzTx/>
                        <a:buFontTx/>
                        <a:buNone/>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Reliance on the success of a new service or entrance into a new market presents the following risks:</a:t>
                      </a:r>
                    </a:p>
                    <a:p>
                      <a:pPr marL="361950" marR="0" lvl="1" indent="-180975" algn="l" defTabSz="180181" rtl="0" eaLnBrk="1" fontAlgn="auto" latinLnBrk="0" hangingPunct="1">
                        <a:lnSpc>
                          <a:spcPct val="100000"/>
                        </a:lnSpc>
                        <a:spcBef>
                          <a:spcPts val="0"/>
                        </a:spcBef>
                        <a:spcAft>
                          <a:spcPts val="300"/>
                        </a:spcAft>
                        <a:buClrTx/>
                        <a:buSzTx/>
                        <a:buFont typeface="Arial" pitchFamily="34" charset="0"/>
                        <a:buChar char="–"/>
                        <a:tabLst/>
                        <a:defRPr/>
                      </a:pPr>
                      <a:r>
                        <a:rPr lang="en-AU" sz="900" b="0" i="1" kern="1200" baseline="0" dirty="0" smtClean="0">
                          <a:solidFill>
                            <a:schemeClr val="accent1"/>
                          </a:solidFill>
                          <a:latin typeface="+mn-lt"/>
                          <a:ea typeface="+mn-ea"/>
                          <a:cs typeface="+mn-cs"/>
                        </a:rPr>
                        <a:t>pressure on working capital to support the growth in the business as a result of the new </a:t>
                      </a:r>
                      <a:r>
                        <a:rPr lang="en-AU" sz="900" b="0" i="1" dirty="0" smtClean="0">
                          <a:solidFill>
                            <a:schemeClr val="accent1"/>
                          </a:solidFill>
                          <a:latin typeface="+mn-lt"/>
                        </a:rPr>
                        <a:t>service</a:t>
                      </a:r>
                      <a:r>
                        <a:rPr lang="en-AU" sz="900" b="0" i="1" kern="1200" baseline="0" dirty="0" smtClean="0">
                          <a:solidFill>
                            <a:schemeClr val="accent1"/>
                          </a:solidFill>
                          <a:latin typeface="+mn-lt"/>
                          <a:ea typeface="+mn-ea"/>
                          <a:cs typeface="+mn-cs"/>
                        </a:rPr>
                        <a:t> or market.</a:t>
                      </a:r>
                    </a:p>
                    <a:p>
                      <a:pPr marL="361950" marR="0" lvl="1" indent="-180975" algn="l" defTabSz="180181" rtl="0" eaLnBrk="1" fontAlgn="auto" latinLnBrk="0" hangingPunct="1">
                        <a:lnSpc>
                          <a:spcPct val="100000"/>
                        </a:lnSpc>
                        <a:spcBef>
                          <a:spcPts val="0"/>
                        </a:spcBef>
                        <a:spcAft>
                          <a:spcPts val="300"/>
                        </a:spcAft>
                        <a:buClrTx/>
                        <a:buSzTx/>
                        <a:buFont typeface="Arial" pitchFamily="34" charset="0"/>
                        <a:buChar char="–"/>
                        <a:tabLst/>
                        <a:defRPr/>
                      </a:pPr>
                      <a:r>
                        <a:rPr lang="en-AU" sz="900" b="0" i="1" kern="1200" baseline="0" dirty="0" smtClean="0">
                          <a:solidFill>
                            <a:schemeClr val="accent1"/>
                          </a:solidFill>
                          <a:latin typeface="+mn-lt"/>
                          <a:ea typeface="+mn-ea"/>
                          <a:cs typeface="+mn-cs"/>
                        </a:rPr>
                        <a:t>a deterioration in business revenues and profitability should the new </a:t>
                      </a:r>
                      <a:r>
                        <a:rPr lang="en-AU" sz="900" b="0" i="1" dirty="0" smtClean="0">
                          <a:solidFill>
                            <a:schemeClr val="accent1"/>
                          </a:solidFill>
                          <a:latin typeface="+mn-lt"/>
                        </a:rPr>
                        <a:t>service/</a:t>
                      </a:r>
                      <a:r>
                        <a:rPr lang="en-AU" sz="900" b="0" i="1" kern="1200" baseline="0" dirty="0" smtClean="0">
                          <a:solidFill>
                            <a:schemeClr val="accent1"/>
                          </a:solidFill>
                          <a:latin typeface="+mn-lt"/>
                          <a:ea typeface="+mn-ea"/>
                          <a:cs typeface="+mn-cs"/>
                        </a:rPr>
                        <a:t>market prove to be unsuccessful; particularly where the move was driven by a decline in the contractor’s existing business.</a:t>
                      </a:r>
                    </a:p>
                    <a:p>
                      <a:pPr marL="1" marR="0" lvl="1" indent="0" algn="l" defTabSz="180181" rtl="0" eaLnBrk="1" fontAlgn="auto" latinLnBrk="0" hangingPunct="1">
                        <a:lnSpc>
                          <a:spcPct val="100000"/>
                        </a:lnSpc>
                        <a:spcBef>
                          <a:spcPts val="0"/>
                        </a:spcBef>
                        <a:spcAft>
                          <a:spcPts val="300"/>
                        </a:spcAft>
                        <a:buClrTx/>
                        <a:buSzTx/>
                        <a:buFontTx/>
                        <a:buNone/>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Conversely, if no plans to diversify, consider if this is appropriate? (e.g. is the existing market growing or contracting?, is competition increasing?)</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endParaRPr kumimoji="0" lang="en-AU" sz="900" b="0" i="1" u="none" strike="noStrike" kern="0" cap="none" spc="0" normalizeH="0" baseline="0" noProof="0" dirty="0" smtClean="0">
                        <a:ln>
                          <a:noFill/>
                        </a:ln>
                        <a:solidFill>
                          <a:schemeClr val="accent1"/>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Over reliance on successful entry into new markets in which the contractor has no proven track record. </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Similarly, remaining reliant on existing markets with no diversification may be a high risk strategy if existing markets are in decline.</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13" name="Oval 12"/>
          <p:cNvSpPr/>
          <p:nvPr/>
        </p:nvSpPr>
        <p:spPr>
          <a:xfrm>
            <a:off x="4800724" y="2020744"/>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4" name="Oval 13"/>
          <p:cNvSpPr/>
          <p:nvPr/>
        </p:nvSpPr>
        <p:spPr>
          <a:xfrm>
            <a:off x="4624512" y="2020745"/>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5" name="Oval 14"/>
          <p:cNvSpPr/>
          <p:nvPr/>
        </p:nvSpPr>
        <p:spPr>
          <a:xfrm>
            <a:off x="4462588" y="2020745"/>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1" name="Oval 20"/>
          <p:cNvSpPr/>
          <p:nvPr/>
        </p:nvSpPr>
        <p:spPr>
          <a:xfrm>
            <a:off x="4810249" y="314332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4" name="Oval 23"/>
          <p:cNvSpPr/>
          <p:nvPr/>
        </p:nvSpPr>
        <p:spPr>
          <a:xfrm>
            <a:off x="4634037" y="314332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5" name="Oval 24"/>
          <p:cNvSpPr/>
          <p:nvPr/>
        </p:nvSpPr>
        <p:spPr>
          <a:xfrm>
            <a:off x="4472113" y="314332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9" name="TextBox 18"/>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rgbClr val="000000"/>
                </a:solidFill>
              </a:rPr>
              <a:t>Low Risk	 Medium Risk	        High Risk</a:t>
            </a:r>
          </a:p>
        </p:txBody>
      </p:sp>
      <p:sp>
        <p:nvSpPr>
          <p:cNvPr id="20" name="Oval 19"/>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6" name="Oval 25"/>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7" name="Oval 26"/>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7" name="Oval 16"/>
          <p:cNvSpPr/>
          <p:nvPr/>
        </p:nvSpPr>
        <p:spPr>
          <a:xfrm>
            <a:off x="4838700" y="5165479"/>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2" name="Oval 21"/>
          <p:cNvSpPr/>
          <p:nvPr/>
        </p:nvSpPr>
        <p:spPr>
          <a:xfrm>
            <a:off x="4662488" y="5165480"/>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3" name="Oval 22"/>
          <p:cNvSpPr/>
          <p:nvPr/>
        </p:nvSpPr>
        <p:spPr>
          <a:xfrm>
            <a:off x="4500564" y="5165480"/>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Tree>
    <p:extLst>
      <p:ext uri="{BB962C8B-B14F-4D97-AF65-F5344CB8AC3E}">
        <p14:creationId xmlns:p14="http://schemas.microsoft.com/office/powerpoint/2010/main" val="3015262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smtClean="0"/>
              <a:pPr/>
              <a:t>8</a:t>
            </a:fld>
            <a:endParaRPr lang="en-GB" dirty="0">
              <a:solidFill>
                <a:srgbClr val="FFFFFF"/>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Understanding the contractor’s financial capacity</a:t>
            </a:r>
            <a:endParaRPr lang="en-AU" dirty="0"/>
          </a:p>
        </p:txBody>
      </p:sp>
      <p:graphicFrame>
        <p:nvGraphicFramePr>
          <p:cNvPr id="14" name="Group 456"/>
          <p:cNvGraphicFramePr>
            <a:graphicFrameLocks noGrp="1"/>
          </p:cNvGraphicFramePr>
          <p:nvPr>
            <p:extLst>
              <p:ext uri="{D42A27DB-BD31-4B8C-83A1-F6EECF244321}">
                <p14:modId xmlns:p14="http://schemas.microsoft.com/office/powerpoint/2010/main" val="2540707281"/>
              </p:ext>
            </p:extLst>
          </p:nvPr>
        </p:nvGraphicFramePr>
        <p:xfrm>
          <a:off x="124463" y="1088983"/>
          <a:ext cx="9652948" cy="3410273"/>
        </p:xfrm>
        <a:graphic>
          <a:graphicData uri="http://schemas.openxmlformats.org/drawingml/2006/table">
            <a:tbl>
              <a:tblPr/>
              <a:tblGrid>
                <a:gridCol w="1245474"/>
                <a:gridCol w="3049663"/>
                <a:gridCol w="660400"/>
                <a:gridCol w="4697411"/>
              </a:tblGrid>
              <a:tr h="361529">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495721">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Basic profitability</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What is the trajectory of the business performance?  Is revenue growth being translated to improved profit? Is declining revenue able to be mitigated by reduced cost?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headline numbers (e.g. Revenue, Gross profit, Net Profit) and key trends or issues identified in main body of the report.</a:t>
                      </a:r>
                    </a:p>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Example wording:</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noProof="0" dirty="0" smtClean="0">
                          <a:ln>
                            <a:noFill/>
                          </a:ln>
                          <a:solidFill>
                            <a:srgbClr val="000000"/>
                          </a:solidFill>
                          <a:effectLst/>
                          <a:uLnTx/>
                          <a:uFillTx/>
                          <a:latin typeface="+mn-lt"/>
                          <a:ea typeface="+mn-ea"/>
                          <a:cs typeface="+mn-cs"/>
                        </a:rPr>
                        <a:t>ABC has been profitable for the last three years.</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noProof="0" dirty="0" smtClean="0">
                          <a:ln>
                            <a:noFill/>
                          </a:ln>
                          <a:solidFill>
                            <a:srgbClr val="000000"/>
                          </a:solidFill>
                          <a:effectLst/>
                          <a:uLnTx/>
                          <a:uFillTx/>
                          <a:latin typeface="+mn-lt"/>
                          <a:ea typeface="+mn-ea"/>
                          <a:cs typeface="+mn-cs"/>
                        </a:rPr>
                        <a:t>Revenue has grown from $[X] in FY10 to $[X] in FY12 (X% over the period).</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noProof="0" dirty="0" smtClean="0">
                          <a:ln>
                            <a:noFill/>
                          </a:ln>
                          <a:solidFill>
                            <a:srgbClr val="000000"/>
                          </a:solidFill>
                          <a:effectLst/>
                          <a:uLnTx/>
                          <a:uFillTx/>
                          <a:latin typeface="+mn-lt"/>
                          <a:ea typeface="+mn-ea"/>
                          <a:cs typeface="+mn-cs"/>
                        </a:rPr>
                        <a:t>NPAT increased from $[X] in FY10 to $[X] in FY12 (X% over the period).</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Declining revenue and/or declining profit margins where cost reduction does not offset reduced margins.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960931">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Liquidity measures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revenue growth being translated to improved cash flow? Are the financing requirements of the business beyond the capacity of existing finance facilities or equity capability of shareholders?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chemeClr val="tx1"/>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chemeClr val="tx1"/>
                    </a:solidFill>
                  </a:tcPr>
                </a:tc>
                <a:tc>
                  <a:txBody>
                    <a:bodyPr/>
                    <a:lstStyle/>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bg1"/>
                          </a:solidFill>
                          <a:effectLst/>
                          <a:uLnTx/>
                          <a:uFillTx/>
                          <a:latin typeface="+mn-lt"/>
                          <a:ea typeface="+mn-ea"/>
                          <a:cs typeface="+mn-cs"/>
                        </a:rPr>
                        <a:t>Summarise headline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numbers (e.g. Closing cash, Net cash flow, overdraft headroom) and key trends or issues identified in main body of report.</a:t>
                      </a:r>
                    </a:p>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Example wording:</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dirty="0" smtClean="0">
                          <a:ln>
                            <a:noFill/>
                          </a:ln>
                          <a:solidFill>
                            <a:srgbClr val="000000"/>
                          </a:solidFill>
                          <a:effectLst/>
                          <a:uLnTx/>
                          <a:uFillTx/>
                          <a:latin typeface="+mn-lt"/>
                          <a:ea typeface="+mn-ea"/>
                          <a:cs typeface="+mn-cs"/>
                        </a:rPr>
                        <a:t>ABC has been cash flow positive for three years and was able to pay dividends of approximately [X]% of NPAT in FY12. $[X] of cash is on hand at 30 June 2012 and a further $[X] of headroom is available from the $[X] overdraft facility  </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dirty="0" smtClean="0">
                          <a:ln>
                            <a:noFill/>
                          </a:ln>
                          <a:solidFill>
                            <a:srgbClr val="000000"/>
                          </a:solidFill>
                          <a:effectLst/>
                          <a:uLnTx/>
                          <a:uFillTx/>
                          <a:latin typeface="+mn-lt"/>
                          <a:ea typeface="+mn-ea"/>
                          <a:cs typeface="+mn-cs"/>
                        </a:rPr>
                        <a:t>Working capital is steady with debtor and creditor days at acceptable levels.</a:t>
                      </a:r>
                      <a:endParaRPr kumimoji="0" lang="en-AU" sz="800" b="0" i="0" u="none" strike="noStrike" kern="0" cap="none" spc="0" normalizeH="0" baseline="0" noProof="0" dirty="0" smtClean="0">
                        <a:ln>
                          <a:noFill/>
                        </a:ln>
                        <a:solidFill>
                          <a:srgbClr val="000000"/>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Negative net cash flow, reducing bank facility headroom, disproportionate increases or decreases in net working capital to revenue may indicate a deterioration in performance.</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chemeClr val="tx1"/>
                    </a:solidFill>
                  </a:tcPr>
                </a:tc>
              </a:tr>
            </a:tbl>
          </a:graphicData>
        </a:graphic>
      </p:graphicFrame>
      <p:sp>
        <p:nvSpPr>
          <p:cNvPr id="22" name="Oval 21"/>
          <p:cNvSpPr/>
          <p:nvPr/>
        </p:nvSpPr>
        <p:spPr>
          <a:xfrm>
            <a:off x="4800724" y="202927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3" name="Oval 22"/>
          <p:cNvSpPr/>
          <p:nvPr/>
        </p:nvSpPr>
        <p:spPr>
          <a:xfrm>
            <a:off x="4624512" y="202927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6" name="Oval 25"/>
          <p:cNvSpPr/>
          <p:nvPr/>
        </p:nvSpPr>
        <p:spPr>
          <a:xfrm>
            <a:off x="4462588" y="202927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7" name="Oval 26"/>
          <p:cNvSpPr/>
          <p:nvPr/>
        </p:nvSpPr>
        <p:spPr>
          <a:xfrm>
            <a:off x="4810249" y="359137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8" name="Oval 27"/>
          <p:cNvSpPr/>
          <p:nvPr/>
        </p:nvSpPr>
        <p:spPr>
          <a:xfrm>
            <a:off x="4634037" y="359137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9" name="Oval 28"/>
          <p:cNvSpPr/>
          <p:nvPr/>
        </p:nvSpPr>
        <p:spPr>
          <a:xfrm>
            <a:off x="4472113" y="359137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0" name="TextBox 19"/>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rgbClr val="000000"/>
                </a:solidFill>
              </a:rPr>
              <a:t>Low Risk	 Medium Risk	        High Risk</a:t>
            </a:r>
          </a:p>
        </p:txBody>
      </p:sp>
      <p:sp>
        <p:nvSpPr>
          <p:cNvPr id="21" name="Oval 20"/>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3" name="Oval 32"/>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4" name="Oval 33"/>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Tree>
    <p:extLst>
      <p:ext uri="{BB962C8B-B14F-4D97-AF65-F5344CB8AC3E}">
        <p14:creationId xmlns:p14="http://schemas.microsoft.com/office/powerpoint/2010/main" val="1868485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smtClean="0"/>
              <a:pPr/>
              <a:t>9</a:t>
            </a:fld>
            <a:endParaRPr lang="en-GB" dirty="0">
              <a:solidFill>
                <a:srgbClr val="FFFFFF"/>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Understanding the contractor’s financial capacity</a:t>
            </a:r>
            <a:endParaRPr lang="en-AU" dirty="0"/>
          </a:p>
        </p:txBody>
      </p:sp>
      <p:graphicFrame>
        <p:nvGraphicFramePr>
          <p:cNvPr id="14" name="Group 456"/>
          <p:cNvGraphicFramePr>
            <a:graphicFrameLocks noGrp="1"/>
          </p:cNvGraphicFramePr>
          <p:nvPr>
            <p:extLst>
              <p:ext uri="{D42A27DB-BD31-4B8C-83A1-F6EECF244321}">
                <p14:modId xmlns:p14="http://schemas.microsoft.com/office/powerpoint/2010/main" val="1566313637"/>
              </p:ext>
            </p:extLst>
          </p:nvPr>
        </p:nvGraphicFramePr>
        <p:xfrm>
          <a:off x="124463" y="1085850"/>
          <a:ext cx="9652948" cy="5113852"/>
        </p:xfrm>
        <a:graphic>
          <a:graphicData uri="http://schemas.openxmlformats.org/drawingml/2006/table">
            <a:tbl>
              <a:tblPr/>
              <a:tblGrid>
                <a:gridCol w="1245474"/>
                <a:gridCol w="3049663"/>
                <a:gridCol w="660400"/>
                <a:gridCol w="4697411"/>
              </a:tblGrid>
              <a:tr h="44701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111427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Forward pipeline / order position</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there visibility to the business’ pipeline of future work?  Assuming historic “win rates”, is the pipeline sufficient to underpin acceptable financial performance going forward?</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rgbClr val="002776"/>
                          </a:solidFill>
                          <a:effectLst/>
                          <a:uLnTx/>
                          <a:uFillTx/>
                          <a:latin typeface="+mn-lt"/>
                          <a:ea typeface="+mn-ea"/>
                          <a:cs typeface="+mn-cs"/>
                        </a:rPr>
                        <a:t>For contracted work in hand, summarise the number of jobs, the value of associated work completed to date, the value of work to go and the period over which it is expected to be completed.</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rgbClr val="002776"/>
                          </a:solidFill>
                          <a:effectLst/>
                          <a:uLnTx/>
                          <a:uFillTx/>
                          <a:latin typeface="+mn-lt"/>
                          <a:ea typeface="+mn-ea"/>
                          <a:cs typeface="+mn-cs"/>
                        </a:rPr>
                        <a:t>If a pipeline report is available summarise the number and value of opportunities identified / the expected  start date and state the contractors claimed historical win rate. </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rgbClr val="002776"/>
                          </a:solidFill>
                          <a:effectLst/>
                          <a:uLnTx/>
                          <a:uFillTx/>
                          <a:latin typeface="+mn-lt"/>
                          <a:ea typeface="+mn-ea"/>
                          <a:cs typeface="+mn-cs"/>
                        </a:rPr>
                        <a:t>Current work in hand is small in relation to historical and or forecast revenue levels indicating limited secured work going forwards; a small pipeline value in relation to annual turnover (after applying the historical win rate on tenders); a pipeline comprising a significant proportion of jobs of a size or nature substantially different to the contractors proven capabilities; a significant pipeline value attributed to jobs with no apparent back up or basis.</a:t>
                      </a:r>
                      <a:endParaRPr kumimoji="0" lang="en-AU" sz="900" b="0" i="1" u="none" strike="noStrike" kern="0" cap="none" spc="0" normalizeH="0" baseline="0" noProof="0" dirty="0">
                        <a:ln>
                          <a:noFill/>
                        </a:ln>
                        <a:solidFill>
                          <a:srgbClr val="002776"/>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11427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Financier relationship, debt facility headroom, covenants, term</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Does the business have a good relationship with its financier?  Do they have a “history” with the financier?  When do existing facilities expire?  Do they expect them to be extended on similar or better terms?  What are the facility limits?  Do they have sufficient headroom to fund contract growth or absorb a shock?  Are they in compliance with covenants?  How much headroom exists?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Include a high level summary of the contractors financing facilities including, with whom they are held, and when they expire.</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Summarise any discussions held with the bank / financier including confirmation of adherence to facility terms and whether the contractor is subject to any additional guarantees or charges. Include any “qualitative” comments regarding relationship. </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rgbClr val="002776"/>
                          </a:solidFill>
                          <a:effectLst/>
                          <a:uLnTx/>
                          <a:uFillTx/>
                          <a:latin typeface="+mn-lt"/>
                          <a:ea typeface="+mn-ea"/>
                          <a:cs typeface="+mn-cs"/>
                        </a:rPr>
                        <a:t>A history of breaching facility terms, low headroom in relation to the business size (revenue), facilities expiring in a short period (say &lt;6mths) with no alternative facilities having been arranged, guarantees or charges over the business (shares or assets) in relation to  other higher risk entities, adverse relationship comments from financier.</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r>
              <a:tr h="111427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More detailed gearing analysis</a:t>
                      </a:r>
                    </a:p>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If additional funding were required, does the business have “borrowing capacity” or access to new equity?</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Include a high level summary of  any issues identified which may restrict the contractor’s ability to borrow additional funds.</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Gearing (level of borrowings) excessive above acceptable levels, poor credit history with the existing lender.</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Summarise any potential mitigating circumstances e.g. do any shareholders have the capacity and willingness to inject further equity for liquidity if required? Have offers to refinance been received from alternative lenders?</a:t>
                      </a:r>
                      <a:endParaRPr kumimoji="0" lang="en-AU" sz="900" b="0" i="1" u="none" strike="noStrike" kern="0" cap="none" spc="0" normalizeH="0" baseline="0" noProof="0" dirty="0">
                        <a:ln>
                          <a:noFill/>
                        </a:ln>
                        <a:solidFill>
                          <a:srgbClr val="002776"/>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16" name="Oval 15"/>
          <p:cNvSpPr/>
          <p:nvPr/>
        </p:nvSpPr>
        <p:spPr>
          <a:xfrm>
            <a:off x="4800724" y="2134051"/>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17" name="Oval 16"/>
          <p:cNvSpPr/>
          <p:nvPr/>
        </p:nvSpPr>
        <p:spPr>
          <a:xfrm>
            <a:off x="4624512" y="2134052"/>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0" name="Oval 19"/>
          <p:cNvSpPr/>
          <p:nvPr/>
        </p:nvSpPr>
        <p:spPr>
          <a:xfrm>
            <a:off x="4462588" y="2134052"/>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1" name="Oval 20"/>
          <p:cNvSpPr/>
          <p:nvPr/>
        </p:nvSpPr>
        <p:spPr>
          <a:xfrm>
            <a:off x="4791199" y="3778701"/>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2" name="Oval 21"/>
          <p:cNvSpPr/>
          <p:nvPr/>
        </p:nvSpPr>
        <p:spPr>
          <a:xfrm>
            <a:off x="4614987" y="3778702"/>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3" name="Oval 22"/>
          <p:cNvSpPr/>
          <p:nvPr/>
        </p:nvSpPr>
        <p:spPr>
          <a:xfrm>
            <a:off x="4453063" y="3778702"/>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6" name="Oval 25"/>
          <p:cNvSpPr/>
          <p:nvPr/>
        </p:nvSpPr>
        <p:spPr>
          <a:xfrm>
            <a:off x="4800724" y="538842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7" name="Oval 26"/>
          <p:cNvSpPr/>
          <p:nvPr/>
        </p:nvSpPr>
        <p:spPr>
          <a:xfrm>
            <a:off x="4624512" y="538842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8" name="Oval 27"/>
          <p:cNvSpPr/>
          <p:nvPr/>
        </p:nvSpPr>
        <p:spPr>
          <a:xfrm>
            <a:off x="4462588" y="538842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29" name="TextBox 28"/>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rgbClr val="000000"/>
                </a:solidFill>
              </a:rPr>
              <a:t>Low Risk	 Medium Risk	        High Risk</a:t>
            </a:r>
          </a:p>
        </p:txBody>
      </p:sp>
      <p:sp>
        <p:nvSpPr>
          <p:cNvPr id="30" name="Oval 29"/>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1" name="Oval 30"/>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
        <p:nvSpPr>
          <p:cNvPr id="32" name="Oval 31"/>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FFFFFF"/>
              </a:solidFill>
            </a:endParaRPr>
          </a:p>
        </p:txBody>
      </p:sp>
    </p:spTree>
    <p:extLst>
      <p:ext uri="{BB962C8B-B14F-4D97-AF65-F5344CB8AC3E}">
        <p14:creationId xmlns:p14="http://schemas.microsoft.com/office/powerpoint/2010/main" val="961639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e Diligence Report template">
  <a:themeElements>
    <a:clrScheme name="Deloitte2009">
      <a:dk1>
        <a:srgbClr val="000000"/>
      </a:dk1>
      <a:lt1>
        <a:srgbClr val="FFFFFF"/>
      </a:lt1>
      <a:dk2>
        <a:srgbClr val="002776"/>
      </a:dk2>
      <a:lt2>
        <a:srgbClr val="92D400"/>
      </a:lt2>
      <a:accent1>
        <a:srgbClr val="72C7E7"/>
      </a:accent1>
      <a:accent2>
        <a:srgbClr val="00A1DE"/>
      </a:accent2>
      <a:accent3>
        <a:srgbClr val="3C8A2E"/>
      </a:accent3>
      <a:accent4>
        <a:srgbClr val="C9DD03"/>
      </a:accent4>
      <a:accent5>
        <a:srgbClr val="3A7CFF"/>
      </a:accent5>
      <a:accent6>
        <a:srgbClr val="D1FF69"/>
      </a:accent6>
      <a:hlink>
        <a:srgbClr val="6ED6FF"/>
      </a:hlink>
      <a:folHlink>
        <a:srgbClr val="B9E4F3"/>
      </a:folHlink>
    </a:clrScheme>
    <a:fontScheme name="Proper Tit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spDef>
    <a:ln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lnDef>
  </a:objectDefaults>
  <a:extraClrSchemeLst>
    <a:extraClrScheme>
      <a:clrScheme name="Proper Title 1">
        <a:dk1>
          <a:srgbClr val="99B280"/>
        </a:dk1>
        <a:lt1>
          <a:srgbClr val="FFFFFF"/>
        </a:lt1>
        <a:dk2>
          <a:srgbClr val="E5E5CC"/>
        </a:dk2>
        <a:lt2>
          <a:srgbClr val="000066"/>
        </a:lt2>
        <a:accent1>
          <a:srgbClr val="8099CC"/>
        </a:accent1>
        <a:accent2>
          <a:srgbClr val="99CC33"/>
        </a:accent2>
        <a:accent3>
          <a:srgbClr val="F0F0E2"/>
        </a:accent3>
        <a:accent4>
          <a:srgbClr val="DADADA"/>
        </a:accent4>
        <a:accent5>
          <a:srgbClr val="C0CAE2"/>
        </a:accent5>
        <a:accent6>
          <a:srgbClr val="8AB92D"/>
        </a:accent6>
        <a:hlink>
          <a:srgbClr val="FFD940"/>
        </a:hlink>
        <a:folHlink>
          <a:srgbClr val="D9664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AS template">
  <a:themeElements>
    <a:clrScheme name="DeloitteColors2009">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Font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spDef>
    <a:ln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lnDef>
  </a:objectDefaults>
  <a:extraClrSchemeLst>
    <a:extraClrScheme>
      <a:clrScheme name="Proper Title 1">
        <a:dk1>
          <a:srgbClr val="99B280"/>
        </a:dk1>
        <a:lt1>
          <a:srgbClr val="FFFFFF"/>
        </a:lt1>
        <a:dk2>
          <a:srgbClr val="E5E5CC"/>
        </a:dk2>
        <a:lt2>
          <a:srgbClr val="000066"/>
        </a:lt2>
        <a:accent1>
          <a:srgbClr val="8099CC"/>
        </a:accent1>
        <a:accent2>
          <a:srgbClr val="99CC33"/>
        </a:accent2>
        <a:accent3>
          <a:srgbClr val="F0F0E2"/>
        </a:accent3>
        <a:accent4>
          <a:srgbClr val="DADADA"/>
        </a:accent4>
        <a:accent5>
          <a:srgbClr val="C0CAE2"/>
        </a:accent5>
        <a:accent6>
          <a:srgbClr val="8AB92D"/>
        </a:accent6>
        <a:hlink>
          <a:srgbClr val="FFD940"/>
        </a:hlink>
        <a:folHlink>
          <a:srgbClr val="D9664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FAS template">
  <a:themeElements>
    <a:clrScheme name="DeloitteColors2009">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Font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spDef>
    <a:ln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lnDef>
  </a:objectDefaults>
  <a:extraClrSchemeLst>
    <a:extraClrScheme>
      <a:clrScheme name="Proper Title 1">
        <a:dk1>
          <a:srgbClr val="99B280"/>
        </a:dk1>
        <a:lt1>
          <a:srgbClr val="FFFFFF"/>
        </a:lt1>
        <a:dk2>
          <a:srgbClr val="E5E5CC"/>
        </a:dk2>
        <a:lt2>
          <a:srgbClr val="000066"/>
        </a:lt2>
        <a:accent1>
          <a:srgbClr val="8099CC"/>
        </a:accent1>
        <a:accent2>
          <a:srgbClr val="99CC33"/>
        </a:accent2>
        <a:accent3>
          <a:srgbClr val="F0F0E2"/>
        </a:accent3>
        <a:accent4>
          <a:srgbClr val="DADADA"/>
        </a:accent4>
        <a:accent5>
          <a:srgbClr val="C0CAE2"/>
        </a:accent5>
        <a:accent6>
          <a:srgbClr val="8AB92D"/>
        </a:accent6>
        <a:hlink>
          <a:srgbClr val="FFD940"/>
        </a:hlink>
        <a:folHlink>
          <a:srgbClr val="D9664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tns:customPropertyEditors xmlns:tns="http://schemas.microsoft.com/office/2006/customDocumentInformationPanel">
  <tns:showOnOpen>false</tns:showOnOpen>
  <tns:defaultPropertyEditorNamespace>Standard properties</tns:defaultPropertyEditorNamespace>
</tns:customPropertyEditors>
</file>

<file path=customXml/itemProps1.xml><?xml version="1.0" encoding="utf-8"?>
<ds:datastoreItem xmlns:ds="http://schemas.openxmlformats.org/officeDocument/2006/customXml" ds:itemID="{A362295F-54C4-44C1-97E9-F08EB992AA9B}">
  <ds:schemaRefs>
    <ds:schemaRef ds:uri="http://schemas.microsoft.com/office/2006/customDocumentInformationPanel"/>
  </ds:schemaRefs>
</ds:datastoreItem>
</file>

<file path=docProps/app.xml><?xml version="1.0" encoding="utf-8"?>
<Properties xmlns="http://schemas.openxmlformats.org/officeDocument/2006/extended-properties" xmlns:vt="http://schemas.openxmlformats.org/officeDocument/2006/docPropsVTypes">
  <Template>Due Diligence Report template</Template>
  <TotalTime>25601</TotalTime>
  <Words>9448</Words>
  <Application>Microsoft Office PowerPoint</Application>
  <PresentationFormat>A4 Paper (210x297 mm)</PresentationFormat>
  <Paragraphs>831</Paragraphs>
  <Slides>31</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31</vt:i4>
      </vt:variant>
    </vt:vector>
  </HeadingPairs>
  <TitlesOfParts>
    <vt:vector size="38" baseType="lpstr">
      <vt:lpstr>Arial</vt:lpstr>
      <vt:lpstr>Times New Roman</vt:lpstr>
      <vt:lpstr>Verdana</vt:lpstr>
      <vt:lpstr>Wingdings</vt:lpstr>
      <vt:lpstr>Due Diligence Report template</vt:lpstr>
      <vt:lpstr>FAS template</vt:lpstr>
      <vt:lpstr>1_FAS template</vt:lpstr>
      <vt:lpstr>Department of Finance, Services and Innovation</vt:lpstr>
      <vt:lpstr>Executive Summary</vt:lpstr>
      <vt:lpstr>PowerPoint Presentation</vt:lpstr>
      <vt:lpstr>Executive Summary</vt:lpstr>
      <vt:lpstr>Executive Summary</vt:lpstr>
      <vt:lpstr>Executive Summary</vt:lpstr>
      <vt:lpstr>Executive Summary</vt:lpstr>
      <vt:lpstr>Executive Summary</vt:lpstr>
      <vt:lpstr>Executive Summary</vt:lpstr>
      <vt:lpstr>Executive Summary</vt:lpstr>
      <vt:lpstr>Executive Summary</vt:lpstr>
      <vt:lpstr>Ownership and Structure</vt:lpstr>
      <vt:lpstr>Ownership and Structure</vt:lpstr>
      <vt:lpstr>Ownership and Structure</vt:lpstr>
      <vt:lpstr>Financial Capacity</vt:lpstr>
      <vt:lpstr>The contractors business</vt:lpstr>
      <vt:lpstr>The contractors business</vt:lpstr>
      <vt:lpstr>The contractors business</vt:lpstr>
      <vt:lpstr>Financial Capacity</vt:lpstr>
      <vt:lpstr>Financial Capacity</vt:lpstr>
      <vt:lpstr>Financial Capacity</vt:lpstr>
      <vt:lpstr>Financial Capacity</vt:lpstr>
      <vt:lpstr>Financial Capacity</vt:lpstr>
      <vt:lpstr>Financial Capacity</vt:lpstr>
      <vt:lpstr>Financial Capacity</vt:lpstr>
      <vt:lpstr>Financial Capacity</vt:lpstr>
      <vt:lpstr>Financial Capacity</vt:lpstr>
      <vt:lpstr>Glossary</vt:lpstr>
      <vt:lpstr>Glossary</vt:lpstr>
      <vt:lpstr>Glossary</vt:lpstr>
      <vt:lpstr>Glossary</vt:lpstr>
    </vt:vector>
  </TitlesOfParts>
  <Company>Deloitte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Finance and Services</dc:title>
  <dc:creator>Wilkins, Paul R (AU - Sydney)</dc:creator>
  <cp:lastModifiedBy>Charu Jolly</cp:lastModifiedBy>
  <cp:revision>733</cp:revision>
  <cp:lastPrinted>2012-07-27T03:41:39Z</cp:lastPrinted>
  <dcterms:created xsi:type="dcterms:W3CDTF">2011-10-19T23:01:20Z</dcterms:created>
  <dcterms:modified xsi:type="dcterms:W3CDTF">2016-03-31T02:53:32Z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TDocType">
    <vt:lpwstr>Standard</vt:lpwstr>
  </property>
  <property fmtid="{D5CDD505-2E9C-101B-9397-08002B2CF9AE}" pid="3" name="Legal Entity">
    <vt:lpwstr>Deloitte</vt:lpwstr>
  </property>
  <property fmtid="{D5CDD505-2E9C-101B-9397-08002B2CF9AE}" pid="4" name="Version">
    <vt:lpwstr>2.2</vt:lpwstr>
  </property>
  <property fmtid="{D5CDD505-2E9C-101B-9397-08002B2CF9AE}" pid="5" name="DTLegal Entity">
    <vt:lpwstr>Deloitte</vt:lpwstr>
  </property>
  <property fmtid="{D5CDD505-2E9C-101B-9397-08002B2CF9AE}" pid="6" name="DTSection">
    <vt:lpwstr>Section</vt:lpwstr>
  </property>
  <property fmtid="{D5CDD505-2E9C-101B-9397-08002B2CF9AE}" pid="7" name="DTAppendix">
    <vt:lpwstr>Annex</vt:lpwstr>
  </property>
  <property fmtid="{D5CDD505-2E9C-101B-9397-08002B2CF9AE}" pid="8" name="Language">
    <vt:lpwstr>EnglishUK</vt:lpwstr>
  </property>
  <property fmtid="{D5CDD505-2E9C-101B-9397-08002B2CF9AE}" pid="9" name="DTPage">
    <vt:lpwstr>Page</vt:lpwstr>
  </property>
  <property fmtid="{D5CDD505-2E9C-101B-9397-08002B2CF9AE}" pid="10" name="DTNr">
    <vt:lpwstr>No.</vt:lpwstr>
  </property>
  <property fmtid="{D5CDD505-2E9C-101B-9397-08002B2CF9AE}" pid="11" name="DTGlossary">
    <vt:lpwstr>Glossary</vt:lpwstr>
  </property>
</Properties>
</file>