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432" r:id="rId5"/>
    <p:sldId id="424" r:id="rId6"/>
    <p:sldId id="436" r:id="rId7"/>
  </p:sldIdLst>
  <p:sldSz cx="9144000" cy="6858000" type="screen4x3"/>
  <p:notesSz cx="6805613" cy="9939338"/>
  <p:custDataLst>
    <p:tags r:id="rId9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7C771F-5BD0-41BE-A57D-CA0B01AD1106}">
          <p14:sldIdLst>
            <p14:sldId id="432"/>
            <p14:sldId id="424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 Jobson" initials="CJ" lastIdx="1" clrIdx="0"/>
  <p:cmAuthor id="2" name="Steven LIVETT" initials="SL" lastIdx="1" clrIdx="1">
    <p:extLst>
      <p:ext uri="{19B8F6BF-5375-455C-9EA6-DF929625EA0E}">
        <p15:presenceInfo xmlns:p15="http://schemas.microsoft.com/office/powerpoint/2012/main" userId="S-1-5-21-3573492109-583460899-1306623870-124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333399"/>
    <a:srgbClr val="008000"/>
    <a:srgbClr val="E7F3F4"/>
    <a:srgbClr val="F3F9FA"/>
    <a:srgbClr val="E0F9FC"/>
    <a:srgbClr val="00307E"/>
    <a:srgbClr val="72C7E7"/>
    <a:srgbClr val="113782"/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5" autoAdjust="0"/>
    <p:restoredTop sz="92140" autoAdjust="0"/>
  </p:normalViewPr>
  <p:slideViewPr>
    <p:cSldViewPr>
      <p:cViewPr varScale="1">
        <p:scale>
          <a:sx n="62" d="100"/>
          <a:sy n="62" d="100"/>
        </p:scale>
        <p:origin x="1348" y="36"/>
      </p:cViewPr>
      <p:guideLst>
        <p:guide orient="horz" pos="3974"/>
        <p:guide pos="2880"/>
      </p:guideLst>
    </p:cSldViewPr>
  </p:slideViewPr>
  <p:outlineViewPr>
    <p:cViewPr>
      <p:scale>
        <a:sx n="33" d="100"/>
        <a:sy n="33" d="100"/>
      </p:scale>
      <p:origin x="0" y="-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7E20F7D-4060-4C30-90AB-0DB341C174AA}" type="datetimeFigureOut">
              <a:rPr lang="en-AU" smtClean="0"/>
              <a:pPr/>
              <a:t>19/03/2020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26AEA83-CFAA-4D8C-ABFB-F1A35A712C3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61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41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373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82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16832"/>
            <a:ext cx="7772400" cy="147002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96482"/>
            <a:ext cx="6120680" cy="888702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5301208"/>
            <a:ext cx="2133600" cy="288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DD Month 2014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38327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16632"/>
            <a:ext cx="8229600" cy="12241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>
            <a:lvl2pPr>
              <a:buFont typeface="Wingdings" pitchFamily="2" charset="2"/>
              <a:buChar char="Ø"/>
              <a:defRPr/>
            </a:lvl2pPr>
            <a:lvl3pPr>
              <a:buFont typeface="Arial" pitchFamily="34" charset="0"/>
              <a:buChar char="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F0BC93-622D-4964-921F-55B8C667A1AC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68"/>
            <a:ext cx="28956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C12F-7ED5-4845-BD5A-6477069A208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6085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6085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D7134-0F07-4EF9-8846-BC2DC3A522B6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1080120"/>
          </a:xfrm>
        </p:spPr>
        <p:txBody>
          <a:bodyPr anchor="ctr" anchorCtr="0"/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68"/>
            <a:ext cx="28956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E9A4-0A89-4B70-9474-FEFB5355D53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4648200" y="1340768"/>
            <a:ext cx="4040188" cy="1080120"/>
          </a:xfrm>
        </p:spPr>
        <p:txBody>
          <a:bodyPr anchor="ctr" anchorCtr="0"/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2492375"/>
            <a:ext cx="4038600" cy="36337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6337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68"/>
            <a:ext cx="28956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0ED3-5560-4060-9E35-2B5E1902E07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9114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68"/>
            <a:ext cx="28956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D37E-0783-4EDE-96D6-1243F475E75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662" y="5157192"/>
            <a:ext cx="608467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1660" y="1412776"/>
            <a:ext cx="6120680" cy="36724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9662" y="5723930"/>
            <a:ext cx="6084676" cy="4389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 May 2013</a:t>
            </a:r>
            <a:endParaRPr lang="en-AU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68"/>
            <a:ext cx="28956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CA54-EF9B-4F91-BA2D-EE2A2CD1494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6120612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808"/>
            <a:ext cx="82296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368"/>
            <a:ext cx="21336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DD Month 2014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368"/>
            <a:ext cx="21336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3D7134-0F07-4EF9-8846-BC2DC3A522B6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7" r:id="rId8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66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−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w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rgbClr val="00266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6.xml"/><Relationship Id="rId7" Type="http://schemas.openxmlformats.org/officeDocument/2006/relationships/oleObject" Target="../embeddings/oleObject4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9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280920" cy="1470025"/>
          </a:xfrm>
        </p:spPr>
        <p:txBody>
          <a:bodyPr/>
          <a:lstStyle/>
          <a:p>
            <a:r>
              <a:rPr lang="en-AU" sz="3200" dirty="0"/>
              <a:t>[ENGAGEMENT TITLE]</a:t>
            </a:r>
            <a:br>
              <a:rPr lang="en-AU" sz="3200" dirty="0"/>
            </a:br>
            <a:endParaRPr lang="en-AU" sz="32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Xx Month 2018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70709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Draft for Discussion</a:t>
            </a:r>
          </a:p>
          <a:p>
            <a:r>
              <a:rPr lang="en-AU" sz="2000" b="1" dirty="0">
                <a:solidFill>
                  <a:schemeClr val="bg1"/>
                </a:solidFill>
              </a:rPr>
              <a:t>Confidential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RFT XXX Submission Feedback for &lt;&lt;Supplier&gt;&gt;</a:t>
            </a:r>
          </a:p>
        </p:txBody>
      </p:sp>
    </p:spTree>
    <p:extLst>
      <p:ext uri="{BB962C8B-B14F-4D97-AF65-F5344CB8AC3E}">
        <p14:creationId xmlns:p14="http://schemas.microsoft.com/office/powerpoint/2010/main" val="127998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19422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7" imgW="216" imgH="216" progId="TCLayout.ActiveDocument.1">
                  <p:embed/>
                </p:oleObj>
              </mc:Choice>
              <mc:Fallback>
                <p:oleObj name="think-cell Slide" r:id="rId7" imgW="216" imgH="21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endParaRPr lang="en-AU" sz="10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188640"/>
            <a:ext cx="87129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9pPr>
          </a:lstStyle>
          <a:p>
            <a:r>
              <a:rPr lang="en-AU" b="1" kern="0" dirty="0"/>
              <a:t> Shortlisted - Supplier - Response Feedback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53939"/>
              </p:ext>
            </p:extLst>
          </p:nvPr>
        </p:nvGraphicFramePr>
        <p:xfrm>
          <a:off x="179512" y="1412776"/>
          <a:ext cx="8784976" cy="35260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1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528">
                <a:tc row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Response</a:t>
                      </a:r>
                      <a:r>
                        <a:rPr lang="en-AU" sz="11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 Section</a:t>
                      </a: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baseline="0" dirty="0">
                          <a:effectLst/>
                        </a:rPr>
                        <a:t>Comparison to Benchmark</a:t>
                      </a:r>
                      <a:endParaRPr lang="en-AU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Item for</a:t>
                      </a:r>
                      <a:r>
                        <a:rPr lang="en-AU" sz="11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Clarification</a:t>
                      </a: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28"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0-10%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11-20%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20-40%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40%+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Number of Days Proposed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Days proposed are significantly out of line with other proposals.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Daily</a:t>
                      </a:r>
                      <a:r>
                        <a:rPr lang="en-AU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Rates</a:t>
                      </a:r>
                      <a:endParaRPr lang="en-A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Rates exceed </a:t>
                      </a:r>
                      <a:r>
                        <a:rPr lang="en-AU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Govt</a:t>
                      </a:r>
                      <a:r>
                        <a:rPr lang="en-AU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historical rates paid. </a:t>
                      </a:r>
                      <a:endParaRPr lang="en-A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Resource Mix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Resource mix looks appropriate. No 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Disbursements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Exception to the 7% cap for travel to sites noted and accepted. No action.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Service Quality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Only service providers with known relevant expertise were invited to tender. Your qualitative response ranked X out of the X respondents and demonstrated strong category expertise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 bwMode="auto">
          <a:xfrm>
            <a:off x="3923928" y="2276996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Slide Number Placeholder 1"/>
          <p:cNvSpPr txBox="1">
            <a:spLocks/>
          </p:cNvSpPr>
          <p:nvPr/>
        </p:nvSpPr>
        <p:spPr bwMode="auto">
          <a:xfrm>
            <a:off x="6902896" y="6570662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8CBE315-7047-4D6B-BF29-A8D84A4E3EEB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80" name="Oval 79"/>
          <p:cNvSpPr/>
          <p:nvPr/>
        </p:nvSpPr>
        <p:spPr bwMode="auto">
          <a:xfrm>
            <a:off x="3131840" y="3145106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 bwMode="auto">
          <a:xfrm>
            <a:off x="2411760" y="3645024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>
            <p:custDataLst>
              <p:tags r:id="rId4"/>
            </p:custDataLst>
          </p:nvPr>
        </p:nvSpPr>
        <p:spPr bwMode="auto">
          <a:xfrm>
            <a:off x="2411760" y="4149080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20049"/>
              </p:ext>
            </p:extLst>
          </p:nvPr>
        </p:nvGraphicFramePr>
        <p:xfrm>
          <a:off x="179512" y="5199250"/>
          <a:ext cx="8784976" cy="118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     Revised</a:t>
                      </a:r>
                      <a:r>
                        <a:rPr lang="en-AU" sz="1400" b="1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final submission to reflect the points above and comments below</a:t>
                      </a:r>
                      <a:endParaRPr lang="en-AU" sz="14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endParaRPr lang="en-AU" sz="14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endParaRPr lang="en-AU" sz="14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4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7" imgW="216" imgH="216" progId="TCLayout.ActiveDocument.1">
                  <p:embed/>
                </p:oleObj>
              </mc:Choice>
              <mc:Fallback>
                <p:oleObj name="think-cell Slide" r:id="rId7" imgW="216" imgH="21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endParaRPr lang="en-AU" sz="10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98655" y="188640"/>
            <a:ext cx="85792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2664"/>
                </a:solidFill>
                <a:latin typeface="Arial" charset="0"/>
              </a:defRPr>
            </a:lvl9pPr>
          </a:lstStyle>
          <a:p>
            <a:r>
              <a:rPr lang="en-AU" b="1" kern="0" dirty="0"/>
              <a:t>Not Shortlisted - Supplier - Response Feedback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31951"/>
              </p:ext>
            </p:extLst>
          </p:nvPr>
        </p:nvGraphicFramePr>
        <p:xfrm>
          <a:off x="179512" y="1493791"/>
          <a:ext cx="8784977" cy="32850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1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528">
                <a:tc row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Response</a:t>
                      </a:r>
                      <a:r>
                        <a:rPr lang="en-AU" sz="11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 Section</a:t>
                      </a: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baseline="0" dirty="0">
                          <a:effectLst/>
                        </a:rPr>
                        <a:t>Comparison to Benchmark</a:t>
                      </a:r>
                      <a:endParaRPr lang="en-AU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Item for</a:t>
                      </a:r>
                      <a:r>
                        <a:rPr lang="en-AU" sz="11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Clarification</a:t>
                      </a: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28"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0-10%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11-20%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20-40%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40%+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Number of Days Proposed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Days proposed are consistent</a:t>
                      </a:r>
                      <a:r>
                        <a:rPr lang="en-AU" sz="1100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with other responses</a:t>
                      </a:r>
                      <a:endParaRPr lang="en-AU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Daily</a:t>
                      </a:r>
                      <a:r>
                        <a:rPr lang="en-AU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Rates</a:t>
                      </a:r>
                      <a:endParaRPr lang="en-A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Day rates are very competitive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Resource Mix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Resource mix is very top heavy but given the competitive rates of senior staff this does not present an issue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Disbursements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Complies with all aspects of the disbursement policy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Service Quality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Only service providers with known relevant expertise were invited to tender. Your qualitative response ranked X out of the respondents and did not demonstrate</a:t>
                      </a:r>
                      <a:r>
                        <a:rPr lang="en-AU" sz="1100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sufficient</a:t>
                      </a:r>
                      <a:r>
                        <a:rPr lang="en-AU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category expertise compared to other respondents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4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A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 bwMode="auto">
          <a:xfrm>
            <a:off x="2386443" y="2209492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Slide Number Placeholder 1"/>
          <p:cNvSpPr txBox="1">
            <a:spLocks/>
          </p:cNvSpPr>
          <p:nvPr/>
        </p:nvSpPr>
        <p:spPr bwMode="auto">
          <a:xfrm>
            <a:off x="6902896" y="6570662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8CBE315-7047-4D6B-BF29-A8D84A4E3EEB}" type="slidenum">
              <a:rPr lang="en-US" sz="1000" smtClean="0"/>
              <a:t>3</a:t>
            </a:fld>
            <a:endParaRPr lang="en-US" sz="1000" dirty="0"/>
          </a:p>
        </p:txBody>
      </p:sp>
      <p:sp>
        <p:nvSpPr>
          <p:cNvPr id="80" name="Oval 79"/>
          <p:cNvSpPr/>
          <p:nvPr/>
        </p:nvSpPr>
        <p:spPr bwMode="auto">
          <a:xfrm>
            <a:off x="2386443" y="2749676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 bwMode="auto">
          <a:xfrm>
            <a:off x="2386443" y="3284984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Oval 82"/>
          <p:cNvSpPr/>
          <p:nvPr>
            <p:custDataLst>
              <p:tags r:id="rId4"/>
            </p:custDataLst>
          </p:nvPr>
        </p:nvSpPr>
        <p:spPr bwMode="auto">
          <a:xfrm>
            <a:off x="2386443" y="3789040"/>
            <a:ext cx="215900" cy="2159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80716"/>
              </p:ext>
            </p:extLst>
          </p:nvPr>
        </p:nvGraphicFramePr>
        <p:xfrm>
          <a:off x="179511" y="4941168"/>
          <a:ext cx="8784977" cy="118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Tender Outcome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endParaRPr lang="en-AU" sz="14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endParaRPr lang="en-AU" sz="14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6283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09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&quot;&gt;&lt;elem m_fUsage=&quot;1.00000000000000000000E+00&quot;&gt;&lt;m_msothmcolidx val=&quot;0&quot;/&gt;&lt;m_rgb r=&quot;FE&quot; g=&quot;F8&quot; b=&quot;0A&quot;/&gt;&lt;m_nBrightness val=&quot;0&quot;/&gt;&lt;/elem&gt;&lt;elem m_fUsage=&quot;9.00000000000000022204E-01&quot;&gt;&lt;m_msothmcolidx val=&quot;0&quot;/&gt;&lt;m_rgb r=&quot;AE&quot; g=&quot;6A&quot; b=&quot;3E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0JO3siQtK9Bg0D23MW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jyRN_uRvqLXvrO1BbD0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0JO3siQtK9Bg0D23MWE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jyRN_uRvqLXvrO1BbD0Q"/>
</p:tagLst>
</file>

<file path=ppt/theme/theme1.xml><?xml version="1.0" encoding="utf-8"?>
<a:theme xmlns:a="http://schemas.openxmlformats.org/drawingml/2006/main" name="DFS white waratah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SWP PowerPoint (Dark Theme).potx" id="{08298CFD-D1CD-40F3-B11A-5FC4E2EC052D}" vid="{0BF1C4AD-BE1A-47B7-8811-917AB4FE60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3EB8AD1AB5E64DBD9907591D8D8422" ma:contentTypeVersion="10" ma:contentTypeDescription="Create a new document." ma:contentTypeScope="" ma:versionID="f50f51c2f92d27c31ccaada562e812e9">
  <xsd:schema xmlns:xsd="http://www.w3.org/2001/XMLSchema" xmlns:xs="http://www.w3.org/2001/XMLSchema" xmlns:p="http://schemas.microsoft.com/office/2006/metadata/properties" xmlns:ns2="fa5e2ab4-940d-4728-9086-a38b4400f5b6" xmlns:ns3="f2a99c9f-eaec-4ae4-a770-013a50fab095" targetNamespace="http://schemas.microsoft.com/office/2006/metadata/properties" ma:root="true" ma:fieldsID="7e795d7b10cbad50f48bf4a2e8342409" ns2:_="" ns3:_="">
    <xsd:import namespace="fa5e2ab4-940d-4728-9086-a38b4400f5b6"/>
    <xsd:import namespace="f2a99c9f-eaec-4ae4-a770-013a50fab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e2ab4-940d-4728-9086-a38b4400f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a99c9f-eaec-4ae4-a770-013a50fab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a99c9f-eaec-4ae4-a770-013a50fab095">
      <UserInfo>
        <DisplayName>Suellen McAlpin</DisplayName>
        <AccountId>245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C642627-DC74-472B-A824-9061E0D1A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5e2ab4-940d-4728-9086-a38b4400f5b6"/>
    <ds:schemaRef ds:uri="f2a99c9f-eaec-4ae4-a770-013a50fab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B16DB3-0660-4261-AF64-0D257A65F8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EC9ADD-124F-48E8-83ED-C2BFC8950F0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f2a99c9f-eaec-4ae4-a770-013a50fab095"/>
    <ds:schemaRef ds:uri="http://schemas.microsoft.com/office/infopath/2007/PartnerControls"/>
    <ds:schemaRef ds:uri="http://schemas.openxmlformats.org/package/2006/metadata/core-properties"/>
    <ds:schemaRef ds:uri="fa5e2ab4-940d-4728-9086-a38b4400f5b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NSWP PowerPoint (Dark Theme)</Template>
  <TotalTime>30726</TotalTime>
  <Words>255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DFS white waratah theme</vt:lpstr>
      <vt:lpstr>think-cell Slide</vt:lpstr>
      <vt:lpstr>[ENGAGEMENT TITLE] </vt:lpstr>
      <vt:lpstr>PowerPoint Presentation</vt:lpstr>
      <vt:lpstr>PowerPoint Presentation</vt:lpstr>
    </vt:vector>
  </TitlesOfParts>
  <Company>ServiceFirst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Benefits Program</dc:title>
  <dc:creator>Charles Jobson</dc:creator>
  <cp:lastModifiedBy>Lateisha Peachey</cp:lastModifiedBy>
  <cp:revision>1100</cp:revision>
  <cp:lastPrinted>2017-01-10T02:51:04Z</cp:lastPrinted>
  <dcterms:created xsi:type="dcterms:W3CDTF">2015-07-20T23:29:12Z</dcterms:created>
  <dcterms:modified xsi:type="dcterms:W3CDTF">2020-03-19T04:01:02Z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0x010100EB3EB8AD1AB5E64DBD9907591D8D8422</vt:lpwstr>
  </property>
</Properties>
</file>