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notesSlides/notesSlide4.xml" ContentType="application/vnd.openxmlformats-officedocument.presentationml.notesSlide+xml"/>
  <Override PartName="/ppt/tags/tag11.xml" ContentType="application/vnd.openxmlformats-officedocument.presentationml.tags+xml"/>
  <Override PartName="/ppt/notesSlides/notesSlide5.xml" ContentType="application/vnd.openxmlformats-officedocument.presentationml.notesSlide+xml"/>
  <Override PartName="/ppt/tags/tag12.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notesSlides/notesSlide7.xml" ContentType="application/vnd.openxmlformats-officedocument.presentationml.notesSlide+xml"/>
  <Override PartName="/ppt/tags/tag14.xml" ContentType="application/vnd.openxmlformats-officedocument.presentationml.tags+xml"/>
  <Override PartName="/ppt/notesSlides/notesSlide8.xml" ContentType="application/vnd.openxmlformats-officedocument.presentationml.notesSlide+xml"/>
  <Override PartName="/ppt/tags/tag15.xml" ContentType="application/vnd.openxmlformats-officedocument.presentationml.tags+xml"/>
  <Override PartName="/ppt/notesSlides/notesSlide9.xml" ContentType="application/vnd.openxmlformats-officedocument.presentationml.notesSlide+xml"/>
  <Override PartName="/ppt/tags/tag16.xml" ContentType="application/vnd.openxmlformats-officedocument.presentationml.tags+xml"/>
  <Override PartName="/ppt/notesSlides/notesSlide10.xml" ContentType="application/vnd.openxmlformats-officedocument.presentationml.notesSlide+xml"/>
  <Override PartName="/ppt/tags/tag17.xml" ContentType="application/vnd.openxmlformats-officedocument.presentationml.tags+xml"/>
  <Override PartName="/ppt/notesSlides/notesSlide11.xml" ContentType="application/vnd.openxmlformats-officedocument.presentationml.notesSlide+xml"/>
  <Override PartName="/ppt/tags/tag18.xml" ContentType="application/vnd.openxmlformats-officedocument.presentationml.tags+xml"/>
  <Override PartName="/ppt/notesSlides/notesSlide12.xml" ContentType="application/vnd.openxmlformats-officedocument.presentationml.notesSlide+xml"/>
  <Override PartName="/ppt/tags/tag19.xml" ContentType="application/vnd.openxmlformats-officedocument.presentationml.tags+xml"/>
  <Override PartName="/ppt/notesSlides/notesSlide13.xml" ContentType="application/vnd.openxmlformats-officedocument.presentationml.notesSlide+xml"/>
  <Override PartName="/ppt/tags/tag20.xml" ContentType="application/vnd.openxmlformats-officedocument.presentationml.tags+xml"/>
  <Override PartName="/ppt/notesSlides/notesSlide14.xml" ContentType="application/vnd.openxmlformats-officedocument.presentationml.notesSlide+xml"/>
  <Override PartName="/ppt/tags/tag21.xml" ContentType="application/vnd.openxmlformats-officedocument.presentationml.tags+xml"/>
  <Override PartName="/ppt/notesSlides/notesSlide15.xml" ContentType="application/vnd.openxmlformats-officedocument.presentationml.notesSlide+xml"/>
  <Override PartName="/ppt/tags/tag22.xml" ContentType="application/vnd.openxmlformats-officedocument.presentationml.tags+xml"/>
  <Override PartName="/ppt/notesSlides/notesSlide16.xml" ContentType="application/vnd.openxmlformats-officedocument.presentationml.notesSlide+xml"/>
  <Override PartName="/ppt/tags/tag23.xml" ContentType="application/vnd.openxmlformats-officedocument.presentationml.tags+xml"/>
  <Override PartName="/ppt/notesSlides/notesSlide17.xml" ContentType="application/vnd.openxmlformats-officedocument.presentationml.notesSlide+xml"/>
  <Override PartName="/ppt/tags/tag24.xml" ContentType="application/vnd.openxmlformats-officedocument.presentationml.tags+xml"/>
  <Override PartName="/ppt/notesSlides/notesSlide18.xml" ContentType="application/vnd.openxmlformats-officedocument.presentationml.notesSlide+xml"/>
  <Override PartName="/ppt/tags/tag25.xml" ContentType="application/vnd.openxmlformats-officedocument.presentationml.tags+xml"/>
  <Override PartName="/ppt/notesSlides/notesSlide19.xml" ContentType="application/vnd.openxmlformats-officedocument.presentationml.notesSlide+xml"/>
  <Override PartName="/ppt/tags/tag26.xml" ContentType="application/vnd.openxmlformats-officedocument.presentationml.tags+xml"/>
  <Override PartName="/ppt/notesSlides/notesSlide20.xml" ContentType="application/vnd.openxmlformats-officedocument.presentationml.notesSlide+xml"/>
  <Override PartName="/ppt/tags/tag27.xml" ContentType="application/vnd.openxmlformats-officedocument.presentationml.tags+xml"/>
  <Override PartName="/ppt/notesSlides/notesSlide21.xml" ContentType="application/vnd.openxmlformats-officedocument.presentationml.notesSlide+xml"/>
  <Override PartName="/ppt/tags/tag28.xml" ContentType="application/vnd.openxmlformats-officedocument.presentationml.tags+xml"/>
  <Override PartName="/ppt/notesSlides/notesSlide22.xml" ContentType="application/vnd.openxmlformats-officedocument.presentationml.notesSlide+xml"/>
  <Override PartName="/ppt/tags/tag29.xml" ContentType="application/vnd.openxmlformats-officedocument.presentationml.tags+xml"/>
  <Override PartName="/ppt/notesSlides/notesSlide23.xml" ContentType="application/vnd.openxmlformats-officedocument.presentationml.notesSlide+xml"/>
  <Override PartName="/ppt/tags/tag30.xml" ContentType="application/vnd.openxmlformats-officedocument.presentationml.tags+xml"/>
  <Override PartName="/ppt/notesSlides/notesSlide24.xml" ContentType="application/vnd.openxmlformats-officedocument.presentationml.notesSlide+xml"/>
  <Override PartName="/ppt/tags/tag31.xml" ContentType="application/vnd.openxmlformats-officedocument.presentationml.tags+xml"/>
  <Override PartName="/ppt/notesSlides/notesSlide25.xml" ContentType="application/vnd.openxmlformats-officedocument.presentationml.notesSlide+xml"/>
  <Override PartName="/ppt/tags/tag32.xml" ContentType="application/vnd.openxmlformats-officedocument.presentationml.tags+xml"/>
  <Override PartName="/ppt/notesSlides/notesSlide26.xml" ContentType="application/vnd.openxmlformats-officedocument.presentationml.notesSlide+xml"/>
  <Override PartName="/ppt/tags/tag33.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813" r:id="rId4"/>
  </p:sldMasterIdLst>
  <p:notesMasterIdLst>
    <p:notesMasterId r:id="rId37"/>
  </p:notesMasterIdLst>
  <p:handoutMasterIdLst>
    <p:handoutMasterId r:id="rId38"/>
  </p:handoutMasterIdLst>
  <p:sldIdLst>
    <p:sldId id="381" r:id="rId5"/>
    <p:sldId id="1833" r:id="rId6"/>
    <p:sldId id="1834" r:id="rId7"/>
    <p:sldId id="2147471509" r:id="rId8"/>
    <p:sldId id="1835" r:id="rId9"/>
    <p:sldId id="1838" r:id="rId10"/>
    <p:sldId id="1802" r:id="rId11"/>
    <p:sldId id="1820" r:id="rId12"/>
    <p:sldId id="1821" r:id="rId13"/>
    <p:sldId id="1823" r:id="rId14"/>
    <p:sldId id="1807" r:id="rId15"/>
    <p:sldId id="1825" r:id="rId16"/>
    <p:sldId id="1837" r:id="rId17"/>
    <p:sldId id="1817" r:id="rId18"/>
    <p:sldId id="1840" r:id="rId19"/>
    <p:sldId id="1813" r:id="rId20"/>
    <p:sldId id="1815" r:id="rId21"/>
    <p:sldId id="1829" r:id="rId22"/>
    <p:sldId id="1841" r:id="rId23"/>
    <p:sldId id="2147471511" r:id="rId24"/>
    <p:sldId id="1827" r:id="rId25"/>
    <p:sldId id="1814" r:id="rId26"/>
    <p:sldId id="1830" r:id="rId27"/>
    <p:sldId id="1809" r:id="rId28"/>
    <p:sldId id="1839" r:id="rId29"/>
    <p:sldId id="1818" r:id="rId30"/>
    <p:sldId id="2147471510" r:id="rId31"/>
    <p:sldId id="1811" r:id="rId32"/>
    <p:sldId id="1808" r:id="rId33"/>
    <p:sldId id="1832" r:id="rId34"/>
    <p:sldId id="1810" r:id="rId35"/>
    <p:sldId id="1836" r:id="rId36"/>
  </p:sldIdLst>
  <p:sldSz cx="12192000" cy="6858000"/>
  <p:notesSz cx="10693400" cy="7562850"/>
  <p:custDataLst>
    <p:tags r:id="rId39"/>
  </p:custDataLst>
  <p:defaultTextStyle>
    <a:defPPr>
      <a:defRPr lang="en-US"/>
    </a:defPPr>
    <a:lvl1pPr marL="0" algn="l" defTabSz="954193" rtl="0" eaLnBrk="1" latinLnBrk="0" hangingPunct="1">
      <a:defRPr sz="1879" kern="1200">
        <a:solidFill>
          <a:schemeClr val="tx1"/>
        </a:solidFill>
        <a:latin typeface="+mn-lt"/>
        <a:ea typeface="+mn-ea"/>
        <a:cs typeface="+mn-cs"/>
      </a:defRPr>
    </a:lvl1pPr>
    <a:lvl2pPr marL="477097" algn="l" defTabSz="954193" rtl="0" eaLnBrk="1" latinLnBrk="0" hangingPunct="1">
      <a:defRPr sz="1879" kern="1200">
        <a:solidFill>
          <a:schemeClr val="tx1"/>
        </a:solidFill>
        <a:latin typeface="+mn-lt"/>
        <a:ea typeface="+mn-ea"/>
        <a:cs typeface="+mn-cs"/>
      </a:defRPr>
    </a:lvl2pPr>
    <a:lvl3pPr marL="954193" algn="l" defTabSz="954193" rtl="0" eaLnBrk="1" latinLnBrk="0" hangingPunct="1">
      <a:defRPr sz="1879" kern="1200">
        <a:solidFill>
          <a:schemeClr val="tx1"/>
        </a:solidFill>
        <a:latin typeface="+mn-lt"/>
        <a:ea typeface="+mn-ea"/>
        <a:cs typeface="+mn-cs"/>
      </a:defRPr>
    </a:lvl3pPr>
    <a:lvl4pPr marL="1431290" algn="l" defTabSz="954193" rtl="0" eaLnBrk="1" latinLnBrk="0" hangingPunct="1">
      <a:defRPr sz="1879" kern="1200">
        <a:solidFill>
          <a:schemeClr val="tx1"/>
        </a:solidFill>
        <a:latin typeface="+mn-lt"/>
        <a:ea typeface="+mn-ea"/>
        <a:cs typeface="+mn-cs"/>
      </a:defRPr>
    </a:lvl4pPr>
    <a:lvl5pPr marL="1908387" algn="l" defTabSz="954193" rtl="0" eaLnBrk="1" latinLnBrk="0" hangingPunct="1">
      <a:defRPr sz="1879" kern="1200">
        <a:solidFill>
          <a:schemeClr val="tx1"/>
        </a:solidFill>
        <a:latin typeface="+mn-lt"/>
        <a:ea typeface="+mn-ea"/>
        <a:cs typeface="+mn-cs"/>
      </a:defRPr>
    </a:lvl5pPr>
    <a:lvl6pPr marL="2385485" algn="l" defTabSz="954193" rtl="0" eaLnBrk="1" latinLnBrk="0" hangingPunct="1">
      <a:defRPr sz="1879" kern="1200">
        <a:solidFill>
          <a:schemeClr val="tx1"/>
        </a:solidFill>
        <a:latin typeface="+mn-lt"/>
        <a:ea typeface="+mn-ea"/>
        <a:cs typeface="+mn-cs"/>
      </a:defRPr>
    </a:lvl6pPr>
    <a:lvl7pPr marL="2862580" algn="l" defTabSz="954193" rtl="0" eaLnBrk="1" latinLnBrk="0" hangingPunct="1">
      <a:defRPr sz="1879" kern="1200">
        <a:solidFill>
          <a:schemeClr val="tx1"/>
        </a:solidFill>
        <a:latin typeface="+mn-lt"/>
        <a:ea typeface="+mn-ea"/>
        <a:cs typeface="+mn-cs"/>
      </a:defRPr>
    </a:lvl7pPr>
    <a:lvl8pPr marL="3339678" algn="l" defTabSz="954193" rtl="0" eaLnBrk="1" latinLnBrk="0" hangingPunct="1">
      <a:defRPr sz="1879" kern="1200">
        <a:solidFill>
          <a:schemeClr val="tx1"/>
        </a:solidFill>
        <a:latin typeface="+mn-lt"/>
        <a:ea typeface="+mn-ea"/>
        <a:cs typeface="+mn-cs"/>
      </a:defRPr>
    </a:lvl8pPr>
    <a:lvl9pPr marL="3816775" algn="l" defTabSz="954193" rtl="0" eaLnBrk="1" latinLnBrk="0" hangingPunct="1">
      <a:defRPr sz="187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12" userDrawn="1">
          <p15:clr>
            <a:srgbClr val="A4A3A4"/>
          </p15:clr>
        </p15:guide>
        <p15:guide id="2" pos="24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567F"/>
    <a:srgbClr val="FFFFFF"/>
    <a:srgbClr val="027E9B"/>
    <a:srgbClr val="2D8C7E"/>
    <a:srgbClr val="0F9B55"/>
    <a:srgbClr val="99C83C"/>
    <a:srgbClr val="009383"/>
    <a:srgbClr val="A50776"/>
    <a:srgbClr val="008EBA"/>
    <a:srgbClr val="009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3" d="100"/>
          <a:sy n="143" d="100"/>
        </p:scale>
        <p:origin x="852" y="120"/>
      </p:cViewPr>
      <p:guideLst>
        <p:guide orient="horz" pos="2612"/>
        <p:guide pos="246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gs" Target="tags/tag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son Fleming" userId="c0b14e1a-cf1e-4530-92ab-c8c79594fadd" providerId="ADAL" clId="{D007CC50-8A4D-40B3-B219-877C50D21592}"/>
    <pc:docChg chg="mod modSld modMainMaster">
      <pc:chgData name="Jason Fleming" userId="c0b14e1a-cf1e-4530-92ab-c8c79594fadd" providerId="ADAL" clId="{D007CC50-8A4D-40B3-B219-877C50D21592}" dt="2026-09-23T01:47:36.148" v="8" actId="33475"/>
      <pc:docMkLst>
        <pc:docMk/>
      </pc:docMkLst>
      <pc:sldChg chg="modSp mod">
        <pc:chgData name="Jason Fleming" userId="c0b14e1a-cf1e-4530-92ab-c8c79594fadd" providerId="ADAL" clId="{D007CC50-8A4D-40B3-B219-877C50D21592}" dt="2026-09-23T01:47:01.606" v="6" actId="20577"/>
        <pc:sldMkLst>
          <pc:docMk/>
          <pc:sldMk cId="108239734" sldId="381"/>
        </pc:sldMkLst>
        <pc:spChg chg="mod">
          <ac:chgData name="Jason Fleming" userId="c0b14e1a-cf1e-4530-92ab-c8c79594fadd" providerId="ADAL" clId="{D007CC50-8A4D-40B3-B219-877C50D21592}" dt="2026-09-23T01:47:01.606" v="6" actId="20577"/>
          <ac:spMkLst>
            <pc:docMk/>
            <pc:sldMk cId="108239734" sldId="381"/>
            <ac:spMk id="3" creationId="{8D57C392-3664-584B-B1C6-0F08FEF00034}"/>
          </ac:spMkLst>
        </pc:spChg>
      </pc:sldChg>
      <pc:sldMasterChg chg="addSp mod">
        <pc:chgData name="Jason Fleming" userId="c0b14e1a-cf1e-4530-92ab-c8c79594fadd" providerId="ADAL" clId="{D007CC50-8A4D-40B3-B219-877C50D21592}" dt="2026-09-23T01:47:36.144" v="7" actId="33475"/>
        <pc:sldMasterMkLst>
          <pc:docMk/>
          <pc:sldMasterMk cId="315871003" sldId="2147483813"/>
        </pc:sldMasterMkLst>
        <pc:spChg chg="add">
          <ac:chgData name="Jason Fleming" userId="c0b14e1a-cf1e-4530-92ab-c8c79594fadd" providerId="ADAL" clId="{D007CC50-8A4D-40B3-B219-877C50D21592}" dt="2026-09-23T01:47:36.144" v="7" actId="33475"/>
          <ac:spMkLst>
            <pc:docMk/>
            <pc:sldMasterMk cId="315871003" sldId="2147483813"/>
            <ac:spMk id="7" creationId="{2FE5A62D-1C14-7E52-30D9-AC3A51104F31}"/>
          </ac:spMkLst>
        </pc:spChg>
        <pc:spChg chg="add">
          <ac:chgData name="Jason Fleming" userId="c0b14e1a-cf1e-4530-92ab-c8c79594fadd" providerId="ADAL" clId="{D007CC50-8A4D-40B3-B219-877C50D21592}" dt="2026-09-23T01:47:36.144" v="7" actId="33475"/>
          <ac:spMkLst>
            <pc:docMk/>
            <pc:sldMasterMk cId="315871003" sldId="2147483813"/>
            <ac:spMk id="9" creationId="{F812F09C-D651-9CAC-EF9D-43C3D0AF151A}"/>
          </ac:spMkLst>
        </pc:sp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35AC9E7-37C0-AE4F-9786-551F5D2EB943}"/>
              </a:ext>
            </a:extLst>
          </p:cNvPr>
          <p:cNvSpPr>
            <a:spLocks noGrp="1"/>
          </p:cNvSpPr>
          <p:nvPr>
            <p:ph type="hdr" sz="quarter"/>
          </p:nvPr>
        </p:nvSpPr>
        <p:spPr>
          <a:xfrm>
            <a:off x="0" y="0"/>
            <a:ext cx="4633913" cy="379413"/>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37AFBB4-E97E-3546-AD6C-6CA305BCF132}"/>
              </a:ext>
            </a:extLst>
          </p:cNvPr>
          <p:cNvSpPr>
            <a:spLocks noGrp="1"/>
          </p:cNvSpPr>
          <p:nvPr>
            <p:ph type="dt" sz="quarter" idx="1"/>
          </p:nvPr>
        </p:nvSpPr>
        <p:spPr>
          <a:xfrm>
            <a:off x="6057900" y="0"/>
            <a:ext cx="4632325" cy="379413"/>
          </a:xfrm>
          <a:prstGeom prst="rect">
            <a:avLst/>
          </a:prstGeom>
        </p:spPr>
        <p:txBody>
          <a:bodyPr vert="horz" lIns="91440" tIns="45720" rIns="91440" bIns="45720" rtlCol="0"/>
          <a:lstStyle>
            <a:lvl1pPr algn="r">
              <a:defRPr sz="1200"/>
            </a:lvl1pPr>
          </a:lstStyle>
          <a:p>
            <a:fld id="{AC891564-16D1-DC4D-B9EC-D71873B33E6F}" type="datetimeFigureOut">
              <a:rPr lang="en-US" smtClean="0"/>
              <a:t>9/23/2026</a:t>
            </a:fld>
            <a:endParaRPr lang="en-US"/>
          </a:p>
        </p:txBody>
      </p:sp>
      <p:sp>
        <p:nvSpPr>
          <p:cNvPr id="4" name="Footer Placeholder 3">
            <a:extLst>
              <a:ext uri="{FF2B5EF4-FFF2-40B4-BE49-F238E27FC236}">
                <a16:creationId xmlns:a16="http://schemas.microsoft.com/office/drawing/2014/main" id="{E57E387C-F523-0946-A748-2C612C366166}"/>
              </a:ext>
            </a:extLst>
          </p:cNvPr>
          <p:cNvSpPr>
            <a:spLocks noGrp="1"/>
          </p:cNvSpPr>
          <p:nvPr>
            <p:ph type="ftr" sz="quarter" idx="2"/>
          </p:nvPr>
        </p:nvSpPr>
        <p:spPr>
          <a:xfrm>
            <a:off x="0" y="7183438"/>
            <a:ext cx="4633913" cy="3794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4673CB5-9AA4-F24B-9A57-ABD71DB2FA85}"/>
              </a:ext>
            </a:extLst>
          </p:cNvPr>
          <p:cNvSpPr>
            <a:spLocks noGrp="1"/>
          </p:cNvSpPr>
          <p:nvPr>
            <p:ph type="sldNum" sz="quarter" idx="3"/>
          </p:nvPr>
        </p:nvSpPr>
        <p:spPr>
          <a:xfrm>
            <a:off x="6057900" y="7183438"/>
            <a:ext cx="4632325" cy="379412"/>
          </a:xfrm>
          <a:prstGeom prst="rect">
            <a:avLst/>
          </a:prstGeom>
        </p:spPr>
        <p:txBody>
          <a:bodyPr vert="horz" lIns="91440" tIns="45720" rIns="91440" bIns="45720" rtlCol="0" anchor="b"/>
          <a:lstStyle>
            <a:lvl1pPr algn="r">
              <a:defRPr sz="1200"/>
            </a:lvl1pPr>
          </a:lstStyle>
          <a:p>
            <a:fld id="{16BD77F1-D441-E149-9D0A-0D0E65E40206}" type="slidenum">
              <a:rPr lang="en-US" smtClean="0"/>
              <a:t>‹#›</a:t>
            </a:fld>
            <a:endParaRPr lang="en-US"/>
          </a:p>
        </p:txBody>
      </p:sp>
    </p:spTree>
    <p:extLst>
      <p:ext uri="{BB962C8B-B14F-4D97-AF65-F5344CB8AC3E}">
        <p14:creationId xmlns:p14="http://schemas.microsoft.com/office/powerpoint/2010/main" val="40327653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633913" cy="3794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057900" y="0"/>
            <a:ext cx="4632325" cy="379413"/>
          </a:xfrm>
          <a:prstGeom prst="rect">
            <a:avLst/>
          </a:prstGeom>
        </p:spPr>
        <p:txBody>
          <a:bodyPr vert="horz" lIns="91440" tIns="45720" rIns="91440" bIns="45720" rtlCol="0"/>
          <a:lstStyle>
            <a:lvl1pPr algn="r">
              <a:defRPr sz="1200"/>
            </a:lvl1pPr>
          </a:lstStyle>
          <a:p>
            <a:fld id="{3DE2A29B-99CB-4C4F-92D7-0A2EE57D0A4E}" type="datetimeFigureOut">
              <a:rPr lang="en-US" smtClean="0"/>
              <a:t>9/23/2026</a:t>
            </a:fld>
            <a:endParaRPr lang="en-US"/>
          </a:p>
        </p:txBody>
      </p:sp>
      <p:sp>
        <p:nvSpPr>
          <p:cNvPr id="4" name="Slide Image Placeholder 3"/>
          <p:cNvSpPr>
            <a:spLocks noGrp="1" noRot="1" noChangeAspect="1"/>
          </p:cNvSpPr>
          <p:nvPr>
            <p:ph type="sldImg" idx="2"/>
          </p:nvPr>
        </p:nvSpPr>
        <p:spPr>
          <a:xfrm>
            <a:off x="3079750" y="946150"/>
            <a:ext cx="4533900" cy="25511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069975" y="3640138"/>
            <a:ext cx="8553450" cy="29781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7183438"/>
            <a:ext cx="4633913" cy="3794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057900" y="7183438"/>
            <a:ext cx="4632325" cy="379412"/>
          </a:xfrm>
          <a:prstGeom prst="rect">
            <a:avLst/>
          </a:prstGeom>
        </p:spPr>
        <p:txBody>
          <a:bodyPr vert="horz" lIns="91440" tIns="45720" rIns="91440" bIns="45720" rtlCol="0" anchor="b"/>
          <a:lstStyle>
            <a:lvl1pPr algn="r">
              <a:defRPr sz="1200"/>
            </a:lvl1pPr>
          </a:lstStyle>
          <a:p>
            <a:fld id="{39AB03D5-C9B0-FA48-928E-3FE45588CAE8}" type="slidenum">
              <a:rPr lang="en-US" smtClean="0"/>
              <a:t>‹#›</a:t>
            </a:fld>
            <a:endParaRPr lang="en-US"/>
          </a:p>
        </p:txBody>
      </p:sp>
    </p:spTree>
    <p:extLst>
      <p:ext uri="{BB962C8B-B14F-4D97-AF65-F5344CB8AC3E}">
        <p14:creationId xmlns:p14="http://schemas.microsoft.com/office/powerpoint/2010/main" val="3763622191"/>
      </p:ext>
    </p:extLst>
  </p:cSld>
  <p:clrMap bg1="lt1" tx1="dk1" bg2="lt2" tx2="dk2" accent1="accent1" accent2="accent2" accent3="accent3" accent4="accent4" accent5="accent5" accent6="accent6" hlink="hlink" folHlink="folHlink"/>
  <p:hf hdr="0" ftr="0" dt="0"/>
  <p:notesStyle>
    <a:lvl1pPr marL="0" algn="l" defTabSz="1219261" rtl="0" eaLnBrk="1" latinLnBrk="0" hangingPunct="1">
      <a:defRPr sz="1600" kern="1200">
        <a:solidFill>
          <a:schemeClr val="tx1"/>
        </a:solidFill>
        <a:latin typeface="+mn-lt"/>
        <a:ea typeface="+mn-ea"/>
        <a:cs typeface="+mn-cs"/>
      </a:defRPr>
    </a:lvl1pPr>
    <a:lvl2pPr marL="609630" algn="l" defTabSz="1219261" rtl="0" eaLnBrk="1" latinLnBrk="0" hangingPunct="1">
      <a:defRPr sz="1600" kern="1200">
        <a:solidFill>
          <a:schemeClr val="tx1"/>
        </a:solidFill>
        <a:latin typeface="+mn-lt"/>
        <a:ea typeface="+mn-ea"/>
        <a:cs typeface="+mn-cs"/>
      </a:defRPr>
    </a:lvl2pPr>
    <a:lvl3pPr marL="1219261" algn="l" defTabSz="1219261" rtl="0" eaLnBrk="1" latinLnBrk="0" hangingPunct="1">
      <a:defRPr sz="1600" kern="1200">
        <a:solidFill>
          <a:schemeClr val="tx1"/>
        </a:solidFill>
        <a:latin typeface="+mn-lt"/>
        <a:ea typeface="+mn-ea"/>
        <a:cs typeface="+mn-cs"/>
      </a:defRPr>
    </a:lvl3pPr>
    <a:lvl4pPr marL="1828891" algn="l" defTabSz="1219261" rtl="0" eaLnBrk="1" latinLnBrk="0" hangingPunct="1">
      <a:defRPr sz="1600" kern="1200">
        <a:solidFill>
          <a:schemeClr val="tx1"/>
        </a:solidFill>
        <a:latin typeface="+mn-lt"/>
        <a:ea typeface="+mn-ea"/>
        <a:cs typeface="+mn-cs"/>
      </a:defRPr>
    </a:lvl4pPr>
    <a:lvl5pPr marL="2438522" algn="l" defTabSz="1219261" rtl="0" eaLnBrk="1" latinLnBrk="0" hangingPunct="1">
      <a:defRPr sz="1600" kern="1200">
        <a:solidFill>
          <a:schemeClr val="tx1"/>
        </a:solidFill>
        <a:latin typeface="+mn-lt"/>
        <a:ea typeface="+mn-ea"/>
        <a:cs typeface="+mn-cs"/>
      </a:defRPr>
    </a:lvl5pPr>
    <a:lvl6pPr marL="3048152" algn="l" defTabSz="1219261" rtl="0" eaLnBrk="1" latinLnBrk="0" hangingPunct="1">
      <a:defRPr sz="1600" kern="1200">
        <a:solidFill>
          <a:schemeClr val="tx1"/>
        </a:solidFill>
        <a:latin typeface="+mn-lt"/>
        <a:ea typeface="+mn-ea"/>
        <a:cs typeface="+mn-cs"/>
      </a:defRPr>
    </a:lvl6pPr>
    <a:lvl7pPr marL="3657783" algn="l" defTabSz="1219261" rtl="0" eaLnBrk="1" latinLnBrk="0" hangingPunct="1">
      <a:defRPr sz="1600" kern="1200">
        <a:solidFill>
          <a:schemeClr val="tx1"/>
        </a:solidFill>
        <a:latin typeface="+mn-lt"/>
        <a:ea typeface="+mn-ea"/>
        <a:cs typeface="+mn-cs"/>
      </a:defRPr>
    </a:lvl7pPr>
    <a:lvl8pPr marL="4267413" algn="l" defTabSz="1219261" rtl="0" eaLnBrk="1" latinLnBrk="0" hangingPunct="1">
      <a:defRPr sz="1600" kern="1200">
        <a:solidFill>
          <a:schemeClr val="tx1"/>
        </a:solidFill>
        <a:latin typeface="+mn-lt"/>
        <a:ea typeface="+mn-ea"/>
        <a:cs typeface="+mn-cs"/>
      </a:defRPr>
    </a:lvl8pPr>
    <a:lvl9pPr marL="4877044" algn="l" defTabSz="1219261"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41E64-AFB0-2EFE-726C-7C9D4E3724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476394-342E-AEFC-1722-36F84EEC86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0F35E9-BD83-46ED-0A83-6D391F667504}"/>
              </a:ext>
            </a:extLst>
          </p:cNvPr>
          <p:cNvSpPr>
            <a:spLocks noGrp="1"/>
          </p:cNvSpPr>
          <p:nvPr>
            <p:ph type="body" idx="1"/>
          </p:nvPr>
        </p:nvSpPr>
        <p:spPr/>
        <p:txBody>
          <a:bodyPr/>
          <a:lstStyle/>
          <a:p>
            <a:r>
              <a:rPr lang="en-AU"/>
              <a:t>For those interested in enhancing their sustainable procurement knowledge you might like to join the Sustainability sub-community.</a:t>
            </a:r>
          </a:p>
          <a:p>
            <a:endParaRPr lang="en-AU"/>
          </a:p>
          <a:p>
            <a:endParaRPr lang="en-AU"/>
          </a:p>
        </p:txBody>
      </p:sp>
      <p:sp>
        <p:nvSpPr>
          <p:cNvPr id="4" name="Slide Number Placeholder 3">
            <a:extLst>
              <a:ext uri="{FF2B5EF4-FFF2-40B4-BE49-F238E27FC236}">
                <a16:creationId xmlns:a16="http://schemas.microsoft.com/office/drawing/2014/main" id="{7E1B7DD1-B899-30D9-3932-55C31A891720}"/>
              </a:ext>
            </a:extLst>
          </p:cNvPr>
          <p:cNvSpPr>
            <a:spLocks noGrp="1"/>
          </p:cNvSpPr>
          <p:nvPr>
            <p:ph type="sldNum" sz="quarter" idx="5"/>
          </p:nvPr>
        </p:nvSpPr>
        <p:spPr/>
        <p:txBody>
          <a:bodyPr/>
          <a:lstStyle/>
          <a:p>
            <a:fld id="{B07158C4-A119-4B78-9DE8-A50001BC31DC}" type="slidenum">
              <a:rPr lang="en-AU" smtClean="0"/>
              <a:t>4</a:t>
            </a:fld>
            <a:endParaRPr lang="en-AU"/>
          </a:p>
        </p:txBody>
      </p:sp>
    </p:spTree>
    <p:extLst>
      <p:ext uri="{BB962C8B-B14F-4D97-AF65-F5344CB8AC3E}">
        <p14:creationId xmlns:p14="http://schemas.microsoft.com/office/powerpoint/2010/main" val="1381856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AB03D5-C9B0-FA48-928E-3FE45588CAE8}" type="slidenum">
              <a:rPr lang="en-US" smtClean="0"/>
              <a:t>7</a:t>
            </a:fld>
            <a:endParaRPr lang="en-US"/>
          </a:p>
        </p:txBody>
      </p:sp>
    </p:spTree>
    <p:extLst>
      <p:ext uri="{BB962C8B-B14F-4D97-AF65-F5344CB8AC3E}">
        <p14:creationId xmlns:p14="http://schemas.microsoft.com/office/powerpoint/2010/main" val="2495848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AB03D5-C9B0-FA48-928E-3FE45588CAE8}" type="slidenum">
              <a:rPr lang="en-US" smtClean="0"/>
              <a:t>8</a:t>
            </a:fld>
            <a:endParaRPr lang="en-US"/>
          </a:p>
        </p:txBody>
      </p:sp>
    </p:spTree>
    <p:extLst>
      <p:ext uri="{BB962C8B-B14F-4D97-AF65-F5344CB8AC3E}">
        <p14:creationId xmlns:p14="http://schemas.microsoft.com/office/powerpoint/2010/main" val="3922628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AB03D5-C9B0-FA48-928E-3FE45588CAE8}" type="slidenum">
              <a:rPr lang="en-US" smtClean="0"/>
              <a:t>9</a:t>
            </a:fld>
            <a:endParaRPr lang="en-US"/>
          </a:p>
        </p:txBody>
      </p:sp>
    </p:spTree>
    <p:extLst>
      <p:ext uri="{BB962C8B-B14F-4D97-AF65-F5344CB8AC3E}">
        <p14:creationId xmlns:p14="http://schemas.microsoft.com/office/powerpoint/2010/main" val="3868166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AB03D5-C9B0-FA48-928E-3FE45588CAE8}" type="slidenum">
              <a:rPr lang="en-US" smtClean="0"/>
              <a:t>10</a:t>
            </a:fld>
            <a:endParaRPr lang="en-US"/>
          </a:p>
        </p:txBody>
      </p:sp>
    </p:spTree>
    <p:extLst>
      <p:ext uri="{BB962C8B-B14F-4D97-AF65-F5344CB8AC3E}">
        <p14:creationId xmlns:p14="http://schemas.microsoft.com/office/powerpoint/2010/main" val="2989366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AB03D5-C9B0-FA48-928E-3FE45588CAE8}" type="slidenum">
              <a:rPr lang="en-US" smtClean="0"/>
              <a:t>11</a:t>
            </a:fld>
            <a:endParaRPr lang="en-US"/>
          </a:p>
        </p:txBody>
      </p:sp>
    </p:spTree>
    <p:extLst>
      <p:ext uri="{BB962C8B-B14F-4D97-AF65-F5344CB8AC3E}">
        <p14:creationId xmlns:p14="http://schemas.microsoft.com/office/powerpoint/2010/main" val="3014894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AB03D5-C9B0-FA48-928E-3FE45588CAE8}" type="slidenum">
              <a:rPr lang="en-US" smtClean="0"/>
              <a:t>12</a:t>
            </a:fld>
            <a:endParaRPr lang="en-US"/>
          </a:p>
        </p:txBody>
      </p:sp>
    </p:spTree>
    <p:extLst>
      <p:ext uri="{BB962C8B-B14F-4D97-AF65-F5344CB8AC3E}">
        <p14:creationId xmlns:p14="http://schemas.microsoft.com/office/powerpoint/2010/main" val="3403818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AB03D5-C9B0-FA48-928E-3FE45588CAE8}" type="slidenum">
              <a:rPr lang="en-US" smtClean="0"/>
              <a:t>13</a:t>
            </a:fld>
            <a:endParaRPr lang="en-US"/>
          </a:p>
        </p:txBody>
      </p:sp>
    </p:spTree>
    <p:extLst>
      <p:ext uri="{BB962C8B-B14F-4D97-AF65-F5344CB8AC3E}">
        <p14:creationId xmlns:p14="http://schemas.microsoft.com/office/powerpoint/2010/main" val="12473761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AB03D5-C9B0-FA48-928E-3FE45588CAE8}" type="slidenum">
              <a:rPr lang="en-US" smtClean="0"/>
              <a:t>14</a:t>
            </a:fld>
            <a:endParaRPr lang="en-US"/>
          </a:p>
        </p:txBody>
      </p:sp>
    </p:spTree>
    <p:extLst>
      <p:ext uri="{BB962C8B-B14F-4D97-AF65-F5344CB8AC3E}">
        <p14:creationId xmlns:p14="http://schemas.microsoft.com/office/powerpoint/2010/main" val="568091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4C2D0-B057-B1B5-B222-531D90DB7A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6C482D-740F-683A-D5EB-1C89334396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1931EB-4BC5-6EA4-8106-02E9F691028F}"/>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2891961-6589-8A21-7BBD-583E2D482A38}"/>
              </a:ext>
            </a:extLst>
          </p:cNvPr>
          <p:cNvSpPr>
            <a:spLocks noGrp="1"/>
          </p:cNvSpPr>
          <p:nvPr>
            <p:ph type="sldNum" sz="quarter" idx="5"/>
          </p:nvPr>
        </p:nvSpPr>
        <p:spPr/>
        <p:txBody>
          <a:bodyPr/>
          <a:lstStyle/>
          <a:p>
            <a:fld id="{39AB03D5-C9B0-FA48-928E-3FE45588CAE8}" type="slidenum">
              <a:rPr lang="en-US" smtClean="0"/>
              <a:t>15</a:t>
            </a:fld>
            <a:endParaRPr lang="en-US"/>
          </a:p>
        </p:txBody>
      </p:sp>
    </p:spTree>
    <p:extLst>
      <p:ext uri="{BB962C8B-B14F-4D97-AF65-F5344CB8AC3E}">
        <p14:creationId xmlns:p14="http://schemas.microsoft.com/office/powerpoint/2010/main" val="1084516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AB03D5-C9B0-FA48-928E-3FE45588CAE8}" type="slidenum">
              <a:rPr lang="en-US" smtClean="0"/>
              <a:t>16</a:t>
            </a:fld>
            <a:endParaRPr lang="en-US"/>
          </a:p>
        </p:txBody>
      </p:sp>
    </p:spTree>
    <p:extLst>
      <p:ext uri="{BB962C8B-B14F-4D97-AF65-F5344CB8AC3E}">
        <p14:creationId xmlns:p14="http://schemas.microsoft.com/office/powerpoint/2010/main" val="29719852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AB03D5-C9B0-FA48-928E-3FE45588CAE8}" type="slidenum">
              <a:rPr lang="en-US" smtClean="0"/>
              <a:t>17</a:t>
            </a:fld>
            <a:endParaRPr lang="en-US"/>
          </a:p>
        </p:txBody>
      </p:sp>
    </p:spTree>
    <p:extLst>
      <p:ext uri="{BB962C8B-B14F-4D97-AF65-F5344CB8AC3E}">
        <p14:creationId xmlns:p14="http://schemas.microsoft.com/office/powerpoint/2010/main" val="3045387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AB03D5-C9B0-FA48-928E-3FE45588CAE8}" type="slidenum">
              <a:rPr lang="en-US" smtClean="0"/>
              <a:t>18</a:t>
            </a:fld>
            <a:endParaRPr lang="en-US"/>
          </a:p>
        </p:txBody>
      </p:sp>
    </p:spTree>
    <p:extLst>
      <p:ext uri="{BB962C8B-B14F-4D97-AF65-F5344CB8AC3E}">
        <p14:creationId xmlns:p14="http://schemas.microsoft.com/office/powerpoint/2010/main" val="33969369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140D5-62B2-7A59-CA3A-BA7C59E0CB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8A5463-3712-B985-3D9D-7EFBB1DA67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82AB8F-3206-FB7C-47A3-244F97DF17A9}"/>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D9912190-A355-869B-7E45-BF2D89E6AF2A}"/>
              </a:ext>
            </a:extLst>
          </p:cNvPr>
          <p:cNvSpPr>
            <a:spLocks noGrp="1"/>
          </p:cNvSpPr>
          <p:nvPr>
            <p:ph type="sldNum" sz="quarter" idx="5"/>
          </p:nvPr>
        </p:nvSpPr>
        <p:spPr/>
        <p:txBody>
          <a:bodyPr/>
          <a:lstStyle/>
          <a:p>
            <a:fld id="{39AB03D5-C9B0-FA48-928E-3FE45588CAE8}" type="slidenum">
              <a:rPr lang="en-US" smtClean="0"/>
              <a:t>19</a:t>
            </a:fld>
            <a:endParaRPr lang="en-US"/>
          </a:p>
        </p:txBody>
      </p:sp>
    </p:spTree>
    <p:extLst>
      <p:ext uri="{BB962C8B-B14F-4D97-AF65-F5344CB8AC3E}">
        <p14:creationId xmlns:p14="http://schemas.microsoft.com/office/powerpoint/2010/main" val="16043481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41DE2-9C2C-857A-99BE-638E0AE048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69322B-35A6-F5FF-318B-279A61EB81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FD1D5B-7BE7-2550-7C3D-84A62EDEF965}"/>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990F6210-900D-23D8-561B-B66245403839}"/>
              </a:ext>
            </a:extLst>
          </p:cNvPr>
          <p:cNvSpPr>
            <a:spLocks noGrp="1"/>
          </p:cNvSpPr>
          <p:nvPr>
            <p:ph type="sldNum" sz="quarter" idx="5"/>
          </p:nvPr>
        </p:nvSpPr>
        <p:spPr/>
        <p:txBody>
          <a:bodyPr/>
          <a:lstStyle/>
          <a:p>
            <a:fld id="{39AB03D5-C9B0-FA48-928E-3FE45588CAE8}" type="slidenum">
              <a:rPr lang="en-US" smtClean="0"/>
              <a:t>20</a:t>
            </a:fld>
            <a:endParaRPr lang="en-US"/>
          </a:p>
        </p:txBody>
      </p:sp>
    </p:spTree>
    <p:extLst>
      <p:ext uri="{BB962C8B-B14F-4D97-AF65-F5344CB8AC3E}">
        <p14:creationId xmlns:p14="http://schemas.microsoft.com/office/powerpoint/2010/main" val="42146869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AB03D5-C9B0-FA48-928E-3FE45588CAE8}" type="slidenum">
              <a:rPr lang="en-US" smtClean="0"/>
              <a:t>21</a:t>
            </a:fld>
            <a:endParaRPr lang="en-US"/>
          </a:p>
        </p:txBody>
      </p:sp>
    </p:spTree>
    <p:extLst>
      <p:ext uri="{BB962C8B-B14F-4D97-AF65-F5344CB8AC3E}">
        <p14:creationId xmlns:p14="http://schemas.microsoft.com/office/powerpoint/2010/main" val="3242581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AB03D5-C9B0-FA48-928E-3FE45588CAE8}" type="slidenum">
              <a:rPr lang="en-US" smtClean="0"/>
              <a:t>22</a:t>
            </a:fld>
            <a:endParaRPr lang="en-US"/>
          </a:p>
        </p:txBody>
      </p:sp>
    </p:spTree>
    <p:extLst>
      <p:ext uri="{BB962C8B-B14F-4D97-AF65-F5344CB8AC3E}">
        <p14:creationId xmlns:p14="http://schemas.microsoft.com/office/powerpoint/2010/main" val="6617254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AB03D5-C9B0-FA48-928E-3FE45588CAE8}" type="slidenum">
              <a:rPr lang="en-US" smtClean="0"/>
              <a:t>23</a:t>
            </a:fld>
            <a:endParaRPr lang="en-US"/>
          </a:p>
        </p:txBody>
      </p:sp>
    </p:spTree>
    <p:extLst>
      <p:ext uri="{BB962C8B-B14F-4D97-AF65-F5344CB8AC3E}">
        <p14:creationId xmlns:p14="http://schemas.microsoft.com/office/powerpoint/2010/main" val="20598994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AB03D5-C9B0-FA48-928E-3FE45588CAE8}" type="slidenum">
              <a:rPr lang="en-US" smtClean="0"/>
              <a:t>24</a:t>
            </a:fld>
            <a:endParaRPr lang="en-US"/>
          </a:p>
        </p:txBody>
      </p:sp>
    </p:spTree>
    <p:extLst>
      <p:ext uri="{BB962C8B-B14F-4D97-AF65-F5344CB8AC3E}">
        <p14:creationId xmlns:p14="http://schemas.microsoft.com/office/powerpoint/2010/main" val="36086537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DDA2E-7651-B885-3BF3-C6D5296DAD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7E5E65-C07A-6467-F365-047920739F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F923BA-1A2B-B9B9-53E3-4C19FD2801C0}"/>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1BAD7F2E-4240-DBE9-C510-6C99791D5982}"/>
              </a:ext>
            </a:extLst>
          </p:cNvPr>
          <p:cNvSpPr>
            <a:spLocks noGrp="1"/>
          </p:cNvSpPr>
          <p:nvPr>
            <p:ph type="sldNum" sz="quarter" idx="5"/>
          </p:nvPr>
        </p:nvSpPr>
        <p:spPr/>
        <p:txBody>
          <a:bodyPr/>
          <a:lstStyle/>
          <a:p>
            <a:fld id="{39AB03D5-C9B0-FA48-928E-3FE45588CAE8}" type="slidenum">
              <a:rPr lang="en-US" smtClean="0"/>
              <a:t>25</a:t>
            </a:fld>
            <a:endParaRPr lang="en-US"/>
          </a:p>
        </p:txBody>
      </p:sp>
    </p:spTree>
    <p:extLst>
      <p:ext uri="{BB962C8B-B14F-4D97-AF65-F5344CB8AC3E}">
        <p14:creationId xmlns:p14="http://schemas.microsoft.com/office/powerpoint/2010/main" val="25302109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AB03D5-C9B0-FA48-928E-3FE45588CAE8}" type="slidenum">
              <a:rPr lang="en-US" smtClean="0"/>
              <a:t>26</a:t>
            </a:fld>
            <a:endParaRPr lang="en-US"/>
          </a:p>
        </p:txBody>
      </p:sp>
    </p:spTree>
    <p:extLst>
      <p:ext uri="{BB962C8B-B14F-4D97-AF65-F5344CB8AC3E}">
        <p14:creationId xmlns:p14="http://schemas.microsoft.com/office/powerpoint/2010/main" val="23786904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66E12-AFBD-6A04-8D40-A80BC568A4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8D922D-FEE5-52FC-85C3-D3E9FA09CC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E36F7B-E840-9F01-B43B-786D0D35AAB2}"/>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8D2276A1-A689-8B11-1E8B-2E0DC1144A7D}"/>
              </a:ext>
            </a:extLst>
          </p:cNvPr>
          <p:cNvSpPr>
            <a:spLocks noGrp="1"/>
          </p:cNvSpPr>
          <p:nvPr>
            <p:ph type="sldNum" sz="quarter" idx="5"/>
          </p:nvPr>
        </p:nvSpPr>
        <p:spPr/>
        <p:txBody>
          <a:bodyPr/>
          <a:lstStyle/>
          <a:p>
            <a:fld id="{39AB03D5-C9B0-FA48-928E-3FE45588CAE8}" type="slidenum">
              <a:rPr lang="en-US" smtClean="0"/>
              <a:t>27</a:t>
            </a:fld>
            <a:endParaRPr lang="en-US"/>
          </a:p>
        </p:txBody>
      </p:sp>
    </p:spTree>
    <p:extLst>
      <p:ext uri="{BB962C8B-B14F-4D97-AF65-F5344CB8AC3E}">
        <p14:creationId xmlns:p14="http://schemas.microsoft.com/office/powerpoint/2010/main" val="20840559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AB03D5-C9B0-FA48-928E-3FE45588CAE8}" type="slidenum">
              <a:rPr lang="en-US" smtClean="0"/>
              <a:t>28</a:t>
            </a:fld>
            <a:endParaRPr lang="en-US"/>
          </a:p>
        </p:txBody>
      </p:sp>
    </p:spTree>
    <p:extLst>
      <p:ext uri="{BB962C8B-B14F-4D97-AF65-F5344CB8AC3E}">
        <p14:creationId xmlns:p14="http://schemas.microsoft.com/office/powerpoint/2010/main" val="23832491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AB03D5-C9B0-FA48-928E-3FE45588CAE8}" type="slidenum">
              <a:rPr lang="en-US" smtClean="0"/>
              <a:t>29</a:t>
            </a:fld>
            <a:endParaRPr lang="en-US"/>
          </a:p>
        </p:txBody>
      </p:sp>
    </p:spTree>
    <p:extLst>
      <p:ext uri="{BB962C8B-B14F-4D97-AF65-F5344CB8AC3E}">
        <p14:creationId xmlns:p14="http://schemas.microsoft.com/office/powerpoint/2010/main" val="35413853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AB03D5-C9B0-FA48-928E-3FE45588CAE8}" type="slidenum">
              <a:rPr lang="en-US" smtClean="0"/>
              <a:t>30</a:t>
            </a:fld>
            <a:endParaRPr lang="en-US"/>
          </a:p>
        </p:txBody>
      </p:sp>
    </p:spTree>
    <p:extLst>
      <p:ext uri="{BB962C8B-B14F-4D97-AF65-F5344CB8AC3E}">
        <p14:creationId xmlns:p14="http://schemas.microsoft.com/office/powerpoint/2010/main" val="9962179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AB03D5-C9B0-FA48-928E-3FE45588CAE8}" type="slidenum">
              <a:rPr lang="en-US" smtClean="0"/>
              <a:t>31</a:t>
            </a:fld>
            <a:endParaRPr lang="en-US"/>
          </a:p>
        </p:txBody>
      </p:sp>
    </p:spTree>
    <p:extLst>
      <p:ext uri="{BB962C8B-B14F-4D97-AF65-F5344CB8AC3E}">
        <p14:creationId xmlns:p14="http://schemas.microsoft.com/office/powerpoint/2010/main" val="29077852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vider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1" y="3330000"/>
            <a:ext cx="12192001" cy="352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Public Sans Light"/>
              <a:ea typeface="+mn-ea"/>
              <a:cs typeface="+mn-cs"/>
            </a:endParaRPr>
          </a:p>
        </p:txBody>
      </p:sp>
      <p:sp>
        <p:nvSpPr>
          <p:cNvPr id="12" name="Rectangle 11">
            <a:extLst>
              <a:ext uri="{FF2B5EF4-FFF2-40B4-BE49-F238E27FC236}">
                <a16:creationId xmlns:a16="http://schemas.microsoft.com/office/drawing/2014/main" id="{106A6961-24E6-4839-AA27-A340B1809347}"/>
              </a:ext>
              <a:ext uri="{C183D7F6-B498-43B3-948B-1728B52AA6E4}">
                <adec:decorative xmlns:adec="http://schemas.microsoft.com/office/drawing/2017/decorative" val="1"/>
              </a:ext>
            </a:extLst>
          </p:cNvPr>
          <p:cNvSpPr/>
          <p:nvPr userDrawn="1"/>
        </p:nvSpPr>
        <p:spPr>
          <a:xfrm>
            <a:off x="-1" y="0"/>
            <a:ext cx="12192001" cy="1566000"/>
          </a:xfrm>
          <a:prstGeom prst="rect">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Public Sans Light"/>
              <a:ea typeface="+mn-ea"/>
              <a:cs typeface="+mn-cs"/>
            </a:endParaRPr>
          </a:p>
        </p:txBody>
      </p:sp>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1" y="1566000"/>
            <a:ext cx="12192001" cy="176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Public Sans Light"/>
              <a:ea typeface="+mn-ea"/>
              <a:cs typeface="+mn-cs"/>
            </a:endParaRPr>
          </a:p>
        </p:txBody>
      </p:sp>
      <p:sp>
        <p:nvSpPr>
          <p:cNvPr id="2" name="Title 1"/>
          <p:cNvSpPr>
            <a:spLocks noGrp="1"/>
          </p:cNvSpPr>
          <p:nvPr>
            <p:ph type="ctrTitle" hasCustomPrompt="1"/>
          </p:nvPr>
        </p:nvSpPr>
        <p:spPr>
          <a:xfrm>
            <a:off x="360000" y="3600000"/>
            <a:ext cx="7200000" cy="2387600"/>
          </a:xfrm>
          <a:ln>
            <a:noFill/>
          </a:ln>
        </p:spPr>
        <p:txBody>
          <a:bodyPr anchor="t">
            <a:noAutofit/>
          </a:bodyPr>
          <a:lstStyle>
            <a:lvl1pPr algn="l">
              <a:lnSpc>
                <a:spcPct val="90000"/>
              </a:lnSpc>
              <a:defRPr sz="4800">
                <a:solidFill>
                  <a:schemeClr val="bg1"/>
                </a:solidFill>
              </a:defRPr>
            </a:lvl1pPr>
          </a:lstStyle>
          <a:p>
            <a:r>
              <a:rPr lang="en-US"/>
              <a:t>Divider title</a:t>
            </a:r>
          </a:p>
        </p:txBody>
      </p:sp>
      <p:sp>
        <p:nvSpPr>
          <p:cNvPr id="11" name="Text Placeholder 10">
            <a:extLst>
              <a:ext uri="{FF2B5EF4-FFF2-40B4-BE49-F238E27FC236}">
                <a16:creationId xmlns:a16="http://schemas.microsoft.com/office/drawing/2014/main" id="{AA33BD13-5953-47AF-A601-951A768FEDA1}"/>
              </a:ext>
            </a:extLst>
          </p:cNvPr>
          <p:cNvSpPr>
            <a:spLocks noGrp="1"/>
          </p:cNvSpPr>
          <p:nvPr>
            <p:ph type="body" sz="quarter" idx="10" hasCustomPrompt="1"/>
          </p:nvPr>
        </p:nvSpPr>
        <p:spPr>
          <a:xfrm>
            <a:off x="359999" y="1908000"/>
            <a:ext cx="7200000" cy="1089583"/>
          </a:xfrm>
        </p:spPr>
        <p:txBody>
          <a:bodyPr>
            <a:noAutofit/>
          </a:bodyPr>
          <a:lstStyle>
            <a:lvl1pPr>
              <a:defRPr sz="2000">
                <a:solidFill>
                  <a:schemeClr val="bg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4" name="Footer Placeholder 4">
            <a:extLst>
              <a:ext uri="{FF2B5EF4-FFF2-40B4-BE49-F238E27FC236}">
                <a16:creationId xmlns:a16="http://schemas.microsoft.com/office/drawing/2014/main" id="{4C49F10D-4964-4C13-BDFD-A701813832E9}"/>
              </a:ext>
            </a:extLst>
          </p:cNvPr>
          <p:cNvSpPr>
            <a:spLocks noGrp="1"/>
          </p:cNvSpPr>
          <p:nvPr>
            <p:ph type="ftr" sz="quarter" idx="3"/>
          </p:nvPr>
        </p:nvSpPr>
        <p:spPr>
          <a:xfrm>
            <a:off x="360000" y="247670"/>
            <a:ext cx="4500000" cy="224660"/>
          </a:xfrm>
          <a:prstGeom prst="rect">
            <a:avLst/>
          </a:prstGeom>
        </p:spPr>
        <p:txBody>
          <a:bodyPr vert="horz" lIns="0" tIns="0" rIns="0" bIns="0" rtlCol="0" anchor="t">
            <a:noAutofit/>
          </a:bodyPr>
          <a:lstStyle>
            <a:lvl1pPr algn="l">
              <a:defRPr sz="1400">
                <a:solidFill>
                  <a:schemeClr val="bg2"/>
                </a:solidFill>
                <a:latin typeface="Public Sans SemiBold" pitchFamily="2" charset="0"/>
              </a:defRPr>
            </a:lvl1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a:ln>
                  <a:noFill/>
                </a:ln>
                <a:solidFill>
                  <a:srgbClr val="002664"/>
                </a:solidFill>
                <a:effectLst/>
                <a:uLnTx/>
                <a:uFillTx/>
                <a:latin typeface="Public Sans SemiBold" pitchFamily="2" charset="0"/>
                <a:ea typeface="+mn-ea"/>
                <a:cs typeface="+mn-cs"/>
              </a:rPr>
              <a:t>NSW Treasury</a:t>
            </a:r>
          </a:p>
        </p:txBody>
      </p:sp>
      <p:sp>
        <p:nvSpPr>
          <p:cNvPr id="5" name="Text Placeholder 4">
            <a:extLst>
              <a:ext uri="{FF2B5EF4-FFF2-40B4-BE49-F238E27FC236}">
                <a16:creationId xmlns:a16="http://schemas.microsoft.com/office/drawing/2014/main" id="{38EDD08B-0E5C-4DF0-9C56-CC522D170EAA}"/>
              </a:ext>
            </a:extLst>
          </p:cNvPr>
          <p:cNvSpPr>
            <a:spLocks noGrp="1"/>
          </p:cNvSpPr>
          <p:nvPr>
            <p:ph type="body" sz="quarter" idx="11" hasCustomPrompt="1"/>
          </p:nvPr>
        </p:nvSpPr>
        <p:spPr>
          <a:xfrm>
            <a:off x="9178925" y="4071600"/>
            <a:ext cx="2778613" cy="2786400"/>
          </a:xfrm>
        </p:spPr>
        <p:txBody>
          <a:bodyPr anchor="b">
            <a:noAutofit/>
          </a:bodyPr>
          <a:lstStyle>
            <a:lvl1pPr algn="r">
              <a:lnSpc>
                <a:spcPct val="80000"/>
              </a:lnSpc>
              <a:spcAft>
                <a:spcPts val="0"/>
              </a:spcAft>
              <a:defRPr sz="19000">
                <a:solidFill>
                  <a:schemeClr val="bg1"/>
                </a:solidFill>
                <a:latin typeface="Public Sans ExtraLight"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pic>
        <p:nvPicPr>
          <p:cNvPr id="10" name="Picture 9" descr="NSW Government logo">
            <a:extLst>
              <a:ext uri="{FF2B5EF4-FFF2-40B4-BE49-F238E27FC236}">
                <a16:creationId xmlns:a16="http://schemas.microsoft.com/office/drawing/2014/main" id="{4614E832-4BCC-4853-BB8C-E93D74BE525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221200" y="360321"/>
            <a:ext cx="630000" cy="684882"/>
          </a:xfrm>
          <a:prstGeom prst="rect">
            <a:avLst/>
          </a:prstGeom>
        </p:spPr>
      </p:pic>
    </p:spTree>
    <p:extLst>
      <p:ext uri="{BB962C8B-B14F-4D97-AF65-F5344CB8AC3E}">
        <p14:creationId xmlns:p14="http://schemas.microsoft.com/office/powerpoint/2010/main" val="3277345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4">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646A5C8-9FAD-4A32-B2BD-9D5DD5101B50}"/>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Public Sans SemiBold" pitchFamily="2" charset="0"/>
              <a:ea typeface="+mn-ea"/>
              <a:cs typeface="+mn-cs"/>
            </a:endParaRPr>
          </a:p>
        </p:txBody>
      </p:sp>
      <p:sp>
        <p:nvSpPr>
          <p:cNvPr id="5" name="Picture Placeholder 4">
            <a:extLst>
              <a:ext uri="{FF2B5EF4-FFF2-40B4-BE49-F238E27FC236}">
                <a16:creationId xmlns:a16="http://schemas.microsoft.com/office/drawing/2014/main" id="{47081598-8EF9-4067-828C-DA3306F39365}"/>
              </a:ext>
              <a:ext uri="{C183D7F6-B498-43B3-948B-1728B52AA6E4}">
                <adec:decorative xmlns:adec="http://schemas.microsoft.com/office/drawing/2017/decorative" val="1"/>
              </a:ext>
            </a:extLst>
          </p:cNvPr>
          <p:cNvSpPr>
            <a:spLocks noGrp="1"/>
          </p:cNvSpPr>
          <p:nvPr>
            <p:ph type="pic" sz="quarter" idx="13"/>
          </p:nvPr>
        </p:nvSpPr>
        <p:spPr>
          <a:xfrm>
            <a:off x="7112926" y="0"/>
            <a:ext cx="3708000" cy="6858000"/>
          </a:xfrm>
        </p:spPr>
        <p:txBody>
          <a:bodyPr/>
          <a:lstStyle/>
          <a:p>
            <a:r>
              <a:rPr lang="en-US"/>
              <a:t>Click icon to add picture</a:t>
            </a:r>
            <a:endParaRPr lang="en-AU"/>
          </a:p>
        </p:txBody>
      </p:sp>
      <p:sp>
        <p:nvSpPr>
          <p:cNvPr id="2" name="Title 1"/>
          <p:cNvSpPr>
            <a:spLocks noGrp="1"/>
          </p:cNvSpPr>
          <p:nvPr>
            <p:ph type="ctrTitle" hasCustomPrompt="1"/>
          </p:nvPr>
        </p:nvSpPr>
        <p:spPr>
          <a:xfrm>
            <a:off x="540000" y="872196"/>
            <a:ext cx="4500000" cy="2679008"/>
          </a:xfrm>
          <a:ln>
            <a:noFill/>
          </a:ln>
        </p:spPr>
        <p:txBody>
          <a:bodyPr anchor="b">
            <a:noAutofit/>
          </a:bodyPr>
          <a:lstStyle>
            <a:lvl1pPr algn="l">
              <a:lnSpc>
                <a:spcPct val="90000"/>
              </a:lnSpc>
              <a:defRPr sz="4800">
                <a:solidFill>
                  <a:schemeClr val="bg1"/>
                </a:solidFill>
              </a:defRPr>
            </a:lvl1pPr>
          </a:lstStyle>
          <a:p>
            <a:r>
              <a:rPr lang="en-US"/>
              <a:t>Presentation title</a:t>
            </a:r>
          </a:p>
        </p:txBody>
      </p:sp>
      <p:sp>
        <p:nvSpPr>
          <p:cNvPr id="11" name="Text Placeholder 10">
            <a:extLst>
              <a:ext uri="{FF2B5EF4-FFF2-40B4-BE49-F238E27FC236}">
                <a16:creationId xmlns:a16="http://schemas.microsoft.com/office/drawing/2014/main" id="{AA33BD13-5953-47AF-A601-951A768FEDA1}"/>
              </a:ext>
            </a:extLst>
          </p:cNvPr>
          <p:cNvSpPr>
            <a:spLocks noGrp="1"/>
          </p:cNvSpPr>
          <p:nvPr>
            <p:ph type="body" sz="quarter" idx="10" hasCustomPrompt="1"/>
          </p:nvPr>
        </p:nvSpPr>
        <p:spPr>
          <a:xfrm>
            <a:off x="540000" y="3713816"/>
            <a:ext cx="4500000" cy="1176813"/>
          </a:xfrm>
        </p:spPr>
        <p:txBody>
          <a:bodyPr anchor="t">
            <a:noAutofit/>
          </a:bodyPr>
          <a:lstStyle>
            <a:lvl1pPr>
              <a:defRPr sz="2000">
                <a:solidFill>
                  <a:schemeClr val="bg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5" name="Text Placeholder 14">
            <a:extLst>
              <a:ext uri="{FF2B5EF4-FFF2-40B4-BE49-F238E27FC236}">
                <a16:creationId xmlns:a16="http://schemas.microsoft.com/office/drawing/2014/main" id="{B9280053-307C-4D8A-BF45-7B6743FA55E3}"/>
              </a:ext>
            </a:extLst>
          </p:cNvPr>
          <p:cNvSpPr>
            <a:spLocks noGrp="1"/>
          </p:cNvSpPr>
          <p:nvPr>
            <p:ph type="body" sz="quarter" idx="11" hasCustomPrompt="1"/>
          </p:nvPr>
        </p:nvSpPr>
        <p:spPr>
          <a:xfrm>
            <a:off x="540000" y="5033423"/>
            <a:ext cx="4499999" cy="1080000"/>
          </a:xfrm>
        </p:spPr>
        <p:txBody>
          <a:bodyPr>
            <a:noAutofit/>
          </a:bodyPr>
          <a:lstStyle>
            <a:lvl1pPr>
              <a:lnSpc>
                <a:spcPct val="100000"/>
              </a:lnSpc>
              <a:spcAft>
                <a:spcPts val="0"/>
              </a:spcAft>
              <a:defRPr sz="1800" b="0">
                <a:solidFill>
                  <a:schemeClr val="bg1"/>
                </a:solidFill>
                <a:latin typeface="Public Sans SemiBold" pitchFamily="2" charset="0"/>
              </a:defRPr>
            </a:lvl1pPr>
            <a:lvl2pPr>
              <a:lnSpc>
                <a:spcPct val="100000"/>
              </a:lnSpc>
              <a:spcAft>
                <a:spcPts val="0"/>
              </a:spcAft>
              <a:defRPr sz="1800">
                <a:solidFill>
                  <a:schemeClr val="bg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Presenter name</a:t>
            </a:r>
          </a:p>
          <a:p>
            <a:pPr lvl="1"/>
            <a:r>
              <a:rPr lang="en-US"/>
              <a:t>Presenter title</a:t>
            </a:r>
          </a:p>
        </p:txBody>
      </p:sp>
      <p:sp>
        <p:nvSpPr>
          <p:cNvPr id="16" name="Text Placeholder 14">
            <a:extLst>
              <a:ext uri="{FF2B5EF4-FFF2-40B4-BE49-F238E27FC236}">
                <a16:creationId xmlns:a16="http://schemas.microsoft.com/office/drawing/2014/main" id="{0B9A9D47-05D2-409D-A941-8374F9F8E2D4}"/>
              </a:ext>
            </a:extLst>
          </p:cNvPr>
          <p:cNvSpPr>
            <a:spLocks noGrp="1"/>
          </p:cNvSpPr>
          <p:nvPr>
            <p:ph type="body" sz="quarter" idx="12" hasCustomPrompt="1"/>
          </p:nvPr>
        </p:nvSpPr>
        <p:spPr>
          <a:xfrm>
            <a:off x="540000" y="6120001"/>
            <a:ext cx="2700000" cy="280136"/>
          </a:xfrm>
        </p:spPr>
        <p:txBody>
          <a:bodyPr anchor="t">
            <a:noAutofit/>
          </a:bodyPr>
          <a:lstStyle>
            <a:lvl1pPr algn="l">
              <a:defRPr sz="1800" b="0">
                <a:solidFill>
                  <a:schemeClr val="bg1"/>
                </a:solidFill>
                <a:latin typeface="+mn-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YY20</a:t>
            </a:r>
          </a:p>
        </p:txBody>
      </p:sp>
      <p:sp>
        <p:nvSpPr>
          <p:cNvPr id="20" name="Footer Placeholder 4">
            <a:extLst>
              <a:ext uri="{FF2B5EF4-FFF2-40B4-BE49-F238E27FC236}">
                <a16:creationId xmlns:a16="http://schemas.microsoft.com/office/drawing/2014/main" id="{E3775B0C-7FFD-4E7F-AC26-D5F1E787B1CC}"/>
              </a:ext>
            </a:extLst>
          </p:cNvPr>
          <p:cNvSpPr>
            <a:spLocks noGrp="1"/>
          </p:cNvSpPr>
          <p:nvPr>
            <p:ph type="ftr" sz="quarter" idx="3"/>
          </p:nvPr>
        </p:nvSpPr>
        <p:spPr>
          <a:xfrm>
            <a:off x="540000" y="359999"/>
            <a:ext cx="4500000" cy="512197"/>
          </a:xfrm>
          <a:prstGeom prst="rect">
            <a:avLst/>
          </a:prstGeom>
        </p:spPr>
        <p:txBody>
          <a:bodyPr vert="horz" lIns="0" tIns="0" rIns="0" bIns="0" rtlCol="0" anchor="t">
            <a:noAutofit/>
          </a:bodyPr>
          <a:lstStyle>
            <a:lvl1pPr algn="l">
              <a:defRPr sz="1400">
                <a:solidFill>
                  <a:schemeClr val="bg1"/>
                </a:solidFill>
                <a:latin typeface="Public Sans SemiBold" pitchFamily="2" charset="0"/>
              </a:defRPr>
            </a:lvl1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a:ln>
                  <a:noFill/>
                </a:ln>
                <a:solidFill>
                  <a:srgbClr val="FFFFFF"/>
                </a:solidFill>
                <a:effectLst/>
                <a:uLnTx/>
                <a:uFillTx/>
                <a:latin typeface="Public Sans SemiBold" pitchFamily="2" charset="0"/>
                <a:ea typeface="+mn-ea"/>
                <a:cs typeface="+mn-cs"/>
              </a:rPr>
              <a:t>NSW Treasury</a:t>
            </a:r>
          </a:p>
        </p:txBody>
      </p:sp>
      <p:cxnSp>
        <p:nvCxnSpPr>
          <p:cNvPr id="12" name="Straight Connector 11">
            <a:extLst>
              <a:ext uri="{FF2B5EF4-FFF2-40B4-BE49-F238E27FC236}">
                <a16:creationId xmlns:a16="http://schemas.microsoft.com/office/drawing/2014/main" id="{3283C022-C11C-47A8-B2C6-38BBC7F57777}"/>
              </a:ext>
              <a:ext uri="{C183D7F6-B498-43B3-948B-1728B52AA6E4}">
                <adec:decorative xmlns:adec="http://schemas.microsoft.com/office/drawing/2017/decorative" val="1"/>
              </a:ext>
            </a:extLst>
          </p:cNvPr>
          <p:cNvCxnSpPr>
            <a:cxnSpLocks/>
          </p:cNvCxnSpPr>
          <p:nvPr userDrawn="1"/>
        </p:nvCxnSpPr>
        <p:spPr>
          <a:xfrm>
            <a:off x="360000" y="360000"/>
            <a:ext cx="0" cy="601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1641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cknowledgement of Country">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2BBD760-6DEA-4064-8474-A197EF7B44AA}"/>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Public Sans Light"/>
              <a:ea typeface="+mn-ea"/>
              <a:cs typeface="+mn-cs"/>
            </a:endParaRPr>
          </a:p>
        </p:txBody>
      </p:sp>
      <p:pic>
        <p:nvPicPr>
          <p:cNvPr id="12" name="Picture 11" descr="NSW Government logo">
            <a:extLst>
              <a:ext uri="{FF2B5EF4-FFF2-40B4-BE49-F238E27FC236}">
                <a16:creationId xmlns:a16="http://schemas.microsoft.com/office/drawing/2014/main" id="{2F79FF34-E700-48B3-9129-EB64DD6F10E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221200" y="360321"/>
            <a:ext cx="630000" cy="684882"/>
          </a:xfrm>
          <a:prstGeom prst="rect">
            <a:avLst/>
          </a:prstGeom>
        </p:spPr>
      </p:pic>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p:nvPr userDrawn="1"/>
        </p:nvCxnSpPr>
        <p:spPr>
          <a:xfrm>
            <a:off x="360000" y="1263328"/>
            <a:ext cx="11473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p:nvPr>
        </p:nvSpPr>
        <p:spPr>
          <a:xfrm>
            <a:off x="8136000" y="1748331"/>
            <a:ext cx="3672000" cy="435133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19" name="Text Placeholder 12">
            <a:extLst>
              <a:ext uri="{FF2B5EF4-FFF2-40B4-BE49-F238E27FC236}">
                <a16:creationId xmlns:a16="http://schemas.microsoft.com/office/drawing/2014/main" id="{DD8682F1-386D-4379-9927-EE9D4A8A943C}"/>
              </a:ext>
            </a:extLst>
          </p:cNvPr>
          <p:cNvSpPr>
            <a:spLocks noGrp="1"/>
          </p:cNvSpPr>
          <p:nvPr>
            <p:ph type="body" sz="quarter" idx="15" hasCustomPrompt="1"/>
          </p:nvPr>
        </p:nvSpPr>
        <p:spPr>
          <a:xfrm>
            <a:off x="360363" y="1749600"/>
            <a:ext cx="7560000" cy="900000"/>
          </a:xfrm>
        </p:spPr>
        <p:txBody>
          <a:bodyPr/>
          <a:lstStyle>
            <a:lvl1pPr>
              <a:defRPr>
                <a:solidFill>
                  <a:schemeClr val="bg2"/>
                </a:solidFill>
              </a:defRPr>
            </a:lvl1pPr>
          </a:lstStyle>
          <a:p>
            <a:pPr lvl="0"/>
            <a:r>
              <a:rPr lang="en-US"/>
              <a:t>Subheading</a:t>
            </a:r>
            <a:endParaRPr lang="en-AU"/>
          </a:p>
        </p:txBody>
      </p:sp>
      <p:sp>
        <p:nvSpPr>
          <p:cNvPr id="20" name="Title 1">
            <a:extLst>
              <a:ext uri="{FF2B5EF4-FFF2-40B4-BE49-F238E27FC236}">
                <a16:creationId xmlns:a16="http://schemas.microsoft.com/office/drawing/2014/main" id="{9A17D4A0-F5F7-4C79-9AD8-46639688D760}"/>
              </a:ext>
            </a:extLst>
          </p:cNvPr>
          <p:cNvSpPr>
            <a:spLocks noGrp="1"/>
          </p:cNvSpPr>
          <p:nvPr>
            <p:ph type="title"/>
          </p:nvPr>
        </p:nvSpPr>
        <p:spPr>
          <a:xfrm>
            <a:off x="360000" y="360000"/>
            <a:ext cx="9720000" cy="1009652"/>
          </a:xfrm>
        </p:spPr>
        <p:txBody>
          <a:bodyPr/>
          <a:lstStyle>
            <a:lvl1pPr>
              <a:defRPr>
                <a:solidFill>
                  <a:schemeClr val="bg2"/>
                </a:solidFill>
              </a:defRPr>
            </a:lvl1pPr>
          </a:lstStyle>
          <a:p>
            <a:r>
              <a:rPr lang="en-US"/>
              <a:t>Click to edit Master title style</a:t>
            </a:r>
          </a:p>
        </p:txBody>
      </p:sp>
    </p:spTree>
    <p:extLst>
      <p:ext uri="{BB962C8B-B14F-4D97-AF65-F5344CB8AC3E}">
        <p14:creationId xmlns:p14="http://schemas.microsoft.com/office/powerpoint/2010/main" val="3643227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Acknowledgement of Country 2">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2BBD760-6DEA-4064-8474-A197EF7B44AA}"/>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Public Sans Light"/>
              <a:ea typeface="+mn-ea"/>
              <a:cs typeface="+mn-cs"/>
            </a:endParaRPr>
          </a:p>
        </p:txBody>
      </p:sp>
      <p:pic>
        <p:nvPicPr>
          <p:cNvPr id="12" name="Picture 11" descr="NSW Government logo">
            <a:extLst>
              <a:ext uri="{FF2B5EF4-FFF2-40B4-BE49-F238E27FC236}">
                <a16:creationId xmlns:a16="http://schemas.microsoft.com/office/drawing/2014/main" id="{2F79FF34-E700-48B3-9129-EB64DD6F10E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221200" y="360321"/>
            <a:ext cx="630000" cy="684882"/>
          </a:xfrm>
          <a:prstGeom prst="rect">
            <a:avLst/>
          </a:prstGeom>
        </p:spPr>
      </p:pic>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p:nvPr userDrawn="1"/>
        </p:nvCxnSpPr>
        <p:spPr>
          <a:xfrm>
            <a:off x="360000" y="1548000"/>
            <a:ext cx="11473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73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lide Number Placeholder 3">
            <a:extLst>
              <a:ext uri="{FF2B5EF4-FFF2-40B4-BE49-F238E27FC236}">
                <a16:creationId xmlns:a16="http://schemas.microsoft.com/office/drawing/2014/main" id="{596B2CB4-38EB-424C-B709-636CD065BE9F}"/>
              </a:ext>
            </a:extLst>
          </p:cNvPr>
          <p:cNvSpPr txBox="1">
            <a:spLocks/>
          </p:cNvSpPr>
          <p:nvPr userDrawn="1"/>
        </p:nvSpPr>
        <p:spPr>
          <a:xfrm>
            <a:off x="11317458" y="6516000"/>
            <a:ext cx="490542"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15" name="Content Placeholder 7" descr="Image of Artwork: Regeneration by Josie Rose">
            <a:extLst>
              <a:ext uri="{FF2B5EF4-FFF2-40B4-BE49-F238E27FC236}">
                <a16:creationId xmlns:a16="http://schemas.microsoft.com/office/drawing/2014/main" id="{E66BE349-B3C6-40D0-A684-74EE264953B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17485" y="1747838"/>
            <a:ext cx="2908792" cy="4351337"/>
          </a:xfrm>
          <a:prstGeom prst="rect">
            <a:avLst/>
          </a:prstGeom>
        </p:spPr>
      </p:pic>
      <p:sp>
        <p:nvSpPr>
          <p:cNvPr id="25" name="TextBox 24">
            <a:extLst>
              <a:ext uri="{FF2B5EF4-FFF2-40B4-BE49-F238E27FC236}">
                <a16:creationId xmlns:a16="http://schemas.microsoft.com/office/drawing/2014/main" id="{5500CCB4-8C3E-AFCE-5876-AA9C9DC69CE2}"/>
              </a:ext>
            </a:extLst>
          </p:cNvPr>
          <p:cNvSpPr txBox="1"/>
          <p:nvPr userDrawn="1"/>
        </p:nvSpPr>
        <p:spPr>
          <a:xfrm>
            <a:off x="272242" y="251459"/>
            <a:ext cx="9807758" cy="646331"/>
          </a:xfrm>
          <a:prstGeom prst="rect">
            <a:avLst/>
          </a:prstGeom>
          <a:noFill/>
        </p:spPr>
        <p:txBody>
          <a:bodyPr wrap="square">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3600" b="0" i="0" u="none" strike="noStrike" kern="1200" cap="none" spc="0" normalizeH="0" baseline="0" noProof="0">
                <a:ln>
                  <a:noFill/>
                </a:ln>
                <a:solidFill>
                  <a:srgbClr val="002664"/>
                </a:solidFill>
                <a:effectLst/>
                <a:uLnTx/>
                <a:uFillTx/>
                <a:latin typeface="Public Sans Light"/>
                <a:ea typeface="+mn-ea"/>
                <a:cs typeface="+mn-cs"/>
              </a:rPr>
              <a:t>Acknowledgement of Country</a:t>
            </a:r>
            <a:endParaRPr kumimoji="0" lang="en-US" sz="36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28" name="TextBox 27">
            <a:extLst>
              <a:ext uri="{FF2B5EF4-FFF2-40B4-BE49-F238E27FC236}">
                <a16:creationId xmlns:a16="http://schemas.microsoft.com/office/drawing/2014/main" id="{49231C90-B899-8D07-45CB-BB3508A80474}"/>
              </a:ext>
            </a:extLst>
          </p:cNvPr>
          <p:cNvSpPr txBox="1"/>
          <p:nvPr userDrawn="1"/>
        </p:nvSpPr>
        <p:spPr>
          <a:xfrm>
            <a:off x="272241" y="1703408"/>
            <a:ext cx="7648121" cy="3477875"/>
          </a:xfrm>
          <a:prstGeom prst="rect">
            <a:avLst/>
          </a:prstGeom>
          <a:noFill/>
        </p:spPr>
        <p:txBody>
          <a:bodyPr wrap="square">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a:ln>
                  <a:noFill/>
                </a:ln>
                <a:solidFill>
                  <a:srgbClr val="002664"/>
                </a:solidFill>
                <a:effectLst/>
                <a:uLnTx/>
                <a:uFillTx/>
                <a:latin typeface="Public Sans Light"/>
                <a:ea typeface="+mn-ea"/>
                <a:cs typeface="+mn-cs"/>
              </a:rPr>
              <a:t>We acknowledge that Aboriginal and Torres Strait Islander  peoples are the First Peoples and Traditional Custodians of Australia, and the oldest continuing culture in human history. </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AU" sz="2000" b="0" i="0" u="none" strike="noStrike" kern="1200" cap="none" spc="0" normalizeH="0" baseline="0" noProof="0">
              <a:ln>
                <a:noFill/>
              </a:ln>
              <a:solidFill>
                <a:srgbClr val="002664"/>
              </a:solidFill>
              <a:effectLst/>
              <a:uLnTx/>
              <a:uFillTx/>
              <a:latin typeface="Public Sans Light"/>
              <a:ea typeface="+mn-ea"/>
              <a:cs typeface="+mn-cs"/>
            </a:endParaRP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a:ln>
                  <a:noFill/>
                </a:ln>
                <a:solidFill>
                  <a:srgbClr val="002664"/>
                </a:solidFill>
                <a:effectLst/>
                <a:uLnTx/>
                <a:uFillTx/>
                <a:latin typeface="Public Sans Light"/>
                <a:ea typeface="+mn-ea"/>
                <a:cs typeface="+mn-cs"/>
              </a:rPr>
              <a:t>We pay respect to Elders past and present and commit to respecting the lands we walk on, and the communities </a:t>
            </a:r>
            <a:br>
              <a:rPr kumimoji="0" lang="en-AU" sz="2000" b="0" i="0" u="none" strike="noStrike" kern="1200" cap="none" spc="0" normalizeH="0" baseline="0" noProof="0">
                <a:ln>
                  <a:noFill/>
                </a:ln>
                <a:solidFill>
                  <a:srgbClr val="002664"/>
                </a:solidFill>
                <a:effectLst/>
                <a:uLnTx/>
                <a:uFillTx/>
                <a:latin typeface="Public Sans Light"/>
                <a:ea typeface="+mn-ea"/>
                <a:cs typeface="+mn-cs"/>
              </a:rPr>
            </a:br>
            <a:r>
              <a:rPr kumimoji="0" lang="en-AU" sz="2000" b="0" i="0" u="none" strike="noStrike" kern="1200" cap="none" spc="0" normalizeH="0" baseline="0" noProof="0">
                <a:ln>
                  <a:noFill/>
                </a:ln>
                <a:solidFill>
                  <a:srgbClr val="002664"/>
                </a:solidFill>
                <a:effectLst/>
                <a:uLnTx/>
                <a:uFillTx/>
                <a:latin typeface="Public Sans Light"/>
                <a:ea typeface="+mn-ea"/>
                <a:cs typeface="+mn-cs"/>
              </a:rPr>
              <a:t>we walk with.</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AU" sz="2000" b="0" i="0" u="none" strike="noStrike" kern="1200" cap="none" spc="0" normalizeH="0" baseline="0" noProof="0">
              <a:ln>
                <a:noFill/>
              </a:ln>
              <a:solidFill>
                <a:srgbClr val="002664"/>
              </a:solidFill>
              <a:effectLst/>
              <a:uLnTx/>
              <a:uFillTx/>
              <a:latin typeface="Public Sans Light"/>
              <a:ea typeface="+mn-ea"/>
              <a:cs typeface="+mn-cs"/>
            </a:endParaRP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AU" sz="2000" b="0" i="0" u="none" strike="noStrike" kern="1200" cap="none" spc="0" normalizeH="0" baseline="0" noProof="0">
              <a:ln>
                <a:noFill/>
              </a:ln>
              <a:solidFill>
                <a:srgbClr val="002664"/>
              </a:solidFill>
              <a:effectLst/>
              <a:uLnTx/>
              <a:uFillTx/>
              <a:latin typeface="Public Sans Light"/>
              <a:ea typeface="+mn-ea"/>
              <a:cs typeface="+mn-cs"/>
            </a:endParaRP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a:ln>
                  <a:noFill/>
                </a:ln>
                <a:solidFill>
                  <a:srgbClr val="002664"/>
                </a:solidFill>
                <a:effectLst/>
                <a:uLnTx/>
                <a:uFillTx/>
                <a:latin typeface="Public Sans Light"/>
                <a:ea typeface="+mn-ea"/>
                <a:cs typeface="+mn-cs"/>
              </a:rPr>
              <a:t>Artwork:  </a:t>
            </a:r>
            <a:br>
              <a:rPr kumimoji="0" lang="en-AU" sz="2000" b="0" i="0" u="none" strike="noStrike" kern="1200" cap="none" spc="0" normalizeH="0" baseline="0" noProof="0">
                <a:ln>
                  <a:noFill/>
                </a:ln>
                <a:solidFill>
                  <a:srgbClr val="002664"/>
                </a:solidFill>
                <a:effectLst/>
                <a:uLnTx/>
                <a:uFillTx/>
                <a:latin typeface="Public Sans Light"/>
                <a:ea typeface="+mn-ea"/>
                <a:cs typeface="+mn-cs"/>
              </a:rPr>
            </a:br>
            <a:r>
              <a:rPr kumimoji="0" lang="en-AU" sz="2000" b="0" i="1" u="none" strike="noStrike" kern="1200" cap="none" spc="0" normalizeH="0" baseline="0" noProof="0">
                <a:ln>
                  <a:noFill/>
                </a:ln>
                <a:solidFill>
                  <a:srgbClr val="002664"/>
                </a:solidFill>
                <a:effectLst/>
                <a:uLnTx/>
                <a:uFillTx/>
                <a:latin typeface="Public Sans Light"/>
                <a:ea typeface="+mn-ea"/>
                <a:cs typeface="+mn-cs"/>
              </a:rPr>
              <a:t>Regeneration</a:t>
            </a:r>
            <a:r>
              <a:rPr kumimoji="0" lang="en-AU" sz="2000" b="0" i="0" u="none" strike="noStrike" kern="1200" cap="none" spc="0" normalizeH="0" baseline="0" noProof="0">
                <a:ln>
                  <a:noFill/>
                </a:ln>
                <a:solidFill>
                  <a:srgbClr val="002664"/>
                </a:solidFill>
                <a:effectLst/>
                <a:uLnTx/>
                <a:uFillTx/>
                <a:latin typeface="Public Sans Light"/>
                <a:ea typeface="+mn-ea"/>
                <a:cs typeface="+mn-cs"/>
              </a:rPr>
              <a:t> by Josie Rose</a:t>
            </a:r>
          </a:p>
        </p:txBody>
      </p:sp>
    </p:spTree>
    <p:extLst>
      <p:ext uri="{BB962C8B-B14F-4D97-AF65-F5344CB8AC3E}">
        <p14:creationId xmlns:p14="http://schemas.microsoft.com/office/powerpoint/2010/main" val="4283040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40000" y="4264283"/>
            <a:ext cx="10242886" cy="1009606"/>
          </a:xfrm>
          <a:ln>
            <a:noFill/>
          </a:ln>
        </p:spPr>
        <p:txBody>
          <a:bodyPr anchor="t">
            <a:noAutofit/>
          </a:bodyPr>
          <a:lstStyle>
            <a:lvl1pPr algn="l">
              <a:lnSpc>
                <a:spcPct val="90000"/>
              </a:lnSpc>
              <a:defRPr sz="4800">
                <a:solidFill>
                  <a:schemeClr val="bg2"/>
                </a:solidFill>
              </a:defRPr>
            </a:lvl1pPr>
          </a:lstStyle>
          <a:p>
            <a:r>
              <a:rPr lang="en-US"/>
              <a:t>Divider title</a:t>
            </a:r>
          </a:p>
        </p:txBody>
      </p:sp>
      <p:sp>
        <p:nvSpPr>
          <p:cNvPr id="11" name="Text Placeholder 10">
            <a:extLst>
              <a:ext uri="{FF2B5EF4-FFF2-40B4-BE49-F238E27FC236}">
                <a16:creationId xmlns:a16="http://schemas.microsoft.com/office/drawing/2014/main" id="{AA33BD13-5953-47AF-A601-951A768FEDA1}"/>
              </a:ext>
            </a:extLst>
          </p:cNvPr>
          <p:cNvSpPr>
            <a:spLocks noGrp="1"/>
          </p:cNvSpPr>
          <p:nvPr>
            <p:ph type="body" sz="quarter" idx="10" hasCustomPrompt="1"/>
          </p:nvPr>
        </p:nvSpPr>
        <p:spPr>
          <a:xfrm>
            <a:off x="540000" y="5812283"/>
            <a:ext cx="10242886" cy="523717"/>
          </a:xfrm>
        </p:spPr>
        <p:txBody>
          <a:bodyPr>
            <a:noAutofit/>
          </a:bodyPr>
          <a:lstStyle>
            <a:lvl1pPr>
              <a:defRPr sz="2000">
                <a:solidFill>
                  <a:schemeClr val="bg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4" name="Footer Placeholder 4">
            <a:extLst>
              <a:ext uri="{FF2B5EF4-FFF2-40B4-BE49-F238E27FC236}">
                <a16:creationId xmlns:a16="http://schemas.microsoft.com/office/drawing/2014/main" id="{4C49F10D-4964-4C13-BDFD-A701813832E9}"/>
              </a:ext>
            </a:extLst>
          </p:cNvPr>
          <p:cNvSpPr>
            <a:spLocks noGrp="1"/>
          </p:cNvSpPr>
          <p:nvPr>
            <p:ph type="ftr" sz="quarter" idx="3"/>
          </p:nvPr>
        </p:nvSpPr>
        <p:spPr>
          <a:xfrm>
            <a:off x="540000" y="360000"/>
            <a:ext cx="4500000" cy="216000"/>
          </a:xfrm>
          <a:prstGeom prst="rect">
            <a:avLst/>
          </a:prstGeom>
        </p:spPr>
        <p:txBody>
          <a:bodyPr vert="horz" lIns="0" tIns="0" rIns="0" bIns="0" rtlCol="0" anchor="t">
            <a:noAutofit/>
          </a:bodyPr>
          <a:lstStyle>
            <a:lvl1pPr algn="l">
              <a:defRPr sz="1400">
                <a:solidFill>
                  <a:schemeClr val="bg2"/>
                </a:solidFill>
                <a:latin typeface="Public Sans SemiBold" pitchFamily="2" charset="0"/>
              </a:defRPr>
            </a:lvl1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a:ln>
                  <a:noFill/>
                </a:ln>
                <a:solidFill>
                  <a:srgbClr val="002664"/>
                </a:solidFill>
                <a:effectLst/>
                <a:uLnTx/>
                <a:uFillTx/>
                <a:latin typeface="Public Sans SemiBold" pitchFamily="2" charset="0"/>
                <a:ea typeface="+mn-ea"/>
                <a:cs typeface="+mn-cs"/>
              </a:rPr>
              <a:t>NSW Treasury</a:t>
            </a:r>
          </a:p>
        </p:txBody>
      </p:sp>
      <p:sp>
        <p:nvSpPr>
          <p:cNvPr id="5" name="Text Placeholder 4">
            <a:extLst>
              <a:ext uri="{FF2B5EF4-FFF2-40B4-BE49-F238E27FC236}">
                <a16:creationId xmlns:a16="http://schemas.microsoft.com/office/drawing/2014/main" id="{38EDD08B-0E5C-4DF0-9C56-CC522D170EAA}"/>
              </a:ext>
            </a:extLst>
          </p:cNvPr>
          <p:cNvSpPr>
            <a:spLocks noGrp="1"/>
          </p:cNvSpPr>
          <p:nvPr>
            <p:ph type="body" sz="quarter" idx="11" hasCustomPrompt="1"/>
          </p:nvPr>
        </p:nvSpPr>
        <p:spPr>
          <a:xfrm>
            <a:off x="540000" y="1368311"/>
            <a:ext cx="2778613" cy="1938372"/>
          </a:xfrm>
        </p:spPr>
        <p:txBody>
          <a:bodyPr anchor="t">
            <a:noAutofit/>
          </a:bodyPr>
          <a:lstStyle>
            <a:lvl1pPr algn="l">
              <a:lnSpc>
                <a:spcPct val="80000"/>
              </a:lnSpc>
              <a:spcAft>
                <a:spcPts val="0"/>
              </a:spcAft>
              <a:defRPr sz="19000">
                <a:solidFill>
                  <a:schemeClr val="bg2"/>
                </a:solidFill>
                <a:latin typeface="Public Sans ExtraLight"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pic>
        <p:nvPicPr>
          <p:cNvPr id="9" name="Picture 8" descr="NSW Government logo">
            <a:extLst>
              <a:ext uri="{FF2B5EF4-FFF2-40B4-BE49-F238E27FC236}">
                <a16:creationId xmlns:a16="http://schemas.microsoft.com/office/drawing/2014/main" id="{27C4C535-7E4B-4B48-BCD8-F680CCDFEE4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221200" y="360321"/>
            <a:ext cx="630000" cy="684882"/>
          </a:xfrm>
          <a:prstGeom prst="rect">
            <a:avLst/>
          </a:prstGeom>
        </p:spPr>
      </p:pic>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5976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5787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s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602000"/>
            <a:ext cx="12192000" cy="5256000"/>
          </a:xfrm>
          <a:prstGeom prst="rect">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Public Sans Light"/>
              <a:ea typeface="+mn-ea"/>
              <a:cs typeface="+mn-cs"/>
            </a:endParaRPr>
          </a:p>
        </p:txBody>
      </p:sp>
      <p:sp>
        <p:nvSpPr>
          <p:cNvPr id="2" name="Title 1"/>
          <p:cNvSpPr>
            <a:spLocks noGrp="1"/>
          </p:cNvSpPr>
          <p:nvPr>
            <p:ph type="title"/>
          </p:nvPr>
        </p:nvSpPr>
        <p:spPr>
          <a:xfrm>
            <a:off x="360000" y="360000"/>
            <a:ext cx="9720000" cy="1009652"/>
          </a:xfrm>
        </p:spPr>
        <p:txBody>
          <a:bodyPr/>
          <a:lstStyle/>
          <a:p>
            <a:r>
              <a:rPr lang="en-US"/>
              <a:t>Click to edit Master title style</a:t>
            </a:r>
          </a:p>
        </p:txBody>
      </p: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3" y="1800001"/>
            <a:ext cx="11447462" cy="4409998"/>
          </a:xfrm>
        </p:spPr>
        <p:txBody>
          <a:bodyPr/>
          <a:lstStyle/>
          <a:p>
            <a:r>
              <a:rPr lang="en-US"/>
              <a:t>Click icon to add table</a:t>
            </a:r>
            <a:endParaRPr lang="en-AU"/>
          </a:p>
        </p:txBody>
      </p:sp>
      <p:sp>
        <p:nvSpPr>
          <p:cNvPr id="6" name="Slide Number Placeholder 5"/>
          <p:cNvSpPr>
            <a:spLocks noGrp="1"/>
          </p:cNvSpPr>
          <p:nvPr>
            <p:ph type="sldNum" sz="quarter" idx="12"/>
          </p:nvPr>
        </p:nvSpPr>
        <p:spPr>
          <a:xfrm>
            <a:off x="11317458" y="6516000"/>
            <a:ext cx="490542" cy="180000"/>
          </a:xfrm>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1616532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s 2">
    <p:spTree>
      <p:nvGrpSpPr>
        <p:cNvPr id="1" name=""/>
        <p:cNvGrpSpPr/>
        <p:nvPr/>
      </p:nvGrpSpPr>
      <p:grpSpPr>
        <a:xfrm>
          <a:off x="0" y="0"/>
          <a:ext cx="0" cy="0"/>
          <a:chOff x="0" y="0"/>
          <a:chExt cx="0" cy="0"/>
        </a:xfrm>
      </p:grpSpPr>
      <p:sp>
        <p:nvSpPr>
          <p:cNvPr id="2" name="Title 1"/>
          <p:cNvSpPr>
            <a:spLocks noGrp="1"/>
          </p:cNvSpPr>
          <p:nvPr>
            <p:ph type="title"/>
          </p:nvPr>
        </p:nvSpPr>
        <p:spPr>
          <a:xfrm>
            <a:off x="360000" y="360000"/>
            <a:ext cx="9720000" cy="1009652"/>
          </a:xfrm>
        </p:spPr>
        <p:txBody>
          <a:bodyPr/>
          <a:lstStyle/>
          <a:p>
            <a:r>
              <a:rPr lang="en-US"/>
              <a:t>Click to edit Master title style</a:t>
            </a:r>
          </a:p>
        </p:txBody>
      </p: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3" y="1620000"/>
            <a:ext cx="11447462" cy="4500000"/>
          </a:xfrm>
        </p:spPr>
        <p:txBody>
          <a:bodyPr/>
          <a:lstStyle/>
          <a:p>
            <a:r>
              <a:rPr lang="en-US"/>
              <a:t>Click icon to add table</a:t>
            </a:r>
            <a:endParaRPr lang="en-AU"/>
          </a:p>
        </p:txBody>
      </p:sp>
      <p:sp>
        <p:nvSpPr>
          <p:cNvPr id="6" name="Slide Number Placeholder 5"/>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1505318564"/>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eble with copy">
    <p:spTree>
      <p:nvGrpSpPr>
        <p:cNvPr id="1" name=""/>
        <p:cNvGrpSpPr/>
        <p:nvPr/>
      </p:nvGrpSpPr>
      <p:grpSpPr>
        <a:xfrm>
          <a:off x="0" y="0"/>
          <a:ext cx="0" cy="0"/>
          <a:chOff x="0" y="0"/>
          <a:chExt cx="0" cy="0"/>
        </a:xfrm>
      </p:grpSpPr>
      <p:sp>
        <p:nvSpPr>
          <p:cNvPr id="2" name="Title 1"/>
          <p:cNvSpPr>
            <a:spLocks noGrp="1"/>
          </p:cNvSpPr>
          <p:nvPr>
            <p:ph type="title"/>
          </p:nvPr>
        </p:nvSpPr>
        <p:spPr>
          <a:xfrm>
            <a:off x="360000" y="360000"/>
            <a:ext cx="9720000" cy="1009652"/>
          </a:xfrm>
        </p:spPr>
        <p:txBody>
          <a:bodyPr/>
          <a:lstStyle/>
          <a:p>
            <a:r>
              <a:rPr lang="en-US"/>
              <a:t>Click to edit Master title style</a:t>
            </a:r>
          </a:p>
        </p:txBody>
      </p: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3" y="2687566"/>
            <a:ext cx="11447462" cy="3354508"/>
          </a:xfrm>
        </p:spPr>
        <p:txBody>
          <a:bodyPr/>
          <a:lstStyle/>
          <a:p>
            <a:r>
              <a:rPr lang="en-US"/>
              <a:t>Click icon to add table</a:t>
            </a:r>
            <a:endParaRPr lang="en-AU"/>
          </a:p>
        </p:txBody>
      </p:sp>
      <p:sp>
        <p:nvSpPr>
          <p:cNvPr id="6" name="Slide Number Placeholder 5"/>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5" name="Slide Number Placeholder 3">
            <a:extLst>
              <a:ext uri="{FF2B5EF4-FFF2-40B4-BE49-F238E27FC236}">
                <a16:creationId xmlns:a16="http://schemas.microsoft.com/office/drawing/2014/main" id="{551F21B7-A2CF-44BE-6061-8D0F5873B4DF}"/>
              </a:ext>
            </a:extLst>
          </p:cNvPr>
          <p:cNvSpPr txBox="1">
            <a:spLocks/>
          </p:cNvSpPr>
          <p:nvPr userDrawn="1"/>
        </p:nvSpPr>
        <p:spPr>
          <a:xfrm>
            <a:off x="11317458" y="6516000"/>
            <a:ext cx="490542"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11" name="Text Placeholder 10">
            <a:extLst>
              <a:ext uri="{FF2B5EF4-FFF2-40B4-BE49-F238E27FC236}">
                <a16:creationId xmlns:a16="http://schemas.microsoft.com/office/drawing/2014/main" id="{6BAFDE1F-A24E-6949-B7B8-88BB60A2C129}"/>
              </a:ext>
            </a:extLst>
          </p:cNvPr>
          <p:cNvSpPr>
            <a:spLocks noGrp="1"/>
          </p:cNvSpPr>
          <p:nvPr>
            <p:ph type="body" sz="quarter" idx="15"/>
          </p:nvPr>
        </p:nvSpPr>
        <p:spPr>
          <a:xfrm>
            <a:off x="360363" y="1604963"/>
            <a:ext cx="11447462" cy="847292"/>
          </a:xfrm>
        </p:spPr>
        <p:txBody>
          <a:bodyPr/>
          <a:lstStyle/>
          <a:p>
            <a:pPr lvl="0"/>
            <a:r>
              <a:rPr lang="en-US"/>
              <a:t>Click to edit Master text styles</a:t>
            </a:r>
          </a:p>
          <a:p>
            <a:pPr lvl="1"/>
            <a:r>
              <a:rPr lang="en-US"/>
              <a:t>Second level</a:t>
            </a:r>
          </a:p>
        </p:txBody>
      </p:sp>
      <p:sp>
        <p:nvSpPr>
          <p:cNvPr id="8" name="Text Placeholder 12">
            <a:extLst>
              <a:ext uri="{FF2B5EF4-FFF2-40B4-BE49-F238E27FC236}">
                <a16:creationId xmlns:a16="http://schemas.microsoft.com/office/drawing/2014/main" id="{C88940A4-20F5-4680-8D81-57F020CEAD5E}"/>
              </a:ext>
            </a:extLst>
          </p:cNvPr>
          <p:cNvSpPr>
            <a:spLocks noGrp="1"/>
          </p:cNvSpPr>
          <p:nvPr>
            <p:ph type="body" sz="quarter" idx="14" hasCustomPrompt="1"/>
          </p:nvPr>
        </p:nvSpPr>
        <p:spPr>
          <a:xfrm>
            <a:off x="360000" y="6173999"/>
            <a:ext cx="4703999" cy="180000"/>
          </a:xfrm>
        </p:spPr>
        <p:txBody>
          <a:bodyPr>
            <a:noAutofit/>
          </a:bodyPr>
          <a:lstStyle>
            <a:lvl1pPr>
              <a:defRPr sz="1400">
                <a:latin typeface="+mn-lt"/>
              </a:defRPr>
            </a:lvl1pPr>
          </a:lstStyle>
          <a:p>
            <a:pPr lvl="0"/>
            <a:r>
              <a:rPr lang="en-US"/>
              <a:t>Figure</a:t>
            </a:r>
            <a:endParaRPr lang="en-AU"/>
          </a:p>
        </p:txBody>
      </p:sp>
    </p:spTree>
    <p:extLst>
      <p:ext uri="{BB962C8B-B14F-4D97-AF65-F5344CB8AC3E}">
        <p14:creationId xmlns:p14="http://schemas.microsoft.com/office/powerpoint/2010/main" val="2312015592"/>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0000" y="360000"/>
            <a:ext cx="9720000" cy="1009652"/>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369652"/>
            <a:ext cx="11473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73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7002211"/>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2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60000" y="1800000"/>
            <a:ext cx="11473200" cy="4351339"/>
          </a:xfrm>
        </p:spPr>
        <p:txBody>
          <a:bodyPr numCol="2" spcCol="180000"/>
          <a:lstStyle>
            <a:lvl1pPr>
              <a:defRPr sz="2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246075"/>
            <a:ext cx="11473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18073875"/>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Text box and 2 Column Content box">
    <p:spTree>
      <p:nvGrpSpPr>
        <p:cNvPr id="1" name=""/>
        <p:cNvGrpSpPr/>
        <p:nvPr/>
      </p:nvGrpSpPr>
      <p:grpSpPr>
        <a:xfrm>
          <a:off x="0" y="0"/>
          <a:ext cx="0" cy="0"/>
          <a:chOff x="0" y="0"/>
          <a:chExt cx="0" cy="0"/>
        </a:xfrm>
      </p:grpSpPr>
      <p:sp>
        <p:nvSpPr>
          <p:cNvPr id="2" name="Title 1"/>
          <p:cNvSpPr>
            <a:spLocks noGrp="1"/>
          </p:cNvSpPr>
          <p:nvPr>
            <p:ph type="title"/>
          </p:nvPr>
        </p:nvSpPr>
        <p:spPr>
          <a:xfrm>
            <a:off x="360000" y="360000"/>
            <a:ext cx="9720000" cy="1009652"/>
          </a:xfrm>
        </p:spPr>
        <p:txBody>
          <a:bodyPr/>
          <a:lstStyle/>
          <a:p>
            <a:r>
              <a:rPr lang="en-US"/>
              <a:t>Click to edit Master title style</a:t>
            </a:r>
          </a:p>
        </p:txBody>
      </p:sp>
      <p:sp>
        <p:nvSpPr>
          <p:cNvPr id="9" name="Text Placeholder 8">
            <a:extLst>
              <a:ext uri="{FF2B5EF4-FFF2-40B4-BE49-F238E27FC236}">
                <a16:creationId xmlns:a16="http://schemas.microsoft.com/office/drawing/2014/main" id="{A728366C-8E0F-43D3-99CB-DE12D7F372E5}"/>
              </a:ext>
            </a:extLst>
          </p:cNvPr>
          <p:cNvSpPr>
            <a:spLocks noGrp="1"/>
          </p:cNvSpPr>
          <p:nvPr>
            <p:ph type="body" sz="quarter" idx="13"/>
          </p:nvPr>
        </p:nvSpPr>
        <p:spPr>
          <a:xfrm>
            <a:off x="360000" y="2340000"/>
            <a:ext cx="4680000" cy="39026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 name="Content Placeholder 2"/>
          <p:cNvSpPr>
            <a:spLocks noGrp="1"/>
          </p:cNvSpPr>
          <p:nvPr>
            <p:ph idx="1"/>
          </p:nvPr>
        </p:nvSpPr>
        <p:spPr>
          <a:xfrm>
            <a:off x="5220000" y="2340000"/>
            <a:ext cx="6612000" cy="3902671"/>
          </a:xfrm>
        </p:spPr>
        <p:txBody>
          <a:bodyPr numCol="2" spcCol="18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2160000"/>
            <a:ext cx="11473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14675444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pullout text and caption">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a:t>Click icon to add picture</a:t>
            </a:r>
            <a:endParaRPr lang="en-AU"/>
          </a:p>
        </p:txBody>
      </p:sp>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90298" cy="1009652"/>
          </a:xfrm>
        </p:spPr>
        <p:txBody>
          <a:bodyPr/>
          <a:lstStyle/>
          <a:p>
            <a:r>
              <a:rPr lang="en-US"/>
              <a:t>Click to edit Master title style</a:t>
            </a:r>
          </a:p>
        </p:txBody>
      </p: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78588" cy="4185578"/>
          </a:xfrm>
        </p:spPr>
        <p:txBody>
          <a:bodyPr>
            <a:noAutofit/>
          </a:bodyPr>
          <a:lstStyle>
            <a:lvl1pPr>
              <a:defRPr sz="36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US"/>
              <a:t>Click to edit Master text styles</a:t>
            </a:r>
          </a:p>
          <a:p>
            <a:pPr lvl="1"/>
            <a:r>
              <a:rPr lang="en-US"/>
              <a:t>Second level</a:t>
            </a:r>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26425"/>
            <a:ext cx="3567113" cy="409575"/>
          </a:xfrm>
        </p:spPr>
        <p:txBody>
          <a:bodyPr anchor="b">
            <a:noAutofit/>
          </a:bodyPr>
          <a:lstStyle>
            <a:lvl1pPr>
              <a:defRPr sz="1400">
                <a:latin typeface="+mn-lt"/>
              </a:defRPr>
            </a:lvl1pPr>
          </a:lstStyle>
          <a:p>
            <a:pPr lvl="0"/>
            <a:r>
              <a:rPr lang="en-US"/>
              <a:t>Image caption</a:t>
            </a:r>
            <a:endParaRPr lang="en-AU"/>
          </a:p>
        </p:txBody>
      </p:sp>
      <p:sp>
        <p:nvSpPr>
          <p:cNvPr id="6" name="Slide Number Placeholder 5"/>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3367878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60000" y="1800000"/>
            <a:ext cx="56160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6000" y="1800000"/>
            <a:ext cx="56160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p:nvPr userDrawn="1"/>
        </p:nvCxnSpPr>
        <p:spPr>
          <a:xfrm>
            <a:off x="360000" y="1263328"/>
            <a:ext cx="11473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28353586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low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2"/>
                </a:solidFill>
              </a:defRPr>
            </a:lvl1pPr>
          </a:lstStyle>
          <a:p>
            <a:r>
              <a:rPr lang="en-US"/>
              <a:t>Click to edit Master title style</a:t>
            </a:r>
          </a:p>
        </p:txBody>
      </p:sp>
      <p:sp>
        <p:nvSpPr>
          <p:cNvPr id="3" name="Content Placeholder 2"/>
          <p:cNvSpPr>
            <a:spLocks noGrp="1"/>
          </p:cNvSpPr>
          <p:nvPr>
            <p:ph sz="half" idx="1"/>
          </p:nvPr>
        </p:nvSpPr>
        <p:spPr>
          <a:xfrm>
            <a:off x="360000" y="2340000"/>
            <a:ext cx="5616000" cy="378000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6002" y="2340000"/>
            <a:ext cx="5616000" cy="378000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p:nvPr userDrawn="1"/>
        </p:nvCxnSpPr>
        <p:spPr>
          <a:xfrm>
            <a:off x="360000" y="2160000"/>
            <a:ext cx="11473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2"/>
          </p:nvPr>
        </p:nvSpPr>
        <p:spPr/>
        <p:txBody>
          <a:bodyPr/>
          <a:lstStyle>
            <a:lvl1pPr>
              <a:defRPr>
                <a:solidFill>
                  <a:schemeClr val="bg2"/>
                </a:solidFill>
              </a:defRPr>
            </a:lvl1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002664"/>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a:t>
            </a:fld>
            <a:endParaRPr kumimoji="0" lang="en-AU" sz="1200" b="0" i="0" u="none" strike="noStrike" kern="1200" cap="none" spc="0" normalizeH="0" baseline="0" noProof="0">
              <a:ln>
                <a:noFill/>
              </a:ln>
              <a:solidFill>
                <a:srgbClr val="002664"/>
              </a:solidFill>
              <a:effectLst/>
              <a:uLnTx/>
              <a:uFillTx/>
              <a:latin typeface="Public Sans Light"/>
              <a:ea typeface="+mn-ea"/>
              <a:cs typeface="+mn-cs"/>
            </a:endParaRPr>
          </a:p>
        </p:txBody>
      </p:sp>
      <p:cxnSp>
        <p:nvCxnSpPr>
          <p:cNvPr id="10" name="Straight Connector 9">
            <a:extLst>
              <a:ext uri="{FF2B5EF4-FFF2-40B4-BE49-F238E27FC236}">
                <a16:creationId xmlns:a16="http://schemas.microsoft.com/office/drawing/2014/main" id="{4C0B6C8A-6222-B0CE-D530-EA6C14EF245A}"/>
              </a:ext>
              <a:ext uri="{C183D7F6-B498-43B3-948B-1728B52AA6E4}">
                <adec:decorative xmlns:adec="http://schemas.microsoft.com/office/drawing/2017/decorative" val="1"/>
              </a:ext>
            </a:extLst>
          </p:cNvPr>
          <p:cNvCxnSpPr/>
          <p:nvPr userDrawn="1"/>
        </p:nvCxnSpPr>
        <p:spPr>
          <a:xfrm>
            <a:off x="360000" y="6300000"/>
            <a:ext cx="11473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10237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heading, two column text and imag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2BBD760-6DEA-4064-8474-A197EF7B44AA}"/>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Public Sans Light"/>
              <a:ea typeface="+mn-ea"/>
              <a:cs typeface="+mn-cs"/>
            </a:endParaRPr>
          </a:p>
        </p:txBody>
      </p:sp>
      <p:pic>
        <p:nvPicPr>
          <p:cNvPr id="12" name="Picture 11" descr="NSW Government logo">
            <a:extLst>
              <a:ext uri="{FF2B5EF4-FFF2-40B4-BE49-F238E27FC236}">
                <a16:creationId xmlns:a16="http://schemas.microsoft.com/office/drawing/2014/main" id="{2F79FF34-E700-48B3-9129-EB64DD6F10E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221200" y="360321"/>
            <a:ext cx="630000" cy="684882"/>
          </a:xfrm>
          <a:prstGeom prst="rect">
            <a:avLst/>
          </a:prstGeom>
        </p:spPr>
      </p:pic>
      <p:sp>
        <p:nvSpPr>
          <p:cNvPr id="2" name="Title 1"/>
          <p:cNvSpPr>
            <a:spLocks noGrp="1"/>
          </p:cNvSpPr>
          <p:nvPr>
            <p:ph type="title"/>
          </p:nvPr>
        </p:nvSpPr>
        <p:spPr/>
        <p:txBody>
          <a:bodyPr/>
          <a:lstStyle>
            <a:lvl1pPr>
              <a:defRPr>
                <a:solidFill>
                  <a:schemeClr val="bg2"/>
                </a:solidFill>
              </a:defRPr>
            </a:lvl1pPr>
          </a:lstStyle>
          <a:p>
            <a:r>
              <a:rPr lang="en-US"/>
              <a:t>Click to edit Master title style</a:t>
            </a:r>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p:nvPr userDrawn="1"/>
        </p:nvCxnSpPr>
        <p:spPr>
          <a:xfrm>
            <a:off x="360000" y="1548000"/>
            <a:ext cx="11473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49600"/>
            <a:ext cx="7560000" cy="900000"/>
          </a:xfrm>
        </p:spPr>
        <p:txBody>
          <a:bodyPr/>
          <a:lstStyle>
            <a:lvl1pPr>
              <a:defRPr>
                <a:solidFill>
                  <a:schemeClr val="bg2"/>
                </a:solidFill>
              </a:defRPr>
            </a:lvl1pPr>
          </a:lstStyle>
          <a:p>
            <a:pPr lvl="0"/>
            <a:r>
              <a:rPr lang="en-US"/>
              <a:t>Subheading</a:t>
            </a:r>
            <a:endParaRPr lang="en-AU"/>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772000"/>
            <a:ext cx="7560000" cy="3314895"/>
          </a:xfrm>
        </p:spPr>
        <p:txBody>
          <a:bodyPr numCol="2" spcCol="180000"/>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8136000" y="1748331"/>
            <a:ext cx="3672000" cy="435133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73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24025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heading box with three column text box and image box">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2BBD760-6DEA-4064-8474-A197EF7B44AA}"/>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002664"/>
              </a:solidFill>
              <a:effectLst/>
              <a:uLnTx/>
              <a:uFillTx/>
              <a:latin typeface="Public Sans Light"/>
              <a:ea typeface="+mn-ea"/>
              <a:cs typeface="+mn-cs"/>
            </a:endParaRPr>
          </a:p>
        </p:txBody>
      </p:sp>
      <p:pic>
        <p:nvPicPr>
          <p:cNvPr id="12" name="Picture 11" descr="NSW Government logo">
            <a:extLst>
              <a:ext uri="{FF2B5EF4-FFF2-40B4-BE49-F238E27FC236}">
                <a16:creationId xmlns:a16="http://schemas.microsoft.com/office/drawing/2014/main" id="{B1FB6CEC-BF4E-4B7E-BF6A-CACDC5381E2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221200" y="360321"/>
            <a:ext cx="630000" cy="684882"/>
          </a:xfrm>
          <a:prstGeom prst="rect">
            <a:avLst/>
          </a:prstGeom>
        </p:spPr>
      </p:pic>
      <p:sp>
        <p:nvSpPr>
          <p:cNvPr id="2" name="Title 1"/>
          <p:cNvSpPr>
            <a:spLocks noGrp="1"/>
          </p:cNvSpPr>
          <p:nvPr>
            <p:ph type="title"/>
          </p:nvPr>
        </p:nvSpPr>
        <p:spPr/>
        <p:txBody>
          <a:bodyPr/>
          <a:lstStyle>
            <a:lvl1pPr>
              <a:defRPr>
                <a:solidFill>
                  <a:schemeClr val="bg2"/>
                </a:solidFill>
              </a:defRPr>
            </a:lvl1pPr>
          </a:lstStyle>
          <a:p>
            <a:r>
              <a:rPr lang="en-US"/>
              <a:t>Click to edit Master title style</a:t>
            </a:r>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p:nvPr userDrawn="1"/>
        </p:nvCxnSpPr>
        <p:spPr>
          <a:xfrm>
            <a:off x="360000" y="2160000"/>
            <a:ext cx="114732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2340000"/>
            <a:ext cx="8532000" cy="1116002"/>
          </a:xfrm>
        </p:spPr>
        <p:txBody>
          <a:bodyPr/>
          <a:lstStyle>
            <a:lvl1pPr>
              <a:defRPr>
                <a:solidFill>
                  <a:schemeClr val="bg2"/>
                </a:solidFill>
              </a:defRPr>
            </a:lvl1pPr>
          </a:lstStyle>
          <a:p>
            <a:pPr lvl="0"/>
            <a:r>
              <a:rPr lang="en-US"/>
              <a:t>Subheading</a:t>
            </a:r>
            <a:endParaRPr lang="en-AU"/>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3600001"/>
            <a:ext cx="8532000" cy="2499670"/>
          </a:xfrm>
        </p:spPr>
        <p:txBody>
          <a:bodyPr numCol="3" spcCol="180000"/>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Picture Placeholder 4">
            <a:extLst>
              <a:ext uri="{FF2B5EF4-FFF2-40B4-BE49-F238E27FC236}">
                <a16:creationId xmlns:a16="http://schemas.microsoft.com/office/drawing/2014/main" id="{9815A714-98D5-4052-AB2F-14DD929CCC25}"/>
              </a:ext>
            </a:extLst>
          </p:cNvPr>
          <p:cNvSpPr>
            <a:spLocks noGrp="1"/>
          </p:cNvSpPr>
          <p:nvPr>
            <p:ph type="pic" sz="quarter" idx="15"/>
          </p:nvPr>
        </p:nvSpPr>
        <p:spPr>
          <a:xfrm>
            <a:off x="9072000" y="2340000"/>
            <a:ext cx="2736000" cy="3960000"/>
          </a:xfrm>
        </p:spPr>
        <p:txBody>
          <a:bodyPr/>
          <a:lstStyle>
            <a:lvl1pPr>
              <a:defRPr>
                <a:solidFill>
                  <a:schemeClr val="bg2"/>
                </a:solidFill>
              </a:defRPr>
            </a:lvl1pPr>
          </a:lstStyle>
          <a:p>
            <a:r>
              <a:rPr lang="en-US"/>
              <a:t>Click icon to add picture</a:t>
            </a:r>
            <a:endParaRPr lang="en-AU"/>
          </a:p>
        </p:txBody>
      </p:sp>
      <p:sp>
        <p:nvSpPr>
          <p:cNvPr id="7" name="Slide Number Placeholder 6"/>
          <p:cNvSpPr>
            <a:spLocks noGrp="1"/>
          </p:cNvSpPr>
          <p:nvPr>
            <p:ph type="sldNum" sz="quarter" idx="12"/>
          </p:nvPr>
        </p:nvSpPr>
        <p:spPr>
          <a:xfrm>
            <a:off x="11317458" y="6516000"/>
            <a:ext cx="490542" cy="180000"/>
          </a:xfrm>
        </p:spPr>
        <p:txBody>
          <a:bodyPr/>
          <a:lstStyle>
            <a:lvl1pPr>
              <a:defRPr>
                <a:solidFill>
                  <a:schemeClr val="bg2"/>
                </a:solidFill>
              </a:defRPr>
            </a:lvl1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002664"/>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a:t>
            </a:fld>
            <a:endParaRPr kumimoji="0" lang="en-AU" sz="1200" b="0" i="0" u="none" strike="noStrike" kern="1200" cap="none" spc="0" normalizeH="0" baseline="0" noProof="0">
              <a:ln>
                <a:noFill/>
              </a:ln>
              <a:solidFill>
                <a:srgbClr val="002664"/>
              </a:solidFill>
              <a:effectLst/>
              <a:uLnTx/>
              <a:uFillTx/>
              <a:latin typeface="Public Sans Light"/>
              <a:ea typeface="+mn-ea"/>
              <a:cs typeface="+mn-cs"/>
            </a:endParaRPr>
          </a:p>
        </p:txBody>
      </p:sp>
    </p:spTree>
    <p:extLst>
      <p:ext uri="{BB962C8B-B14F-4D97-AF65-F5344CB8AC3E}">
        <p14:creationId xmlns:p14="http://schemas.microsoft.com/office/powerpoint/2010/main" val="34943805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with caption at right over text box">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2000"/>
            </a:lvl1pPr>
          </a:lstStyle>
          <a:p>
            <a:r>
              <a:rPr lang="en-US"/>
              <a:t>Click to edit Master title style</a:t>
            </a:r>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6192000" y="1576800"/>
            <a:ext cx="565879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9087729" y="1749600"/>
            <a:ext cx="2744268" cy="900000"/>
          </a:xfrm>
        </p:spPr>
        <p:txBody>
          <a:bodyPr>
            <a:noAutofit/>
          </a:bodyPr>
          <a:lstStyle>
            <a:lvl1pPr>
              <a:defRPr sz="1400">
                <a:latin typeface="+mn-lt"/>
              </a:defRPr>
            </a:lvl1pPr>
          </a:lstStyle>
          <a:p>
            <a:pPr lvl="0"/>
            <a:r>
              <a:rPr lang="en-US"/>
              <a:t>Caption</a:t>
            </a:r>
            <a:endParaRPr lang="en-AU"/>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6192000" y="2772000"/>
            <a:ext cx="5639998" cy="3197981"/>
          </a:xfrm>
        </p:spPr>
        <p:txBody>
          <a:bodyPr numCol="2" spcCol="18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cxnSp>
        <p:nvCxnSpPr>
          <p:cNvPr id="15" name="Straight Connector 14">
            <a:extLst>
              <a:ext uri="{FF2B5EF4-FFF2-40B4-BE49-F238E27FC236}">
                <a16:creationId xmlns:a16="http://schemas.microsoft.com/office/drawing/2014/main" id="{D55E9072-3A33-4C6D-A549-4A012107B65C}"/>
              </a:ext>
              <a:ext uri="{C183D7F6-B498-43B3-948B-1728B52AA6E4}">
                <adec:decorative xmlns:adec="http://schemas.microsoft.com/office/drawing/2017/decorative" val="1"/>
              </a:ext>
            </a:extLst>
          </p:cNvPr>
          <p:cNvCxnSpPr>
            <a:cxnSpLocks/>
          </p:cNvCxnSpPr>
          <p:nvPr userDrawn="1"/>
        </p:nvCxnSpPr>
        <p:spPr>
          <a:xfrm>
            <a:off x="6192000" y="6177130"/>
            <a:ext cx="5658798"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0AA01239-4425-4D06-9E14-E14F3426FB3F}"/>
              </a:ext>
              <a:ext uri="{C183D7F6-B498-43B3-948B-1728B52AA6E4}">
                <adec:decorative xmlns:adec="http://schemas.microsoft.com/office/drawing/2017/decorative" val="1"/>
              </a:ext>
            </a:extLst>
          </p:cNvPr>
          <p:cNvSpPr>
            <a:spLocks noGrp="1"/>
          </p:cNvSpPr>
          <p:nvPr>
            <p:ph type="pic" sz="quarter" idx="15"/>
          </p:nvPr>
        </p:nvSpPr>
        <p:spPr>
          <a:xfrm>
            <a:off x="0" y="1576800"/>
            <a:ext cx="5976000" cy="4600330"/>
          </a:xfrm>
        </p:spPr>
        <p:txBody>
          <a:bodyPr/>
          <a:lstStyle/>
          <a:p>
            <a:r>
              <a:rPr lang="en-US"/>
              <a:t>Click icon to add picture</a:t>
            </a:r>
            <a:endParaRPr lang="en-AU"/>
          </a:p>
        </p:txBody>
      </p:sp>
      <p:sp>
        <p:nvSpPr>
          <p:cNvPr id="7" name="Slide Number Placeholder 6"/>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41294009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rge quote">
    <p:spTree>
      <p:nvGrpSpPr>
        <p:cNvPr id="1" name=""/>
        <p:cNvGrpSpPr/>
        <p:nvPr/>
      </p:nvGrpSpPr>
      <p:grpSpPr>
        <a:xfrm>
          <a:off x="0" y="0"/>
          <a:ext cx="0" cy="0"/>
          <a:chOff x="0" y="0"/>
          <a:chExt cx="0" cy="0"/>
        </a:xfrm>
      </p:grpSpPr>
      <p:sp>
        <p:nvSpPr>
          <p:cNvPr id="2" name="Title 1"/>
          <p:cNvSpPr>
            <a:spLocks noGrp="1"/>
          </p:cNvSpPr>
          <p:nvPr>
            <p:ph type="title"/>
          </p:nvPr>
        </p:nvSpPr>
        <p:spPr>
          <a:xfrm>
            <a:off x="360000" y="360000"/>
            <a:ext cx="2520000" cy="1009652"/>
          </a:xfrm>
        </p:spPr>
        <p:txBody>
          <a:bodyPr>
            <a:noAutofit/>
          </a:bodyPr>
          <a:lstStyle>
            <a:lvl1pPr>
              <a:defRPr sz="1800">
                <a:latin typeface="Public Sans SemiBold" pitchFamily="2" charset="0"/>
              </a:defRPr>
            </a:lvl1pPr>
          </a:lstStyle>
          <a:p>
            <a:r>
              <a:rPr lang="en-US"/>
              <a:t>Click to edit Master title style</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312002" y="360000"/>
            <a:ext cx="7560000" cy="5726895"/>
          </a:xfrm>
        </p:spPr>
        <p:txBody>
          <a:bodyPr numCol="1" spcCol="180000"/>
          <a:lstStyle>
            <a:lvl1pPr>
              <a:defRPr sz="3600"/>
            </a:lvl1pPr>
            <a:lvl2pPr>
              <a:defRPr sz="1800">
                <a:latin typeface="+mn-lt"/>
              </a:defRPr>
            </a:lvl2pPr>
          </a:lstStyle>
          <a:p>
            <a:pPr lvl="0"/>
            <a:r>
              <a:rPr lang="en-US"/>
              <a:t>Click to edit Master text styles</a:t>
            </a:r>
          </a:p>
          <a:p>
            <a:pPr lvl="1"/>
            <a:r>
              <a:rPr lang="en-US"/>
              <a:t>Second level</a:t>
            </a:r>
          </a:p>
        </p:txBody>
      </p:sp>
      <p:cxnSp>
        <p:nvCxnSpPr>
          <p:cNvPr id="12" name="Straight Connector 11">
            <a:extLst>
              <a:ext uri="{FF2B5EF4-FFF2-40B4-BE49-F238E27FC236}">
                <a16:creationId xmlns:a16="http://schemas.microsoft.com/office/drawing/2014/main" id="{80B8F80F-22E3-47D7-8D99-80BFFDFB35CD}"/>
              </a:ext>
              <a:ext uri="{C183D7F6-B498-43B3-948B-1728B52AA6E4}">
                <adec:decorative xmlns:adec="http://schemas.microsoft.com/office/drawing/2017/decorative" val="1"/>
              </a:ext>
            </a:extLst>
          </p:cNvPr>
          <p:cNvCxnSpPr>
            <a:cxnSpLocks/>
          </p:cNvCxnSpPr>
          <p:nvPr userDrawn="1"/>
        </p:nvCxnSpPr>
        <p:spPr>
          <a:xfrm>
            <a:off x="3096000" y="360000"/>
            <a:ext cx="0" cy="597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10079815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column text above graphic">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02000"/>
            <a:ext cx="12192000" cy="52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Public Sans Light"/>
              <a:ea typeface="+mn-ea"/>
              <a:cs typeface="+mn-cs"/>
            </a:endParaRPr>
          </a:p>
        </p:txBody>
      </p:sp>
      <p:sp>
        <p:nvSpPr>
          <p:cNvPr id="2" name="Title 1"/>
          <p:cNvSpPr>
            <a:spLocks noGrp="1"/>
          </p:cNvSpPr>
          <p:nvPr>
            <p:ph type="title"/>
          </p:nvPr>
        </p:nvSpPr>
        <p:spPr>
          <a:xfrm>
            <a:off x="359999" y="360000"/>
            <a:ext cx="7560000" cy="1009652"/>
          </a:xfrm>
        </p:spPr>
        <p:txBody>
          <a:bodyPr numCol="2" spcCol="180000">
            <a:noAutofit/>
          </a:bodyPr>
          <a:lstStyle>
            <a:lvl1pPr>
              <a:defRPr sz="1800">
                <a:latin typeface="+mj-lt"/>
              </a:defRPr>
            </a:lvl1pPr>
          </a:lstStyle>
          <a:p>
            <a:r>
              <a:rPr lang="en-US"/>
              <a:t>Click to edit Master title style</a:t>
            </a:r>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1857000" y="1611826"/>
            <a:ext cx="8478000" cy="4518628"/>
          </a:xfrm>
        </p:spPr>
        <p:txBody>
          <a:bodyPr/>
          <a:lstStyle/>
          <a:p>
            <a:r>
              <a:rPr lang="en-US"/>
              <a:t>Click icon to add picture</a:t>
            </a:r>
            <a:endParaRPr lang="en-AU"/>
          </a:p>
        </p:txBody>
      </p:sp>
      <p:cxnSp>
        <p:nvCxnSpPr>
          <p:cNvPr id="8" name="Straight Connector 7">
            <a:extLst>
              <a:ext uri="{FF2B5EF4-FFF2-40B4-BE49-F238E27FC236}">
                <a16:creationId xmlns:a16="http://schemas.microsoft.com/office/drawing/2014/main" id="{017468B5-9304-8780-B3F7-E48A7589BD28}"/>
              </a:ext>
              <a:ext uri="{C183D7F6-B498-43B3-948B-1728B52AA6E4}">
                <adec:decorative xmlns:adec="http://schemas.microsoft.com/office/drawing/2017/decorative" val="1"/>
              </a:ext>
            </a:extLst>
          </p:cNvPr>
          <p:cNvCxnSpPr/>
          <p:nvPr userDrawn="1"/>
        </p:nvCxnSpPr>
        <p:spPr>
          <a:xfrm>
            <a:off x="360000" y="6224375"/>
            <a:ext cx="11473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37604656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with two multi-content boxes">
    <p:spTree>
      <p:nvGrpSpPr>
        <p:cNvPr id="1" name=""/>
        <p:cNvGrpSpPr/>
        <p:nvPr/>
      </p:nvGrpSpPr>
      <p:grpSpPr>
        <a:xfrm>
          <a:off x="0" y="0"/>
          <a:ext cx="0" cy="0"/>
          <a:chOff x="0" y="0"/>
          <a:chExt cx="0" cy="0"/>
        </a:xfrm>
      </p:grpSpPr>
      <p:sp>
        <p:nvSpPr>
          <p:cNvPr id="2" name="Title 1"/>
          <p:cNvSpPr>
            <a:spLocks noGrp="1"/>
          </p:cNvSpPr>
          <p:nvPr>
            <p:ph type="title"/>
          </p:nvPr>
        </p:nvSpPr>
        <p:spPr>
          <a:xfrm>
            <a:off x="540000" y="360000"/>
            <a:ext cx="9531360" cy="1009652"/>
          </a:xfrm>
        </p:spPr>
        <p:txBody>
          <a:bodyPr/>
          <a:lstStyle>
            <a:lvl1pPr>
              <a:defRPr>
                <a:solidFill>
                  <a:schemeClr val="bg2"/>
                </a:solidFill>
              </a:defRPr>
            </a:lvl1pPr>
          </a:lstStyle>
          <a:p>
            <a:r>
              <a:rPr lang="en-US"/>
              <a:t>Click to edit Master title style</a:t>
            </a:r>
          </a:p>
        </p:txBody>
      </p:sp>
      <p:sp>
        <p:nvSpPr>
          <p:cNvPr id="3" name="Content Placeholder 2"/>
          <p:cNvSpPr>
            <a:spLocks noGrp="1"/>
          </p:cNvSpPr>
          <p:nvPr>
            <p:ph sz="half" idx="1"/>
          </p:nvPr>
        </p:nvSpPr>
        <p:spPr>
          <a:xfrm>
            <a:off x="7127999" y="1728000"/>
            <a:ext cx="4679995" cy="22216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128000" y="4093697"/>
            <a:ext cx="4679994" cy="194837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Picture Placeholder 14">
            <a:extLst>
              <a:ext uri="{FF2B5EF4-FFF2-40B4-BE49-F238E27FC236}">
                <a16:creationId xmlns:a16="http://schemas.microsoft.com/office/drawing/2014/main" id="{A1EC6F40-A8A0-4128-90D0-E467B30278DC}"/>
              </a:ext>
              <a:ext uri="{C183D7F6-B498-43B3-948B-1728B52AA6E4}">
                <adec:decorative xmlns:adec="http://schemas.microsoft.com/office/drawing/2017/decorative" val="1"/>
              </a:ext>
            </a:extLst>
          </p:cNvPr>
          <p:cNvSpPr>
            <a:spLocks noGrp="1"/>
          </p:cNvSpPr>
          <p:nvPr>
            <p:ph type="pic" sz="quarter" idx="13"/>
          </p:nvPr>
        </p:nvSpPr>
        <p:spPr>
          <a:xfrm>
            <a:off x="539750" y="1728788"/>
            <a:ext cx="6229350" cy="4589212"/>
          </a:xfrm>
        </p:spPr>
        <p:txBody>
          <a:bodyPr/>
          <a:lstStyle/>
          <a:p>
            <a:r>
              <a:rPr lang="en-US"/>
              <a:t>Click icon to add picture</a:t>
            </a:r>
            <a:endParaRPr lang="en-AU"/>
          </a:p>
        </p:txBody>
      </p:sp>
      <p:sp>
        <p:nvSpPr>
          <p:cNvPr id="16" name="Text Placeholder 12">
            <a:extLst>
              <a:ext uri="{FF2B5EF4-FFF2-40B4-BE49-F238E27FC236}">
                <a16:creationId xmlns:a16="http://schemas.microsoft.com/office/drawing/2014/main" id="{0EAFF04E-EED2-4901-9136-39CEC8DFA263}"/>
              </a:ext>
            </a:extLst>
          </p:cNvPr>
          <p:cNvSpPr>
            <a:spLocks noGrp="1"/>
          </p:cNvSpPr>
          <p:nvPr>
            <p:ph type="body" sz="quarter" idx="14" hasCustomPrompt="1"/>
          </p:nvPr>
        </p:nvSpPr>
        <p:spPr>
          <a:xfrm>
            <a:off x="7127999" y="6173999"/>
            <a:ext cx="4703999" cy="180000"/>
          </a:xfrm>
        </p:spPr>
        <p:txBody>
          <a:bodyPr>
            <a:noAutofit/>
          </a:bodyPr>
          <a:lstStyle>
            <a:lvl1pPr>
              <a:defRPr sz="1400">
                <a:latin typeface="+mn-lt"/>
              </a:defRPr>
            </a:lvl1pPr>
          </a:lstStyle>
          <a:p>
            <a:pPr lvl="0"/>
            <a:r>
              <a:rPr lang="en-US"/>
              <a:t>Figure</a:t>
            </a:r>
            <a:endParaRPr lang="en-AU"/>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6948000" y="1728000"/>
            <a:ext cx="0" cy="45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cxnSp>
        <p:nvCxnSpPr>
          <p:cNvPr id="12" name="Straight Connector 11">
            <a:extLst>
              <a:ext uri="{FF2B5EF4-FFF2-40B4-BE49-F238E27FC236}">
                <a16:creationId xmlns:a16="http://schemas.microsoft.com/office/drawing/2014/main" id="{9E937FAD-09C4-B9AC-E0F8-D88B1E980AFF}"/>
              </a:ext>
              <a:ext uri="{C183D7F6-B498-43B3-948B-1728B52AA6E4}">
                <adec:decorative xmlns:adec="http://schemas.microsoft.com/office/drawing/2017/decorative" val="1"/>
              </a:ext>
            </a:extLst>
          </p:cNvPr>
          <p:cNvCxnSpPr/>
          <p:nvPr userDrawn="1"/>
        </p:nvCxnSpPr>
        <p:spPr>
          <a:xfrm>
            <a:off x="360000" y="360000"/>
            <a:ext cx="0" cy="59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76873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charts with supporting text">
    <p:spTree>
      <p:nvGrpSpPr>
        <p:cNvPr id="1" name=""/>
        <p:cNvGrpSpPr/>
        <p:nvPr/>
      </p:nvGrpSpPr>
      <p:grpSpPr>
        <a:xfrm>
          <a:off x="0" y="0"/>
          <a:ext cx="0" cy="0"/>
          <a:chOff x="0" y="0"/>
          <a:chExt cx="0" cy="0"/>
        </a:xfrm>
      </p:grpSpPr>
      <p:sp>
        <p:nvSpPr>
          <p:cNvPr id="2" name="Title 1"/>
          <p:cNvSpPr>
            <a:spLocks noGrp="1"/>
          </p:cNvSpPr>
          <p:nvPr>
            <p:ph type="title"/>
          </p:nvPr>
        </p:nvSpPr>
        <p:spPr>
          <a:xfrm>
            <a:off x="540000" y="360000"/>
            <a:ext cx="9720000" cy="1009652"/>
          </a:xfrm>
        </p:spPr>
        <p:txBody>
          <a:bodyPr/>
          <a:lstStyle>
            <a:lvl1pPr>
              <a:defRPr>
                <a:solidFill>
                  <a:schemeClr val="bg2"/>
                </a:solidFill>
              </a:defRPr>
            </a:lvl1pPr>
          </a:lstStyle>
          <a:p>
            <a:r>
              <a:rPr lang="en-US"/>
              <a:t>Click to edit Master title style</a:t>
            </a:r>
          </a:p>
        </p:txBody>
      </p:sp>
      <p:sp>
        <p:nvSpPr>
          <p:cNvPr id="12" name="Chart Placeholder 11">
            <a:extLst>
              <a:ext uri="{FF2B5EF4-FFF2-40B4-BE49-F238E27FC236}">
                <a16:creationId xmlns:a16="http://schemas.microsoft.com/office/drawing/2014/main" id="{D7E1CAC4-88FF-4E85-8A37-9D1F4A8514EE}"/>
              </a:ext>
            </a:extLst>
          </p:cNvPr>
          <p:cNvSpPr>
            <a:spLocks noGrp="1"/>
          </p:cNvSpPr>
          <p:nvPr>
            <p:ph type="chart" sz="quarter" idx="15"/>
          </p:nvPr>
        </p:nvSpPr>
        <p:spPr>
          <a:xfrm>
            <a:off x="539750" y="1554163"/>
            <a:ext cx="7560000" cy="3938587"/>
          </a:xfrm>
        </p:spPr>
        <p:txBody>
          <a:bodyPr/>
          <a:lstStyle/>
          <a:p>
            <a:r>
              <a:rPr lang="en-US"/>
              <a:t>Click icon to add chart</a:t>
            </a:r>
            <a:endParaRPr lang="en-AU"/>
          </a:p>
        </p:txBody>
      </p:sp>
      <p:sp>
        <p:nvSpPr>
          <p:cNvPr id="20" name="Text Placeholder 19">
            <a:extLst>
              <a:ext uri="{FF2B5EF4-FFF2-40B4-BE49-F238E27FC236}">
                <a16:creationId xmlns:a16="http://schemas.microsoft.com/office/drawing/2014/main" id="{CD3768AF-49AB-464E-9DF6-68376B8AC32E}"/>
              </a:ext>
            </a:extLst>
          </p:cNvPr>
          <p:cNvSpPr>
            <a:spLocks noGrp="1"/>
          </p:cNvSpPr>
          <p:nvPr>
            <p:ph type="body" sz="quarter" idx="17"/>
          </p:nvPr>
        </p:nvSpPr>
        <p:spPr>
          <a:xfrm>
            <a:off x="539750" y="5627688"/>
            <a:ext cx="7560000" cy="690312"/>
          </a:xfrm>
        </p:spPr>
        <p:txBody>
          <a:bodyPr>
            <a:noAutofit/>
          </a:bodyPr>
          <a:lstStyle>
            <a:lvl1pPr>
              <a:lnSpc>
                <a:spcPct val="100000"/>
              </a:lnSpc>
              <a:spcAft>
                <a:spcPts val="0"/>
              </a:spcAft>
              <a:defRPr sz="1800">
                <a:latin typeface="Public Sans SemiBold" pitchFamily="2" charset="0"/>
              </a:defRPr>
            </a:lvl1pPr>
            <a:lvl2pPr>
              <a:lnSpc>
                <a:spcPct val="100000"/>
              </a:lnSpc>
              <a:spcAft>
                <a:spcPts val="0"/>
              </a:spcAft>
              <a:defRPr sz="1800">
                <a:latin typeface="+mn-lt"/>
              </a:defRPr>
            </a:lvl2pPr>
            <a:lvl3pPr>
              <a:defRPr sz="1200"/>
            </a:lvl3pPr>
            <a:lvl4pPr>
              <a:defRPr sz="1200"/>
            </a:lvl4pPr>
            <a:lvl5pPr>
              <a:defRPr sz="1200"/>
            </a:lvl5pPr>
          </a:lstStyle>
          <a:p>
            <a:pPr lvl="0"/>
            <a:r>
              <a:rPr lang="en-US"/>
              <a:t>Click to edit Master text styles</a:t>
            </a:r>
          </a:p>
          <a:p>
            <a:pPr lvl="1"/>
            <a:r>
              <a:rPr lang="en-US"/>
              <a:t>Second level</a:t>
            </a:r>
          </a:p>
        </p:txBody>
      </p:sp>
      <p:sp>
        <p:nvSpPr>
          <p:cNvPr id="18" name="Chart Placeholder 17">
            <a:extLst>
              <a:ext uri="{FF2B5EF4-FFF2-40B4-BE49-F238E27FC236}">
                <a16:creationId xmlns:a16="http://schemas.microsoft.com/office/drawing/2014/main" id="{0F4F51DE-C82F-4C69-9901-7D4EF2CBE8D4}"/>
              </a:ext>
            </a:extLst>
          </p:cNvPr>
          <p:cNvSpPr>
            <a:spLocks noGrp="1"/>
          </p:cNvSpPr>
          <p:nvPr>
            <p:ph type="chart" sz="quarter" idx="16"/>
          </p:nvPr>
        </p:nvSpPr>
        <p:spPr>
          <a:xfrm>
            <a:off x="9115425" y="3330000"/>
            <a:ext cx="2716213" cy="2162750"/>
          </a:xfrm>
        </p:spPr>
        <p:txBody>
          <a:bodyPr/>
          <a:lstStyle/>
          <a:p>
            <a:r>
              <a:rPr lang="en-US"/>
              <a:t>Click icon to add chart</a:t>
            </a:r>
            <a:endParaRPr lang="en-AU"/>
          </a:p>
        </p:txBody>
      </p:sp>
      <p:sp>
        <p:nvSpPr>
          <p:cNvPr id="21" name="Text Placeholder 19">
            <a:extLst>
              <a:ext uri="{FF2B5EF4-FFF2-40B4-BE49-F238E27FC236}">
                <a16:creationId xmlns:a16="http://schemas.microsoft.com/office/drawing/2014/main" id="{2A94C0C8-30F5-4B00-BC99-C6DFC381A6C9}"/>
              </a:ext>
            </a:extLst>
          </p:cNvPr>
          <p:cNvSpPr>
            <a:spLocks noGrp="1"/>
          </p:cNvSpPr>
          <p:nvPr>
            <p:ph type="body" sz="quarter" idx="18" hasCustomPrompt="1"/>
          </p:nvPr>
        </p:nvSpPr>
        <p:spPr>
          <a:xfrm>
            <a:off x="9123533" y="5627688"/>
            <a:ext cx="2716213" cy="690312"/>
          </a:xfrm>
        </p:spPr>
        <p:txBody>
          <a:bodyPr>
            <a:noAutofit/>
          </a:bodyPr>
          <a:lstStyle>
            <a:lvl1pPr>
              <a:lnSpc>
                <a:spcPct val="100000"/>
              </a:lnSpc>
              <a:spcAft>
                <a:spcPts val="0"/>
              </a:spcAft>
              <a:defRPr sz="1800">
                <a:latin typeface="Public Sans SemiBold" pitchFamily="2" charset="0"/>
              </a:defRPr>
            </a:lvl1pPr>
            <a:lvl2pPr>
              <a:lnSpc>
                <a:spcPct val="100000"/>
              </a:lnSpc>
              <a:spcAft>
                <a:spcPts val="0"/>
              </a:spcAft>
              <a:defRPr sz="1800">
                <a:latin typeface="+mn-lt"/>
              </a:defRPr>
            </a:lvl2pPr>
            <a:lvl3pPr>
              <a:defRPr sz="1200"/>
            </a:lvl3pPr>
            <a:lvl4pPr>
              <a:defRPr sz="1200"/>
            </a:lvl4pPr>
            <a:lvl5pPr>
              <a:defRPr sz="1200"/>
            </a:lvl5pPr>
          </a:lstStyle>
          <a:p>
            <a:pPr lvl="0"/>
            <a:r>
              <a:rPr lang="en-US"/>
              <a:t>Click to edit text styles</a:t>
            </a:r>
          </a:p>
          <a:p>
            <a:pPr lvl="1"/>
            <a:r>
              <a:rPr lang="en-US"/>
              <a:t>Second level</a:t>
            </a:r>
          </a:p>
        </p:txBody>
      </p:sp>
      <p:sp>
        <p:nvSpPr>
          <p:cNvPr id="7" name="Slide Number Placeholder 6"/>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35138628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Placeholder 1">
            <a:extLst>
              <a:ext uri="{FF2B5EF4-FFF2-40B4-BE49-F238E27FC236}">
                <a16:creationId xmlns:a16="http://schemas.microsoft.com/office/drawing/2014/main" id="{C1A3F1C1-3AA5-49E1-9481-3B7111F8505D}"/>
              </a:ext>
            </a:extLst>
          </p:cNvPr>
          <p:cNvSpPr>
            <a:spLocks noGrp="1"/>
          </p:cNvSpPr>
          <p:nvPr>
            <p:ph type="title"/>
          </p:nvPr>
        </p:nvSpPr>
        <p:spPr>
          <a:xfrm>
            <a:off x="360000" y="360000"/>
            <a:ext cx="9720000" cy="1009652"/>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59999" y="1800000"/>
            <a:ext cx="5400000" cy="540000"/>
          </a:xfrm>
        </p:spPr>
        <p:txBody>
          <a:bodyPr anchor="t">
            <a:noAutofit/>
          </a:bodyPr>
          <a:lstStyle>
            <a:lvl1pPr marL="0" indent="0">
              <a:buNone/>
              <a:defRPr sz="20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359999" y="2340000"/>
            <a:ext cx="5400000" cy="3790453"/>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08000" y="1800000"/>
            <a:ext cx="5400000" cy="540000"/>
          </a:xfrm>
        </p:spPr>
        <p:txBody>
          <a:bodyPr anchor="t">
            <a:noAutofit/>
          </a:bodyPr>
          <a:lstStyle>
            <a:lvl1pPr marL="0" indent="0">
              <a:buNone/>
              <a:defRPr sz="20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08000" y="2340000"/>
            <a:ext cx="5400000" cy="3790453"/>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E70612CD-1BF1-42B5-8546-A674A0B86640}"/>
              </a:ext>
              <a:ext uri="{C183D7F6-B498-43B3-948B-1728B52AA6E4}">
                <adec:decorative xmlns:adec="http://schemas.microsoft.com/office/drawing/2017/decorative" val="1"/>
              </a:ext>
            </a:extLst>
          </p:cNvPr>
          <p:cNvCxnSpPr/>
          <p:nvPr userDrawn="1"/>
        </p:nvCxnSpPr>
        <p:spPr>
          <a:xfrm>
            <a:off x="360000" y="1548000"/>
            <a:ext cx="11473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1BAADAD-B302-2C54-28BE-DE627A1513A5}"/>
              </a:ext>
              <a:ext uri="{C183D7F6-B498-43B3-948B-1728B52AA6E4}">
                <adec:decorative xmlns:adec="http://schemas.microsoft.com/office/drawing/2017/decorative" val="1"/>
              </a:ext>
            </a:extLst>
          </p:cNvPr>
          <p:cNvCxnSpPr/>
          <p:nvPr userDrawn="1"/>
        </p:nvCxnSpPr>
        <p:spPr>
          <a:xfrm>
            <a:off x="360000" y="6224375"/>
            <a:ext cx="11473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Slide Number Placeholder 8"/>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21105046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22736613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40503805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ack Cover 1">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3" name="Rectangle 2">
            <a:extLst>
              <a:ext uri="{FF2B5EF4-FFF2-40B4-BE49-F238E27FC236}">
                <a16:creationId xmlns:a16="http://schemas.microsoft.com/office/drawing/2014/main" id="{89F550E5-DEE5-4F82-9774-74D22C1527CA}"/>
              </a:ext>
              <a:ext uri="{C183D7F6-B498-43B3-948B-1728B52AA6E4}">
                <adec:decorative xmlns:adec="http://schemas.microsoft.com/office/drawing/2017/decorative" val="1"/>
              </a:ext>
            </a:extLst>
          </p:cNvPr>
          <p:cNvSpPr/>
          <p:nvPr userDrawn="1"/>
        </p:nvSpPr>
        <p:spPr>
          <a:xfrm>
            <a:off x="0" y="1602000"/>
            <a:ext cx="12192000" cy="5256000"/>
          </a:xfrm>
          <a:prstGeom prst="rect">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Public Sans Light"/>
              <a:ea typeface="+mn-ea"/>
              <a:cs typeface="+mn-cs"/>
            </a:endParaRPr>
          </a:p>
        </p:txBody>
      </p:sp>
      <p:sp>
        <p:nvSpPr>
          <p:cNvPr id="2" name="TextBox 1">
            <a:extLst>
              <a:ext uri="{FF2B5EF4-FFF2-40B4-BE49-F238E27FC236}">
                <a16:creationId xmlns:a16="http://schemas.microsoft.com/office/drawing/2014/main" id="{44E2EF35-A2C6-4E65-9638-D82F3CECC8CF}"/>
              </a:ext>
            </a:extLst>
          </p:cNvPr>
          <p:cNvSpPr txBox="1"/>
          <p:nvPr userDrawn="1"/>
        </p:nvSpPr>
        <p:spPr>
          <a:xfrm>
            <a:off x="374880" y="2251710"/>
            <a:ext cx="11442240" cy="2585323"/>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a:ln>
                  <a:noFill/>
                </a:ln>
                <a:solidFill>
                  <a:srgbClr val="22272B"/>
                </a:solidFill>
                <a:effectLst/>
                <a:uLnTx/>
                <a:uFillTx/>
                <a:latin typeface="Public Sans Light"/>
                <a:ea typeface="+mn-ea"/>
                <a:cs typeface="+mn-cs"/>
              </a:rPr>
              <a:t>This publication is protected by copyright. With the exception of (a) any coat of arms, logo, trade mark or other branding; (b) any third party intellectual property; and (c) personal information such as photographs of people, this publication is licensed under the Creative Commons Attribution 3.0 Australia Licence.</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a:ln>
                  <a:noFill/>
                </a:ln>
                <a:solidFill>
                  <a:srgbClr val="22272B"/>
                </a:solidFill>
                <a:effectLst/>
                <a:uLnTx/>
                <a:uFillTx/>
                <a:latin typeface="Public Sans Light"/>
                <a:ea typeface="+mn-ea"/>
                <a:cs typeface="+mn-cs"/>
              </a:rPr>
              <a:t> </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a:ln>
                  <a:noFill/>
                </a:ln>
                <a:solidFill>
                  <a:srgbClr val="22272B"/>
                </a:solidFill>
                <a:effectLst/>
                <a:uLnTx/>
                <a:uFillTx/>
                <a:latin typeface="Public Sans Light"/>
                <a:ea typeface="+mn-ea"/>
                <a:cs typeface="+mn-cs"/>
              </a:rPr>
              <a:t>The licence terms are available at the Creative Commons website at: creativecommons.org/licenses/by/3.0/au/</a:t>
            </a:r>
            <a:r>
              <a:rPr kumimoji="0" lang="en-AU" sz="1800" b="0" i="0" u="none" strike="noStrike" kern="1200" cap="none" spc="0" normalizeH="0" baseline="0" noProof="0" err="1">
                <a:ln>
                  <a:noFill/>
                </a:ln>
                <a:solidFill>
                  <a:srgbClr val="22272B"/>
                </a:solidFill>
                <a:effectLst/>
                <a:uLnTx/>
                <a:uFillTx/>
                <a:latin typeface="Public Sans Light"/>
                <a:ea typeface="+mn-ea"/>
                <a:cs typeface="+mn-cs"/>
              </a:rPr>
              <a:t>legalcode</a:t>
            </a:r>
            <a:r>
              <a:rPr kumimoji="0" lang="en-AU" sz="1800" b="0" i="0" u="none" strike="noStrike" kern="1200" cap="none" spc="0" normalizeH="0" baseline="0" noProof="0">
                <a:ln>
                  <a:noFill/>
                </a:ln>
                <a:solidFill>
                  <a:srgbClr val="22272B"/>
                </a:solidFill>
                <a:effectLst/>
                <a:uLnTx/>
                <a:uFillTx/>
                <a:latin typeface="Public Sans Light"/>
                <a:ea typeface="+mn-ea"/>
                <a:cs typeface="+mn-cs"/>
              </a:rPr>
              <a:t> </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22272B"/>
              </a:solidFill>
              <a:effectLst/>
              <a:uLnTx/>
              <a:uFillTx/>
              <a:latin typeface="Public Sans Light"/>
              <a:ea typeface="+mn-ea"/>
              <a:cs typeface="+mn-cs"/>
            </a:endParaRP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a:ln>
                  <a:noFill/>
                </a:ln>
                <a:solidFill>
                  <a:srgbClr val="22272B"/>
                </a:solidFill>
                <a:effectLst/>
                <a:uLnTx/>
                <a:uFillTx/>
                <a:latin typeface="Public Sans Light"/>
                <a:ea typeface="+mn-ea"/>
                <a:cs typeface="+mn-cs"/>
              </a:rPr>
              <a:t>NSW Treasury requires that it be attributed as creator of the licensed material in the following manner: </a:t>
            </a:r>
            <a:br>
              <a:rPr kumimoji="0" lang="en-AU" sz="1800" b="0" i="0" u="none" strike="noStrike" kern="1200" cap="none" spc="0" normalizeH="0" baseline="0" noProof="0">
                <a:ln>
                  <a:noFill/>
                </a:ln>
                <a:solidFill>
                  <a:srgbClr val="22272B"/>
                </a:solidFill>
                <a:effectLst/>
                <a:uLnTx/>
                <a:uFillTx/>
                <a:latin typeface="Public Sans Light"/>
                <a:ea typeface="+mn-ea"/>
                <a:cs typeface="+mn-cs"/>
              </a:rPr>
            </a:br>
            <a:r>
              <a:rPr kumimoji="0" lang="en-AU" sz="1800" b="0" i="0" u="none" strike="noStrike" kern="1200" cap="none" spc="0" normalizeH="0" baseline="0" noProof="0">
                <a:ln>
                  <a:noFill/>
                </a:ln>
                <a:solidFill>
                  <a:srgbClr val="22272B"/>
                </a:solidFill>
                <a:effectLst/>
                <a:uLnTx/>
                <a:uFillTx/>
                <a:latin typeface="Public Sans Light"/>
                <a:ea typeface="+mn-ea"/>
                <a:cs typeface="+mn-cs"/>
              </a:rPr>
              <a:t>© State of New South Wales (NSW Treasury), (2023).</a:t>
            </a:r>
          </a:p>
        </p:txBody>
      </p:sp>
    </p:spTree>
    <p:extLst>
      <p:ext uri="{BB962C8B-B14F-4D97-AF65-F5344CB8AC3E}">
        <p14:creationId xmlns:p14="http://schemas.microsoft.com/office/powerpoint/2010/main" val="20131958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TERNAL - Template - 2 line Title and bullet poi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139B11C2-0E11-2D45-B01C-C83AA69B5434}"/>
              </a:ext>
            </a:extLst>
          </p:cNvPr>
          <p:cNvSpPr>
            <a:spLocks noGrp="1"/>
          </p:cNvSpPr>
          <p:nvPr>
            <p:ph idx="1"/>
          </p:nvPr>
        </p:nvSpPr>
        <p:spPr>
          <a:xfrm>
            <a:off x="498919" y="1600611"/>
            <a:ext cx="10748682" cy="3579787"/>
          </a:xfrm>
          <a:prstGeom prst="rect">
            <a:avLst/>
          </a:prstGeom>
        </p:spPr>
        <p:txBody>
          <a:bodyPr lIns="0">
            <a:noAutofit/>
          </a:bodyPr>
          <a:lstStyle>
            <a:lvl1pPr marL="285750" indent="-285750">
              <a:buClr>
                <a:srgbClr val="009F7A"/>
              </a:buClr>
              <a:buFont typeface="Courier New" panose="02070309020205020404" pitchFamily="49" charset="0"/>
              <a:buChar char="o"/>
              <a:defRPr sz="1400">
                <a:solidFill>
                  <a:schemeClr val="accent1">
                    <a:lumMod val="50000"/>
                  </a:schemeClr>
                </a:solidFill>
                <a:latin typeface="Arial" panose="020B0604020202020204" pitchFamily="34" charset="0"/>
                <a:cs typeface="Arial" panose="020B0604020202020204" pitchFamily="34" charset="0"/>
              </a:defRPr>
            </a:lvl1pPr>
            <a:lvl2pPr>
              <a:buClr>
                <a:srgbClr val="008EBA"/>
              </a:buClr>
              <a:defRPr sz="1400">
                <a:solidFill>
                  <a:schemeClr val="accent1">
                    <a:lumMod val="50000"/>
                  </a:schemeClr>
                </a:solidFill>
                <a:latin typeface="Arial" panose="020B0604020202020204" pitchFamily="34" charset="0"/>
                <a:cs typeface="Arial" panose="020B0604020202020204" pitchFamily="34" charset="0"/>
              </a:defRPr>
            </a:lvl2pPr>
            <a:lvl3pPr marL="1143000" indent="-228600">
              <a:buClr>
                <a:schemeClr val="accent1">
                  <a:lumMod val="50000"/>
                </a:schemeClr>
              </a:buClr>
              <a:buFont typeface="Arial" panose="020B0604020202020204" pitchFamily="34" charset="0"/>
              <a:buChar char="›"/>
              <a:defRPr sz="1400">
                <a:solidFill>
                  <a:schemeClr val="accent1">
                    <a:lumMod val="50000"/>
                  </a:schemeClr>
                </a:solidFill>
                <a:latin typeface="Arial" panose="020B0604020202020204" pitchFamily="34" charset="0"/>
                <a:cs typeface="Arial" panose="020B0604020202020204" pitchFamily="34" charset="0"/>
              </a:defRPr>
            </a:lvl3pPr>
            <a:lvl4pPr marL="1600200" indent="-228600">
              <a:buFont typeface="Arial" panose="020B0604020202020204" pitchFamily="34" charset="0"/>
              <a:buChar char="–"/>
              <a:defRPr sz="1400">
                <a:solidFill>
                  <a:schemeClr val="accent1">
                    <a:lumMod val="50000"/>
                  </a:schemeClr>
                </a:solidFill>
                <a:latin typeface="Arial" panose="020B0604020202020204" pitchFamily="34" charset="0"/>
                <a:cs typeface="Arial" panose="020B0604020202020204" pitchFamily="34" charset="0"/>
              </a:defRPr>
            </a:lvl4pPr>
            <a:lvl5pPr>
              <a:defRPr sz="1600">
                <a:solidFill>
                  <a:schemeClr val="accent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Holder 2">
            <a:extLst>
              <a:ext uri="{FF2B5EF4-FFF2-40B4-BE49-F238E27FC236}">
                <a16:creationId xmlns:a16="http://schemas.microsoft.com/office/drawing/2014/main" id="{1BE3488A-F20A-944A-9369-89F407B0A3EA}"/>
              </a:ext>
            </a:extLst>
          </p:cNvPr>
          <p:cNvSpPr>
            <a:spLocks noGrp="1"/>
          </p:cNvSpPr>
          <p:nvPr>
            <p:ph type="title" hasCustomPrompt="1"/>
          </p:nvPr>
        </p:nvSpPr>
        <p:spPr>
          <a:xfrm>
            <a:off x="498919" y="423361"/>
            <a:ext cx="3112070" cy="937467"/>
          </a:xfrm>
          <a:prstGeom prst="rect">
            <a:avLst/>
          </a:prstGeom>
        </p:spPr>
        <p:txBody>
          <a:bodyPr lIns="0" tIns="0" rIns="0" bIns="0"/>
          <a:lstStyle>
            <a:lvl1pPr>
              <a:defRPr sz="2720" b="1" i="0">
                <a:solidFill>
                  <a:srgbClr val="00426F"/>
                </a:solidFill>
                <a:latin typeface="Arial" panose="020B0604020202020204" pitchFamily="34" charset="0"/>
                <a:cs typeface="Arial" panose="020B0604020202020204" pitchFamily="34" charset="0"/>
              </a:defRPr>
            </a:lvl1pPr>
          </a:lstStyle>
          <a:p>
            <a:r>
              <a:rPr lang="en-GB"/>
              <a:t>Click to add 2 line</a:t>
            </a:r>
            <a:br>
              <a:rPr lang="en-GB"/>
            </a:br>
            <a:r>
              <a:rPr lang="en-GB"/>
              <a:t>Title</a:t>
            </a:r>
            <a:endParaRPr/>
          </a:p>
        </p:txBody>
      </p:sp>
      <p:sp>
        <p:nvSpPr>
          <p:cNvPr id="7" name="Holder 4">
            <a:extLst>
              <a:ext uri="{FF2B5EF4-FFF2-40B4-BE49-F238E27FC236}">
                <a16:creationId xmlns:a16="http://schemas.microsoft.com/office/drawing/2014/main" id="{D9CB330C-29F5-314A-AE18-A773A97E44E4}"/>
              </a:ext>
            </a:extLst>
          </p:cNvPr>
          <p:cNvSpPr>
            <a:spLocks noGrp="1"/>
          </p:cNvSpPr>
          <p:nvPr>
            <p:ph type="ftr" sz="quarter" idx="3"/>
          </p:nvPr>
        </p:nvSpPr>
        <p:spPr>
          <a:xfrm>
            <a:off x="542773" y="6582744"/>
            <a:ext cx="1555854" cy="89768"/>
          </a:xfrm>
          <a:prstGeom prst="rect">
            <a:avLst/>
          </a:prstGeom>
        </p:spPr>
        <p:txBody>
          <a:bodyPr wrap="square" lIns="0" tIns="0" rIns="0" bIns="0">
            <a:spAutoFit/>
          </a:bodyPr>
          <a:lstStyle>
            <a:lvl1pPr>
              <a:defRPr sz="635" b="0" i="0">
                <a:solidFill>
                  <a:schemeClr val="tx2"/>
                </a:solidFill>
                <a:latin typeface="Gotham-Book"/>
                <a:cs typeface="Gotham-Book"/>
              </a:defRPr>
            </a:lvl1pPr>
          </a:lstStyle>
          <a:p>
            <a:pPr marL="11516" marR="0" lvl="0" indent="0" algn="l" defTabSz="609585" rtl="0" eaLnBrk="1" fontAlgn="auto" latinLnBrk="0" hangingPunct="1">
              <a:lnSpc>
                <a:spcPts val="725"/>
              </a:lnSpc>
              <a:spcBef>
                <a:spcPts val="0"/>
              </a:spcBef>
              <a:spcAft>
                <a:spcPts val="0"/>
              </a:spcAft>
              <a:buClrTx/>
              <a:buSzTx/>
              <a:buFontTx/>
              <a:buNone/>
              <a:tabLst/>
              <a:defRPr/>
            </a:pPr>
            <a:endParaRPr kumimoji="0" lang="en-AU" sz="635" b="0" i="0" u="none" strike="noStrike" kern="1200" cap="none" spc="0" normalizeH="0" baseline="0" noProof="0">
              <a:ln>
                <a:noFill/>
              </a:ln>
              <a:solidFill>
                <a:srgbClr val="495054"/>
              </a:solidFill>
              <a:effectLst/>
              <a:uLnTx/>
              <a:uFillTx/>
              <a:latin typeface="Gotham-Book"/>
              <a:ea typeface="+mn-ea"/>
            </a:endParaRPr>
          </a:p>
        </p:txBody>
      </p:sp>
      <p:sp>
        <p:nvSpPr>
          <p:cNvPr id="8" name="Holder 5">
            <a:extLst>
              <a:ext uri="{FF2B5EF4-FFF2-40B4-BE49-F238E27FC236}">
                <a16:creationId xmlns:a16="http://schemas.microsoft.com/office/drawing/2014/main" id="{869B3EF2-5CC3-064B-8917-4C7CC7C801F3}"/>
              </a:ext>
            </a:extLst>
          </p:cNvPr>
          <p:cNvSpPr>
            <a:spLocks noGrp="1"/>
          </p:cNvSpPr>
          <p:nvPr>
            <p:ph type="sldNum" sz="quarter" idx="4"/>
          </p:nvPr>
        </p:nvSpPr>
        <p:spPr>
          <a:xfrm>
            <a:off x="313883" y="6582744"/>
            <a:ext cx="220095" cy="89768"/>
          </a:xfrm>
          <a:prstGeom prst="rect">
            <a:avLst/>
          </a:prstGeom>
        </p:spPr>
        <p:txBody>
          <a:bodyPr lIns="0" tIns="0" rIns="0" bIns="0"/>
          <a:lstStyle>
            <a:lvl1pPr>
              <a:defRPr sz="635" b="0" i="0">
                <a:solidFill>
                  <a:srgbClr val="00426F"/>
                </a:solidFill>
                <a:latin typeface="Gotham-Book"/>
                <a:cs typeface="Gotham-Book"/>
              </a:defRPr>
            </a:lvl1pPr>
          </a:lstStyle>
          <a:p>
            <a:pPr marL="28214" marR="0" lvl="0" indent="0" algn="r" defTabSz="609585" rtl="0" eaLnBrk="1" fontAlgn="auto" latinLnBrk="0" hangingPunct="1">
              <a:lnSpc>
                <a:spcPts val="725"/>
              </a:lnSpc>
              <a:spcBef>
                <a:spcPts val="0"/>
              </a:spcBef>
              <a:spcAft>
                <a:spcPts val="0"/>
              </a:spcAft>
              <a:buClrTx/>
              <a:buSzTx/>
              <a:buFontTx/>
              <a:buNone/>
              <a:tabLst/>
              <a:defRPr/>
            </a:pPr>
            <a:fld id="{81D60167-4931-47E6-BA6A-407CBD079E47}" type="slidenum">
              <a:rPr kumimoji="0" lang="en-AU" sz="635" b="0" i="0" u="none" strike="noStrike" kern="1200" cap="none" spc="0" normalizeH="0" baseline="0" noProof="0" smtClean="0">
                <a:ln>
                  <a:noFill/>
                </a:ln>
                <a:solidFill>
                  <a:srgbClr val="00426F"/>
                </a:solidFill>
                <a:effectLst/>
                <a:uLnTx/>
                <a:uFillTx/>
                <a:latin typeface="Gotham-Book"/>
                <a:ea typeface="+mn-ea"/>
              </a:rPr>
              <a:pPr marL="28214" marR="0" lvl="0" indent="0" algn="r" defTabSz="609585" rtl="0" eaLnBrk="1" fontAlgn="auto" latinLnBrk="0" hangingPunct="1">
                <a:lnSpc>
                  <a:spcPts val="725"/>
                </a:lnSpc>
                <a:spcBef>
                  <a:spcPts val="0"/>
                </a:spcBef>
                <a:spcAft>
                  <a:spcPts val="0"/>
                </a:spcAft>
                <a:buClrTx/>
                <a:buSzTx/>
                <a:buFontTx/>
                <a:buNone/>
                <a:tabLst/>
                <a:defRPr/>
              </a:pPr>
              <a:t>‹#›</a:t>
            </a:fld>
            <a:endParaRPr kumimoji="0" lang="en-AU" sz="635" b="0" i="0" u="none" strike="noStrike" kern="1200" cap="none" spc="0" normalizeH="0" baseline="0" noProof="0">
              <a:ln>
                <a:noFill/>
              </a:ln>
              <a:solidFill>
                <a:srgbClr val="00426F"/>
              </a:solidFill>
              <a:effectLst/>
              <a:uLnTx/>
              <a:uFillTx/>
              <a:latin typeface="Gotham-Book"/>
              <a:ea typeface="+mn-ea"/>
            </a:endParaRPr>
          </a:p>
        </p:txBody>
      </p:sp>
    </p:spTree>
    <p:extLst>
      <p:ext uri="{BB962C8B-B14F-4D97-AF65-F5344CB8AC3E}">
        <p14:creationId xmlns:p14="http://schemas.microsoft.com/office/powerpoint/2010/main" val="27214589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INTERNAL - COVER 2 with Titl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726E028-D7A0-7047-B80D-84B8B600FA31}"/>
              </a:ext>
            </a:extLst>
          </p:cNvPr>
          <p:cNvSpPr>
            <a:spLocks noGrp="1"/>
          </p:cNvSpPr>
          <p:nvPr>
            <p:ph type="title" hasCustomPrompt="1"/>
          </p:nvPr>
        </p:nvSpPr>
        <p:spPr>
          <a:xfrm>
            <a:off x="685800" y="3448641"/>
            <a:ext cx="7229475" cy="2305050"/>
          </a:xfrm>
          <a:prstGeom prst="rect">
            <a:avLst/>
          </a:prstGeom>
        </p:spPr>
        <p:txBody>
          <a:bodyPr>
            <a:normAutofit/>
          </a:bodyPr>
          <a:lstStyle>
            <a:lvl1pPr>
              <a:defRPr sz="3600">
                <a:solidFill>
                  <a:schemeClr val="accent1">
                    <a:lumMod val="50000"/>
                  </a:schemeClr>
                </a:solidFill>
                <a:latin typeface="Arial" panose="020B0604020202020204" pitchFamily="34" charset="0"/>
                <a:cs typeface="Arial" panose="020B0604020202020204" pitchFamily="34" charset="0"/>
              </a:defRPr>
            </a:lvl1pPr>
          </a:lstStyle>
          <a:p>
            <a:br>
              <a:rPr lang="en-US"/>
            </a:br>
            <a:r>
              <a:rPr lang="en-US"/>
              <a:t>Click to add</a:t>
            </a:r>
            <a:br>
              <a:rPr lang="en-US"/>
            </a:br>
            <a:r>
              <a:rPr lang="en-US"/>
              <a:t>Title</a:t>
            </a:r>
            <a:endParaRPr lang="en-AU"/>
          </a:p>
        </p:txBody>
      </p:sp>
      <p:sp>
        <p:nvSpPr>
          <p:cNvPr id="8" name="Rectangle 7">
            <a:extLst>
              <a:ext uri="{FF2B5EF4-FFF2-40B4-BE49-F238E27FC236}">
                <a16:creationId xmlns:a16="http://schemas.microsoft.com/office/drawing/2014/main" id="{9503D0FE-7258-7E4B-B8EF-FB765921EE9D}"/>
              </a:ext>
            </a:extLst>
          </p:cNvPr>
          <p:cNvSpPr/>
          <p:nvPr userDrawn="1"/>
        </p:nvSpPr>
        <p:spPr>
          <a:xfrm>
            <a:off x="834279" y="5294711"/>
            <a:ext cx="327772" cy="89086"/>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413461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9720000" cy="1009652"/>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60000" y="1611712"/>
            <a:ext cx="11448000" cy="4539627"/>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317458" y="6516000"/>
            <a:ext cx="490542" cy="180000"/>
          </a:xfrm>
          <a:prstGeom prst="rect">
            <a:avLst/>
          </a:prstGeom>
        </p:spPr>
        <p:txBody>
          <a:bodyPr vert="horz" lIns="0" tIns="0" rIns="0" bIns="0" rtlCol="0" anchor="t"/>
          <a:lstStyle>
            <a:lvl1pPr algn="r">
              <a:defRPr sz="1200">
                <a:solidFill>
                  <a:schemeClr val="tx1"/>
                </a:solidFill>
                <a:latin typeface="+mn-lt"/>
              </a:defRPr>
            </a:lvl1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NSW Government logo">
            <a:extLst>
              <a:ext uri="{FF2B5EF4-FFF2-40B4-BE49-F238E27FC236}">
                <a16:creationId xmlns:a16="http://schemas.microsoft.com/office/drawing/2014/main" id="{CCBF5FED-71CD-4122-8BE4-CA4C03A99224}"/>
              </a:ext>
            </a:extLst>
          </p:cNvPr>
          <p:cNvPicPr>
            <a:picLocks noChangeAspect="1"/>
          </p:cNvPicPr>
          <p:nvPr userDrawn="1"/>
        </p:nvPicPr>
        <p:blipFill>
          <a:blip r:embed="rId29" cstate="print">
            <a:extLst>
              <a:ext uri="{28A0092B-C50C-407E-A947-70E740481C1C}">
                <a14:useLocalDpi xmlns:a14="http://schemas.microsoft.com/office/drawing/2010/main" val="0"/>
              </a:ext>
            </a:extLst>
          </a:blip>
          <a:srcRect/>
          <a:stretch/>
        </p:blipFill>
        <p:spPr>
          <a:xfrm>
            <a:off x="11221200" y="360321"/>
            <a:ext cx="630000" cy="684882"/>
          </a:xfrm>
          <a:prstGeom prst="rect">
            <a:avLst/>
          </a:prstGeom>
        </p:spPr>
      </p:pic>
      <p:sp>
        <p:nvSpPr>
          <p:cNvPr id="7" name="TextBox 6">
            <a:extLst>
              <a:ext uri="{FF2B5EF4-FFF2-40B4-BE49-F238E27FC236}">
                <a16:creationId xmlns:a16="http://schemas.microsoft.com/office/drawing/2014/main" id="{2FE5A62D-1C14-7E52-30D9-AC3A51104F31}"/>
              </a:ext>
            </a:extLst>
          </p:cNvPr>
          <p:cNvSpPr txBox="1"/>
          <p:nvPr userDrawn="1">
            <p:extLst>
              <p:ext uri="{1162E1C5-73C7-4A58-AE30-91384D911F3F}">
                <p184:classification xmlns:p184="http://schemas.microsoft.com/office/powerpoint/2018/4/main" val="hdr"/>
              </p:ext>
            </p:extLst>
          </p:nvPr>
        </p:nvSpPr>
        <p:spPr>
          <a:xfrm>
            <a:off x="5836412" y="63500"/>
            <a:ext cx="544513" cy="152400"/>
          </a:xfrm>
          <a:prstGeom prst="rect">
            <a:avLst/>
          </a:prstGeom>
        </p:spPr>
        <p:txBody>
          <a:bodyPr horzOverflow="overflow" lIns="0" tIns="0" rIns="0" bIns="0">
            <a:spAutoFit/>
          </a:bodyPr>
          <a:lstStyle/>
          <a:p>
            <a:pPr algn="l"/>
            <a:r>
              <a:rPr lang="en-AU" sz="1000">
                <a:solidFill>
                  <a:srgbClr val="FF0000">
                    <a:alpha val="50000"/>
                  </a:srgbClr>
                </a:solidFill>
                <a:latin typeface="Aptos" panose="020B0004020202020204" pitchFamily="34" charset="0"/>
              </a:rPr>
              <a:t>OFFICIAL</a:t>
            </a:r>
          </a:p>
        </p:txBody>
      </p:sp>
      <p:sp>
        <p:nvSpPr>
          <p:cNvPr id="9" name="TextBox 8">
            <a:extLst>
              <a:ext uri="{FF2B5EF4-FFF2-40B4-BE49-F238E27FC236}">
                <a16:creationId xmlns:a16="http://schemas.microsoft.com/office/drawing/2014/main" id="{F812F09C-D651-9CAC-EF9D-43C3D0AF151A}"/>
              </a:ext>
            </a:extLst>
          </p:cNvPr>
          <p:cNvSpPr txBox="1"/>
          <p:nvPr userDrawn="1">
            <p:extLst>
              <p:ext uri="{1162E1C5-73C7-4A58-AE30-91384D911F3F}">
                <p184:classification xmlns:p184="http://schemas.microsoft.com/office/powerpoint/2018/4/main" val="ftr"/>
              </p:ext>
            </p:extLst>
          </p:nvPr>
        </p:nvSpPr>
        <p:spPr>
          <a:xfrm>
            <a:off x="5836412" y="6642100"/>
            <a:ext cx="544513" cy="152400"/>
          </a:xfrm>
          <a:prstGeom prst="rect">
            <a:avLst/>
          </a:prstGeom>
        </p:spPr>
        <p:txBody>
          <a:bodyPr horzOverflow="overflow" lIns="0" tIns="0" rIns="0" bIns="0">
            <a:spAutoFit/>
          </a:bodyPr>
          <a:lstStyle/>
          <a:p>
            <a:pPr algn="l"/>
            <a:r>
              <a:rPr lang="en-AU" sz="1000">
                <a:solidFill>
                  <a:srgbClr val="FF0000">
                    <a:alpha val="50000"/>
                  </a:srgbClr>
                </a:solidFill>
                <a:latin typeface="Aptos" panose="020B0004020202020204" pitchFamily="34" charset="0"/>
              </a:rPr>
              <a:t>OFFICIAL</a:t>
            </a:r>
          </a:p>
        </p:txBody>
      </p:sp>
    </p:spTree>
    <p:extLst>
      <p:ext uri="{BB962C8B-B14F-4D97-AF65-F5344CB8AC3E}">
        <p14:creationId xmlns:p14="http://schemas.microsoft.com/office/powerpoint/2010/main" val="315871003"/>
      </p:ext>
    </p:extLst>
  </p:cSld>
  <p:clrMap bg1="lt1" tx1="dk1" bg2="lt2" tx2="dk2" accent1="accent1" accent2="accent2" accent3="accent3" accent4="accent4" accent5="accent5" accent6="accent6" hlink="hlink" folHlink="folHlink"/>
  <p:sldLayoutIdLst>
    <p:sldLayoutId id="2147483815" r:id="rId1"/>
    <p:sldLayoutId id="2147483814"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7" r:id="rId14"/>
    <p:sldLayoutId id="2147483828" r:id="rId15"/>
    <p:sldLayoutId id="2147483829" r:id="rId16"/>
    <p:sldLayoutId id="2147483830" r:id="rId17"/>
    <p:sldLayoutId id="2147483831" r:id="rId18"/>
    <p:sldLayoutId id="2147483832" r:id="rId19"/>
    <p:sldLayoutId id="2147483833" r:id="rId20"/>
    <p:sldLayoutId id="2147483834" r:id="rId21"/>
    <p:sldLayoutId id="2147483835" r:id="rId22"/>
    <p:sldLayoutId id="2147483836" r:id="rId23"/>
    <p:sldLayoutId id="2147483837" r:id="rId24"/>
    <p:sldLayoutId id="2147483838" r:id="rId25"/>
    <p:sldLayoutId id="2147483839" r:id="rId26"/>
    <p:sldLayoutId id="2147483840" r:id="rId27"/>
  </p:sldLayoutIdLst>
  <p:hf hdr="0" dt="0"/>
  <p:txStyles>
    <p:titleStyle>
      <a:lvl1pPr algn="l" defTabSz="914377" rtl="0" eaLnBrk="1" latinLnBrk="0" hangingPunct="1">
        <a:lnSpc>
          <a:spcPct val="90000"/>
        </a:lnSpc>
        <a:spcBef>
          <a:spcPct val="0"/>
        </a:spcBef>
        <a:buNone/>
        <a:defRPr sz="3600" kern="1200">
          <a:solidFill>
            <a:schemeClr val="tx1"/>
          </a:solidFill>
          <a:latin typeface="+mn-lt"/>
          <a:ea typeface="+mj-ea"/>
          <a:cs typeface="+mj-cs"/>
        </a:defRPr>
      </a:lvl1pPr>
    </p:titleStyle>
    <p:body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j-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1"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svg"/><Relationship Id="rId2" Type="http://schemas.openxmlformats.org/officeDocument/2006/relationships/slideLayout" Target="../slideLayouts/slideLayout26.xml"/><Relationship Id="rId1" Type="http://schemas.openxmlformats.org/officeDocument/2006/relationships/tags" Target="../tags/tag3.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slideLayout" Target="../slideLayouts/slideLayout26.xml"/><Relationship Id="rId1" Type="http://schemas.openxmlformats.org/officeDocument/2006/relationships/tags" Target="../tags/tag4.xml"/><Relationship Id="rId5" Type="http://schemas.openxmlformats.org/officeDocument/2006/relationships/image" Target="../media/image8.jpe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6.xml"/><Relationship Id="rId1" Type="http://schemas.openxmlformats.org/officeDocument/2006/relationships/tags" Target="../tags/tag5.xml"/><Relationship Id="rId6" Type="http://schemas.openxmlformats.org/officeDocument/2006/relationships/image" Target="../media/image10.jpeg"/><Relationship Id="rId5" Type="http://schemas.openxmlformats.org/officeDocument/2006/relationships/image" Target="../media/image9.svg"/><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11.jpeg"/><Relationship Id="rId7" Type="http://schemas.openxmlformats.org/officeDocument/2006/relationships/image" Target="../media/image15.svg"/><Relationship Id="rId2" Type="http://schemas.openxmlformats.org/officeDocument/2006/relationships/slideLayout" Target="../slideLayouts/slideLayout26.xml"/><Relationship Id="rId1" Type="http://schemas.openxmlformats.org/officeDocument/2006/relationships/tags" Target="../tags/tag6.xml"/><Relationship Id="rId6" Type="http://schemas.openxmlformats.org/officeDocument/2006/relationships/image" Target="../media/image14.svg"/><Relationship Id="rId11" Type="http://schemas.openxmlformats.org/officeDocument/2006/relationships/image" Target="../media/image5.svg"/><Relationship Id="rId5" Type="http://schemas.openxmlformats.org/officeDocument/2006/relationships/image" Target="../media/image13.svg"/><Relationship Id="rId10" Type="http://schemas.openxmlformats.org/officeDocument/2006/relationships/image" Target="../media/image17.svg"/><Relationship Id="rId4" Type="http://schemas.openxmlformats.org/officeDocument/2006/relationships/image" Target="../media/image12.png"/><Relationship Id="rId9" Type="http://schemas.openxmlformats.org/officeDocument/2006/relationships/image" Target="../media/image16.svg"/></Relationships>
</file>

<file path=ppt/slides/_rels/slide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slideLayout" Target="../slideLayouts/slideLayout26.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hyperlink" Target="http://training.buy.nsw.gov.au/?C=928249" TargetMode="External"/><Relationship Id="rId2" Type="http://schemas.openxmlformats.org/officeDocument/2006/relationships/slideLayout" Target="../slideLayouts/slideLayout26.xml"/><Relationship Id="rId1" Type="http://schemas.openxmlformats.org/officeDocument/2006/relationships/tags" Target="../tags/tag8.xml"/><Relationship Id="rId6" Type="http://schemas.openxmlformats.org/officeDocument/2006/relationships/hyperlink" Target="http://training.buy.nsw.gov.au/?C=922758" TargetMode="External"/><Relationship Id="rId5" Type="http://schemas.openxmlformats.org/officeDocument/2006/relationships/image" Target="../media/image19.svg"/><Relationship Id="rId4" Type="http://schemas.openxmlformats.org/officeDocument/2006/relationships/hyperlink" Target="https://training.buy.nsw.gov.au/?LP=10901"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hyperlink" Target="http://training.buy.nsw.gov.au/?C=940688" TargetMode="External"/><Relationship Id="rId2" Type="http://schemas.openxmlformats.org/officeDocument/2006/relationships/slideLayout" Target="../slideLayouts/slideLayout26.xml"/><Relationship Id="rId1" Type="http://schemas.openxmlformats.org/officeDocument/2006/relationships/tags" Target="../tags/tag9.xml"/><Relationship Id="rId6" Type="http://schemas.openxmlformats.org/officeDocument/2006/relationships/hyperlink" Target="http://training.buy.nsw.gov.au/?C=928254" TargetMode="External"/><Relationship Id="rId5" Type="http://schemas.openxmlformats.org/officeDocument/2006/relationships/image" Target="../media/image19.svg"/><Relationship Id="rId4" Type="http://schemas.openxmlformats.org/officeDocument/2006/relationships/hyperlink" Target="https://training.buy.nsw.gov.au/?LP=10901" TargetMode="Externa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hyperlink" Target="http://training.buy.nsw.gov.au/?C=928260" TargetMode="External"/><Relationship Id="rId2" Type="http://schemas.openxmlformats.org/officeDocument/2006/relationships/slideLayout" Target="../slideLayouts/slideLayout26.xml"/><Relationship Id="rId1" Type="http://schemas.openxmlformats.org/officeDocument/2006/relationships/tags" Target="../tags/tag10.xml"/><Relationship Id="rId6" Type="http://schemas.openxmlformats.org/officeDocument/2006/relationships/hyperlink" Target="http://training.buy.nsw.gov.au/?C=940689" TargetMode="External"/><Relationship Id="rId5" Type="http://schemas.openxmlformats.org/officeDocument/2006/relationships/image" Target="../media/image19.svg"/><Relationship Id="rId4" Type="http://schemas.openxmlformats.org/officeDocument/2006/relationships/hyperlink" Target="https://training.buy.nsw.gov.au/?LP=10901" TargetMode="Externa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hyperlink" Target="http://training.buy.nsw.gov.au/?C=928625" TargetMode="External"/><Relationship Id="rId2" Type="http://schemas.openxmlformats.org/officeDocument/2006/relationships/slideLayout" Target="../slideLayouts/slideLayout26.xml"/><Relationship Id="rId1" Type="http://schemas.openxmlformats.org/officeDocument/2006/relationships/tags" Target="../tags/tag11.xml"/><Relationship Id="rId6" Type="http://schemas.openxmlformats.org/officeDocument/2006/relationships/hyperlink" Target="http://training.buy.nsw.gov.au/?C=928622" TargetMode="External"/><Relationship Id="rId5" Type="http://schemas.openxmlformats.org/officeDocument/2006/relationships/image" Target="../media/image19.svg"/><Relationship Id="rId4" Type="http://schemas.openxmlformats.org/officeDocument/2006/relationships/hyperlink" Target="https://training.buy.nsw.gov.au/?LP=10901"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hyperlink" Target="http://training.buy.nsw.gov.au/?C=934920" TargetMode="External"/><Relationship Id="rId2" Type="http://schemas.openxmlformats.org/officeDocument/2006/relationships/slideLayout" Target="../slideLayouts/slideLayout26.xml"/><Relationship Id="rId1" Type="http://schemas.openxmlformats.org/officeDocument/2006/relationships/tags" Target="../tags/tag12.xml"/><Relationship Id="rId6" Type="http://schemas.openxmlformats.org/officeDocument/2006/relationships/hyperlink" Target="http://training.buy.nsw.gov.au/?C=948046" TargetMode="External"/><Relationship Id="rId5" Type="http://schemas.openxmlformats.org/officeDocument/2006/relationships/image" Target="../media/image19.svg"/><Relationship Id="rId4" Type="http://schemas.openxmlformats.org/officeDocument/2006/relationships/hyperlink" Target="http://training.buy.nsw.gov.au/?LP=32663" TargetMode="Externa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hyperlink" Target="https://training.buy.nsw.gov.au?LP=80857" TargetMode="External"/><Relationship Id="rId2" Type="http://schemas.openxmlformats.org/officeDocument/2006/relationships/slideLayout" Target="../slideLayouts/slideLayout26.xml"/><Relationship Id="rId1" Type="http://schemas.openxmlformats.org/officeDocument/2006/relationships/tags" Target="../tags/tag13.xml"/><Relationship Id="rId6" Type="http://schemas.openxmlformats.org/officeDocument/2006/relationships/hyperlink" Target="https://training.buy.nsw.gov.au/?C=2581739" TargetMode="External"/><Relationship Id="rId5" Type="http://schemas.openxmlformats.org/officeDocument/2006/relationships/image" Target="../media/image19.svg"/><Relationship Id="rId4" Type="http://schemas.openxmlformats.org/officeDocument/2006/relationships/hyperlink" Target="http://training.buy.nsw.gov.au/?LP=32663" TargetMode="Externa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hyperlink" Target="https://training.buy.nsw.gov.au/?C=1105237" TargetMode="External"/><Relationship Id="rId2" Type="http://schemas.openxmlformats.org/officeDocument/2006/relationships/slideLayout" Target="../slideLayouts/slideLayout26.xml"/><Relationship Id="rId1" Type="http://schemas.openxmlformats.org/officeDocument/2006/relationships/tags" Target="../tags/tag14.xml"/><Relationship Id="rId6" Type="http://schemas.openxmlformats.org/officeDocument/2006/relationships/hyperlink" Target="https://training.buy.nsw.gov.au?LP=80858" TargetMode="External"/><Relationship Id="rId5" Type="http://schemas.openxmlformats.org/officeDocument/2006/relationships/image" Target="../media/image19.svg"/><Relationship Id="rId4" Type="http://schemas.openxmlformats.org/officeDocument/2006/relationships/hyperlink" Target="http://training.buy.nsw.gov.au/?LP=32663"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6.xml"/><Relationship Id="rId1" Type="http://schemas.openxmlformats.org/officeDocument/2006/relationships/tags" Target="../tags/tag15.xml"/><Relationship Id="rId6" Type="http://schemas.openxmlformats.org/officeDocument/2006/relationships/hyperlink" Target="https://training.buy.nsw.gov.au/?C=2639193" TargetMode="External"/><Relationship Id="rId5" Type="http://schemas.openxmlformats.org/officeDocument/2006/relationships/image" Target="../media/image19.svg"/><Relationship Id="rId4" Type="http://schemas.openxmlformats.org/officeDocument/2006/relationships/hyperlink" Target="http://training.buy.nsw.gov.au/?LP=32663" TargetMode="Externa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6.xml"/><Relationship Id="rId1" Type="http://schemas.openxmlformats.org/officeDocument/2006/relationships/tags" Target="../tags/tag16.xml"/><Relationship Id="rId6" Type="http://schemas.openxmlformats.org/officeDocument/2006/relationships/hyperlink" Target="https://training.buy.nsw.gov.au/?C=3448988" TargetMode="External"/><Relationship Id="rId5" Type="http://schemas.openxmlformats.org/officeDocument/2006/relationships/image" Target="../media/image20.svg"/><Relationship Id="rId4" Type="http://schemas.openxmlformats.org/officeDocument/2006/relationships/hyperlink" Target="http://training.buy.nsw.gov.au/?LP=32663" TargetMode="Externa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6.xml"/><Relationship Id="rId1" Type="http://schemas.openxmlformats.org/officeDocument/2006/relationships/tags" Target="../tags/tag17.xml"/><Relationship Id="rId5" Type="http://schemas.openxmlformats.org/officeDocument/2006/relationships/hyperlink" Target="https://buy.nsw.gov.au/training/applied-procurement-and-contracting" TargetMode="External"/><Relationship Id="rId4" Type="http://schemas.openxmlformats.org/officeDocument/2006/relationships/image" Target="../media/image19.sv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hyperlink" Target="http://training.buy.nsw.gov.au/?C=1586251" TargetMode="External"/><Relationship Id="rId2" Type="http://schemas.openxmlformats.org/officeDocument/2006/relationships/slideLayout" Target="../slideLayouts/slideLayout26.xml"/><Relationship Id="rId1" Type="http://schemas.openxmlformats.org/officeDocument/2006/relationships/tags" Target="../tags/tag18.xml"/><Relationship Id="rId6" Type="http://schemas.openxmlformats.org/officeDocument/2006/relationships/hyperlink" Target="http://training.buy.nsw.gov.au/?C=1536167" TargetMode="External"/><Relationship Id="rId5" Type="http://schemas.openxmlformats.org/officeDocument/2006/relationships/image" Target="../media/image19.svg"/><Relationship Id="rId4" Type="http://schemas.openxmlformats.org/officeDocument/2006/relationships/hyperlink" Target="http://training.buy.nsw.gov.au/?LP=21988"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hyperlink" Target="http://training.buy.nsw.gov.au/?C=1586329" TargetMode="External"/><Relationship Id="rId2" Type="http://schemas.openxmlformats.org/officeDocument/2006/relationships/slideLayout" Target="../slideLayouts/slideLayout26.xml"/><Relationship Id="rId1" Type="http://schemas.openxmlformats.org/officeDocument/2006/relationships/tags" Target="../tags/tag19.xml"/><Relationship Id="rId6" Type="http://schemas.openxmlformats.org/officeDocument/2006/relationships/hyperlink" Target="http://training.buy.nsw.gov.au/?C=1586276" TargetMode="External"/><Relationship Id="rId5" Type="http://schemas.openxmlformats.org/officeDocument/2006/relationships/image" Target="../media/image19.svg"/><Relationship Id="rId4" Type="http://schemas.openxmlformats.org/officeDocument/2006/relationships/hyperlink" Target="http://training.buy.nsw.gov.au/?LP=21988" TargetMode="Externa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hyperlink" Target="https://training.buy.nsw.gov.au/?C=1874404" TargetMode="External"/><Relationship Id="rId2" Type="http://schemas.openxmlformats.org/officeDocument/2006/relationships/slideLayout" Target="../slideLayouts/slideLayout26.xml"/><Relationship Id="rId1" Type="http://schemas.openxmlformats.org/officeDocument/2006/relationships/tags" Target="../tags/tag20.xml"/><Relationship Id="rId6" Type="http://schemas.openxmlformats.org/officeDocument/2006/relationships/hyperlink" Target="http://training.buy.nsw.gov.au?C=1587149" TargetMode="External"/><Relationship Id="rId5" Type="http://schemas.openxmlformats.org/officeDocument/2006/relationships/image" Target="../media/image20.svg"/><Relationship Id="rId4" Type="http://schemas.openxmlformats.org/officeDocument/2006/relationships/hyperlink" Target="http://training.buy.nsw.gov.au/?LP=21988" TargetMode="Externa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hyperlink" Target="https://training.buy.nsw.gov.au/?C=5476413" TargetMode="External"/><Relationship Id="rId2" Type="http://schemas.openxmlformats.org/officeDocument/2006/relationships/slideLayout" Target="../slideLayouts/slideLayout26.xml"/><Relationship Id="rId1" Type="http://schemas.openxmlformats.org/officeDocument/2006/relationships/tags" Target="../tags/tag21.xml"/><Relationship Id="rId6" Type="http://schemas.openxmlformats.org/officeDocument/2006/relationships/hyperlink" Target="https://training.buy.nsw.gov.au/?C=1874405" TargetMode="External"/><Relationship Id="rId5" Type="http://schemas.openxmlformats.org/officeDocument/2006/relationships/image" Target="../media/image19.svg"/><Relationship Id="rId4" Type="http://schemas.openxmlformats.org/officeDocument/2006/relationships/hyperlink" Target="http://training.buy.nsw.gov.au/?LP=21988" TargetMode="Externa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6.xml"/><Relationship Id="rId1" Type="http://schemas.openxmlformats.org/officeDocument/2006/relationships/tags" Target="../tags/tag22.xml"/><Relationship Id="rId6" Type="http://schemas.openxmlformats.org/officeDocument/2006/relationships/hyperlink" Target="https://training.buy.nsw.gov.au/?C=3448871" TargetMode="External"/><Relationship Id="rId5" Type="http://schemas.openxmlformats.org/officeDocument/2006/relationships/image" Target="../media/image19.svg"/><Relationship Id="rId4" Type="http://schemas.openxmlformats.org/officeDocument/2006/relationships/hyperlink" Target="http://training.buy.nsw.gov.au/?LP=21988" TargetMode="Externa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6.xml"/><Relationship Id="rId1" Type="http://schemas.openxmlformats.org/officeDocument/2006/relationships/tags" Target="../tags/tag23.xml"/><Relationship Id="rId5" Type="http://schemas.openxmlformats.org/officeDocument/2006/relationships/hyperlink" Target="https://buy.nsw.gov.au/training/diploma-of-procurement-and-contracting" TargetMode="External"/><Relationship Id="rId4" Type="http://schemas.openxmlformats.org/officeDocument/2006/relationships/image" Target="../media/image19.sv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6.xml"/><Relationship Id="rId1" Type="http://schemas.openxmlformats.org/officeDocument/2006/relationships/tags" Target="../tags/tag24.xml"/><Relationship Id="rId5" Type="http://schemas.openxmlformats.org/officeDocument/2006/relationships/hyperlink" Target="https://buy.nsw.gov.au/training/advanced-diploma-of-procurement-and-contracting" TargetMode="External"/><Relationship Id="rId4" Type="http://schemas.openxmlformats.org/officeDocument/2006/relationships/image" Target="../media/image19.sv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6.xml"/><Relationship Id="rId1" Type="http://schemas.openxmlformats.org/officeDocument/2006/relationships/tags" Target="../tags/tag25.xml"/><Relationship Id="rId6" Type="http://schemas.openxmlformats.org/officeDocument/2006/relationships/hyperlink" Target="https://training.buy.nsw.gov.au/?C=2706457" TargetMode="External"/><Relationship Id="rId5" Type="http://schemas.openxmlformats.org/officeDocument/2006/relationships/hyperlink" Target="http://training.buy.nsw.gov.au/?C=1034737" TargetMode="External"/><Relationship Id="rId4" Type="http://schemas.openxmlformats.org/officeDocument/2006/relationships/image" Target="../media/image19.sv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6.xml"/><Relationship Id="rId1" Type="http://schemas.openxmlformats.org/officeDocument/2006/relationships/tags" Target="../tags/tag26.xml"/><Relationship Id="rId5" Type="http://schemas.openxmlformats.org/officeDocument/2006/relationships/hyperlink" Target="https://training.buy.nsw.gov.au/?C=3327042" TargetMode="External"/><Relationship Id="rId4" Type="http://schemas.openxmlformats.org/officeDocument/2006/relationships/image" Target="../media/image19.sv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6.xml"/><Relationship Id="rId1" Type="http://schemas.openxmlformats.org/officeDocument/2006/relationships/tags" Target="../tags/tag27.xml"/><Relationship Id="rId5" Type="http://schemas.openxmlformats.org/officeDocument/2006/relationships/hyperlink" Target="http://training.buy.nsw.gov.au/?LP=32636" TargetMode="External"/><Relationship Id="rId4" Type="http://schemas.openxmlformats.org/officeDocument/2006/relationships/image" Target="../media/image19.sv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6.xml"/><Relationship Id="rId1" Type="http://schemas.openxmlformats.org/officeDocument/2006/relationships/tags" Target="../tags/tag28.xml"/><Relationship Id="rId6" Type="http://schemas.openxmlformats.org/officeDocument/2006/relationships/hyperlink" Target="https://training.buy.nsw.gov.au/?C=3450372" TargetMode="External"/><Relationship Id="rId5" Type="http://schemas.openxmlformats.org/officeDocument/2006/relationships/hyperlink" Target="https://www.info.buy.nsw.gov.au/training/community-of-practice" TargetMode="External"/><Relationship Id="rId4" Type="http://schemas.openxmlformats.org/officeDocument/2006/relationships/image" Target="../media/image19.sv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6.xml"/><Relationship Id="rId1" Type="http://schemas.openxmlformats.org/officeDocument/2006/relationships/tags" Target="../tags/tag29.xml"/><Relationship Id="rId5" Type="http://schemas.openxmlformats.org/officeDocument/2006/relationships/hyperlink" Target="http://training.buy.nsw.gov.au/?LP=39523" TargetMode="External"/><Relationship Id="rId4" Type="http://schemas.openxmlformats.org/officeDocument/2006/relationships/image" Target="../media/image19.sv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6.xml"/><Relationship Id="rId1" Type="http://schemas.openxmlformats.org/officeDocument/2006/relationships/tags" Target="../tags/tag30.xml"/><Relationship Id="rId5" Type="http://schemas.openxmlformats.org/officeDocument/2006/relationships/hyperlink" Target="https://buy.nsw.gov.au/training/gc21-training-for-suppliers" TargetMode="External"/><Relationship Id="rId4" Type="http://schemas.openxmlformats.org/officeDocument/2006/relationships/image" Target="../media/image19.sv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6.xml"/><Relationship Id="rId1" Type="http://schemas.openxmlformats.org/officeDocument/2006/relationships/tags" Target="../tags/tag31.xml"/><Relationship Id="rId5" Type="http://schemas.openxmlformats.org/officeDocument/2006/relationships/hyperlink" Target="https://buy.nsw.gov.au/training/mw21-training-for-suppliers" TargetMode="External"/><Relationship Id="rId4" Type="http://schemas.openxmlformats.org/officeDocument/2006/relationships/image" Target="../media/image19.sv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6.xml"/><Relationship Id="rId1" Type="http://schemas.openxmlformats.org/officeDocument/2006/relationships/tags" Target="../tags/tag32.xml"/><Relationship Id="rId6" Type="http://schemas.openxmlformats.org/officeDocument/2006/relationships/hyperlink" Target="https://training.buy.nsw.gov.au/?C=1382377" TargetMode="External"/><Relationship Id="rId5" Type="http://schemas.openxmlformats.org/officeDocument/2006/relationships/hyperlink" Target="https://buy.nsw.gov.au/training/selling-to-the-nsw-government" TargetMode="External"/><Relationship Id="rId4" Type="http://schemas.openxmlformats.org/officeDocument/2006/relationships/image" Target="../media/image19.svg"/></Relationships>
</file>

<file path=ppt/slides/_rels/slide32.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hyperlink" Target="mailto:NSWP_Capability@treasury.nsw.gov.au" TargetMode="External"/><Relationship Id="rId2" Type="http://schemas.openxmlformats.org/officeDocument/2006/relationships/slideLayout" Target="../slideLayouts/slideLayout26.xml"/><Relationship Id="rId1" Type="http://schemas.openxmlformats.org/officeDocument/2006/relationships/tags" Target="../tags/tag33.xml"/><Relationship Id="rId6" Type="http://schemas.openxmlformats.org/officeDocument/2006/relationships/image" Target="../media/image22.png"/><Relationship Id="rId5" Type="http://schemas.openxmlformats.org/officeDocument/2006/relationships/image" Target="../media/image6.svg"/><Relationship Id="rId4" Type="http://schemas.openxmlformats.org/officeDocument/2006/relationships/image" Target="../media/image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57C392-3664-584B-B1C6-0F08FEF00034}"/>
              </a:ext>
            </a:extLst>
          </p:cNvPr>
          <p:cNvSpPr>
            <a:spLocks noGrp="1"/>
          </p:cNvSpPr>
          <p:nvPr>
            <p:ph type="ctrTitle"/>
          </p:nvPr>
        </p:nvSpPr>
        <p:spPr/>
        <p:txBody>
          <a:bodyPr lIns="91440" tIns="45720" rIns="91440" bIns="45720" anchor="t">
            <a:normAutofit fontScale="90000"/>
          </a:bodyPr>
          <a:lstStyle/>
          <a:p>
            <a:r>
              <a:rPr lang="en-US" b="1" dirty="0">
                <a:latin typeface="Arial"/>
                <a:cs typeface="Arial"/>
              </a:rPr>
              <a:t>Centre-led procurement training and development catalogue</a:t>
            </a:r>
            <a:br>
              <a:rPr lang="en-US" b="1" dirty="0"/>
            </a:br>
            <a:br>
              <a:rPr lang="en-US" dirty="0"/>
            </a:br>
            <a:r>
              <a:rPr lang="en-US" sz="2400" dirty="0">
                <a:latin typeface="Arial"/>
                <a:cs typeface="Arial"/>
              </a:rPr>
              <a:t>NSW Procurement</a:t>
            </a:r>
            <a:br>
              <a:rPr lang="en-US" sz="2400" dirty="0"/>
            </a:br>
            <a:r>
              <a:rPr lang="en-US" sz="2400" dirty="0">
                <a:latin typeface="Arial"/>
                <a:cs typeface="Arial"/>
              </a:rPr>
              <a:t>October 2026</a:t>
            </a:r>
            <a:endParaRPr lang="en-US" dirty="0">
              <a:latin typeface="Arial"/>
              <a:cs typeface="Arial"/>
            </a:endParaRPr>
          </a:p>
        </p:txBody>
      </p:sp>
      <p:sp>
        <p:nvSpPr>
          <p:cNvPr id="2" name="Text Placeholder 1">
            <a:extLst>
              <a:ext uri="{FF2B5EF4-FFF2-40B4-BE49-F238E27FC236}">
                <a16:creationId xmlns:a16="http://schemas.microsoft.com/office/drawing/2014/main" id="{B47E2C7D-78BB-875D-23FD-0E5FBB470448}"/>
              </a:ext>
            </a:extLst>
          </p:cNvPr>
          <p:cNvSpPr>
            <a:spLocks noGrp="1"/>
          </p:cNvSpPr>
          <p:nvPr>
            <p:ph type="body" sz="quarter" idx="10"/>
          </p:nvPr>
        </p:nvSpPr>
        <p:spPr/>
        <p:txBody>
          <a:bodyPr/>
          <a:lstStyle/>
          <a:p>
            <a:r>
              <a:rPr lang="en-AU"/>
              <a:t>External</a:t>
            </a:r>
          </a:p>
        </p:txBody>
      </p:sp>
    </p:spTree>
    <p:custDataLst>
      <p:tags r:id="rId1"/>
    </p:custDataLst>
    <p:extLst>
      <p:ext uri="{BB962C8B-B14F-4D97-AF65-F5344CB8AC3E}">
        <p14:creationId xmlns:p14="http://schemas.microsoft.com/office/powerpoint/2010/main" val="1082397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D87CF8-ED9B-4909-86BC-ACA97A2C3A9D}"/>
              </a:ext>
            </a:extLst>
          </p:cNvPr>
          <p:cNvSpPr>
            <a:spLocks noGrp="1"/>
          </p:cNvSpPr>
          <p:nvPr>
            <p:ph type="title"/>
          </p:nvPr>
        </p:nvSpPr>
        <p:spPr>
          <a:xfrm>
            <a:off x="498918" y="423361"/>
            <a:ext cx="10620637" cy="937467"/>
          </a:xfrm>
        </p:spPr>
        <p:txBody>
          <a:bodyPr/>
          <a:lstStyle/>
          <a:p>
            <a:r>
              <a:rPr lang="en-AU">
                <a:solidFill>
                  <a:schemeClr val="accent1"/>
                </a:solidFill>
              </a:rPr>
              <a:t>Comperio – NSW Government’s procurement training platform</a:t>
            </a:r>
          </a:p>
        </p:txBody>
      </p:sp>
      <p:grpSp>
        <p:nvGrpSpPr>
          <p:cNvPr id="49" name="Group 48">
            <a:extLst>
              <a:ext uri="{FF2B5EF4-FFF2-40B4-BE49-F238E27FC236}">
                <a16:creationId xmlns:a16="http://schemas.microsoft.com/office/drawing/2014/main" id="{98A2F225-9A10-C77F-219C-479FA4BC6E6B}"/>
              </a:ext>
            </a:extLst>
          </p:cNvPr>
          <p:cNvGrpSpPr/>
          <p:nvPr/>
        </p:nvGrpSpPr>
        <p:grpSpPr>
          <a:xfrm>
            <a:off x="5470839" y="705848"/>
            <a:ext cx="6795537" cy="6795537"/>
            <a:chOff x="4692168" y="954941"/>
            <a:chExt cx="6795537" cy="6795537"/>
          </a:xfrm>
        </p:grpSpPr>
        <p:pic>
          <p:nvPicPr>
            <p:cNvPr id="50" name="Picture 49" descr="Icon&#10;&#10;Description automatically generated with medium confidence">
              <a:extLst>
                <a:ext uri="{FF2B5EF4-FFF2-40B4-BE49-F238E27FC236}">
                  <a16:creationId xmlns:a16="http://schemas.microsoft.com/office/drawing/2014/main" id="{E5BF83F2-CCF3-FC28-8704-33BEB95D7F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2168" y="954941"/>
              <a:ext cx="6795537" cy="6795537"/>
            </a:xfrm>
            <a:prstGeom prst="rect">
              <a:avLst/>
            </a:prstGeom>
          </p:spPr>
        </p:pic>
        <p:pic>
          <p:nvPicPr>
            <p:cNvPr id="51" name="Picture 50">
              <a:extLst>
                <a:ext uri="{FF2B5EF4-FFF2-40B4-BE49-F238E27FC236}">
                  <a16:creationId xmlns:a16="http://schemas.microsoft.com/office/drawing/2014/main" id="{39D4E077-5FFD-6381-614E-DDE85D920BE9}"/>
                </a:ext>
              </a:extLst>
            </p:cNvPr>
            <p:cNvPicPr/>
            <p:nvPr/>
          </p:nvPicPr>
          <p:blipFill rotWithShape="1">
            <a:blip r:embed="rId4"/>
            <a:srcRect b="15105"/>
            <a:stretch/>
          </p:blipFill>
          <p:spPr>
            <a:xfrm>
              <a:off x="5461352" y="1868910"/>
              <a:ext cx="5192131" cy="3287113"/>
            </a:xfrm>
            <a:prstGeom prst="rect">
              <a:avLst/>
            </a:prstGeom>
          </p:spPr>
        </p:pic>
      </p:grpSp>
      <p:grpSp>
        <p:nvGrpSpPr>
          <p:cNvPr id="52" name="Group 51">
            <a:extLst>
              <a:ext uri="{FF2B5EF4-FFF2-40B4-BE49-F238E27FC236}">
                <a16:creationId xmlns:a16="http://schemas.microsoft.com/office/drawing/2014/main" id="{26F98A2C-7DD3-2C2E-0180-4783709B6752}"/>
              </a:ext>
            </a:extLst>
          </p:cNvPr>
          <p:cNvGrpSpPr/>
          <p:nvPr/>
        </p:nvGrpSpPr>
        <p:grpSpPr>
          <a:xfrm>
            <a:off x="559822" y="6044237"/>
            <a:ext cx="4455477" cy="487485"/>
            <a:chOff x="3962557" y="368132"/>
            <a:chExt cx="6258075" cy="684713"/>
          </a:xfrm>
        </p:grpSpPr>
        <p:sp>
          <p:nvSpPr>
            <p:cNvPr id="53" name="Title 1">
              <a:extLst>
                <a:ext uri="{FF2B5EF4-FFF2-40B4-BE49-F238E27FC236}">
                  <a16:creationId xmlns:a16="http://schemas.microsoft.com/office/drawing/2014/main" id="{1529054C-43EB-9868-A2DC-87F07C4452D2}"/>
                </a:ext>
              </a:extLst>
            </p:cNvPr>
            <p:cNvSpPr txBox="1">
              <a:spLocks/>
            </p:cNvSpPr>
            <p:nvPr/>
          </p:nvSpPr>
          <p:spPr>
            <a:xfrm>
              <a:off x="4151472" y="472934"/>
              <a:ext cx="5407738" cy="579911"/>
            </a:xfrm>
            <a:prstGeom prst="rect">
              <a:avLst/>
            </a:prstGeom>
          </p:spPr>
          <p:txBody>
            <a:bodyPr/>
            <a:lstStyle>
              <a:lvl1pPr algn="l" defTabSz="914377" rtl="0" eaLnBrk="1" latinLnBrk="0" hangingPunct="1">
                <a:lnSpc>
                  <a:spcPct val="90000"/>
                </a:lnSpc>
                <a:spcBef>
                  <a:spcPct val="0"/>
                </a:spcBef>
                <a:buNone/>
                <a:defRPr sz="3600" kern="1200">
                  <a:solidFill>
                    <a:schemeClr val="tx1"/>
                  </a:solidFill>
                  <a:latin typeface="+mn-lt"/>
                  <a:ea typeface="+mj-ea"/>
                  <a:cs typeface="+mj-cs"/>
                </a:defRPr>
              </a:lvl1pPr>
            </a:lstStyle>
            <a:p>
              <a:pPr algn="ctr"/>
              <a:r>
                <a:rPr lang="en-AU" sz="1500"/>
                <a:t>https://</a:t>
              </a:r>
              <a:r>
                <a:rPr lang="en-AU" sz="1500" b="1">
                  <a:solidFill>
                    <a:srgbClr val="25567F"/>
                  </a:solidFill>
                </a:rPr>
                <a:t>training.buy.</a:t>
              </a:r>
              <a:r>
                <a:rPr lang="en-AU" sz="1500"/>
                <a:t>nsw.gov.au</a:t>
              </a:r>
            </a:p>
            <a:p>
              <a:pPr lvl="2" algn="ctr"/>
              <a:endParaRPr lang="en-AU" sz="1500"/>
            </a:p>
            <a:p>
              <a:pPr algn="ctr"/>
              <a:endParaRPr lang="en-AU" sz="1500"/>
            </a:p>
            <a:p>
              <a:pPr algn="ctr"/>
              <a:endParaRPr lang="en-AU" sz="1500"/>
            </a:p>
          </p:txBody>
        </p:sp>
        <p:sp>
          <p:nvSpPr>
            <p:cNvPr id="54" name="Rectangle: Rounded Corners 53">
              <a:extLst>
                <a:ext uri="{FF2B5EF4-FFF2-40B4-BE49-F238E27FC236}">
                  <a16:creationId xmlns:a16="http://schemas.microsoft.com/office/drawing/2014/main" id="{B3EF3D79-A69E-B251-B1F9-2A7D7F91008D}"/>
                </a:ext>
              </a:extLst>
            </p:cNvPr>
            <p:cNvSpPr/>
            <p:nvPr/>
          </p:nvSpPr>
          <p:spPr>
            <a:xfrm>
              <a:off x="3962557" y="368132"/>
              <a:ext cx="6258075" cy="642167"/>
            </a:xfrm>
            <a:prstGeom prst="roundRect">
              <a:avLst>
                <a:gd name="adj" fmla="val 50000"/>
              </a:avLst>
            </a:prstGeom>
            <a:no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5" name="Oval 54">
              <a:extLst>
                <a:ext uri="{FF2B5EF4-FFF2-40B4-BE49-F238E27FC236}">
                  <a16:creationId xmlns:a16="http://schemas.microsoft.com/office/drawing/2014/main" id="{B9B50B5C-6F37-6204-2429-34979F7730AC}"/>
                </a:ext>
              </a:extLst>
            </p:cNvPr>
            <p:cNvSpPr/>
            <p:nvPr/>
          </p:nvSpPr>
          <p:spPr>
            <a:xfrm>
              <a:off x="9626600" y="429379"/>
              <a:ext cx="526642" cy="516772"/>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6" name="Graphic 55">
              <a:extLst>
                <a:ext uri="{FF2B5EF4-FFF2-40B4-BE49-F238E27FC236}">
                  <a16:creationId xmlns:a16="http://schemas.microsoft.com/office/drawing/2014/main" id="{21448CBB-3EF1-BF42-BA07-D90FE09A648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711668" y="510141"/>
              <a:ext cx="348571" cy="348571"/>
            </a:xfrm>
            <a:prstGeom prst="rect">
              <a:avLst/>
            </a:prstGeom>
          </p:spPr>
        </p:pic>
      </p:grpSp>
      <p:grpSp>
        <p:nvGrpSpPr>
          <p:cNvPr id="57" name="Group 56">
            <a:extLst>
              <a:ext uri="{FF2B5EF4-FFF2-40B4-BE49-F238E27FC236}">
                <a16:creationId xmlns:a16="http://schemas.microsoft.com/office/drawing/2014/main" id="{7826E226-8583-A917-E67B-B4A71A69900C}"/>
              </a:ext>
            </a:extLst>
          </p:cNvPr>
          <p:cNvGrpSpPr>
            <a:grpSpLocks/>
          </p:cNvGrpSpPr>
          <p:nvPr/>
        </p:nvGrpSpPr>
        <p:grpSpPr bwMode="auto">
          <a:xfrm>
            <a:off x="986457" y="1194611"/>
            <a:ext cx="4505319" cy="1999794"/>
            <a:chOff x="1761238" y="3677464"/>
            <a:chExt cx="3854589" cy="2001790"/>
          </a:xfrm>
        </p:grpSpPr>
        <p:sp>
          <p:nvSpPr>
            <p:cNvPr id="58" name="Rectangle 19">
              <a:extLst>
                <a:ext uri="{FF2B5EF4-FFF2-40B4-BE49-F238E27FC236}">
                  <a16:creationId xmlns:a16="http://schemas.microsoft.com/office/drawing/2014/main" id="{CFECAEC7-DB25-5579-D6A0-A1262DA6CA5C}"/>
                </a:ext>
              </a:extLst>
            </p:cNvPr>
            <p:cNvSpPr>
              <a:spLocks noChangeArrowheads="1"/>
            </p:cNvSpPr>
            <p:nvPr/>
          </p:nvSpPr>
          <p:spPr bwMode="auto">
            <a:xfrm>
              <a:off x="1763406" y="4008990"/>
              <a:ext cx="3852421" cy="1670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285750" indent="-285750">
                <a:lnSpc>
                  <a:spcPct val="150000"/>
                </a:lnSpc>
                <a:spcBef>
                  <a:spcPct val="0"/>
                </a:spcBef>
                <a:buFont typeface="Wingdings" panose="05000000000000000000" pitchFamily="2" charset="2"/>
                <a:buChar char="§"/>
              </a:pPr>
              <a:r>
                <a:rPr lang="en-US" altLang="en-US" sz="1400">
                  <a:solidFill>
                    <a:schemeClr val="accent5"/>
                  </a:solidFill>
                  <a:latin typeface="Public Sans" pitchFamily="2" charset="0"/>
                  <a:ea typeface="Roboto Light" pitchFamily="2" charset="0"/>
                  <a:cs typeface="Arial" panose="020B0604020202020204" pitchFamily="34" charset="0"/>
                </a:rPr>
                <a:t>NSW Government buyers and procurement professionals</a:t>
              </a:r>
            </a:p>
            <a:p>
              <a:pPr marL="285750" indent="-285750">
                <a:lnSpc>
                  <a:spcPct val="150000"/>
                </a:lnSpc>
                <a:spcBef>
                  <a:spcPct val="0"/>
                </a:spcBef>
                <a:buFont typeface="Wingdings" panose="05000000000000000000" pitchFamily="2" charset="2"/>
                <a:buChar char="§"/>
              </a:pPr>
              <a:r>
                <a:rPr lang="en-AU" altLang="en-US" sz="1400">
                  <a:solidFill>
                    <a:schemeClr val="accent5"/>
                  </a:solidFill>
                  <a:latin typeface="Public Sans" pitchFamily="2" charset="0"/>
                  <a:ea typeface="Roboto Light" pitchFamily="2" charset="0"/>
                  <a:cs typeface="Arial" panose="020B0604020202020204" pitchFamily="34" charset="0"/>
                </a:rPr>
                <a:t>Eligible buyers (e.g. SOCs, local councils and other government jurisdictions)</a:t>
              </a:r>
            </a:p>
            <a:p>
              <a:pPr marL="285750" indent="-285750">
                <a:lnSpc>
                  <a:spcPct val="150000"/>
                </a:lnSpc>
                <a:spcBef>
                  <a:spcPct val="0"/>
                </a:spcBef>
                <a:buFont typeface="Wingdings" panose="05000000000000000000" pitchFamily="2" charset="2"/>
                <a:buChar char="§"/>
              </a:pPr>
              <a:r>
                <a:rPr lang="en-US" altLang="en-US" sz="1400">
                  <a:solidFill>
                    <a:schemeClr val="accent5"/>
                  </a:solidFill>
                  <a:latin typeface="Public Sans" pitchFamily="2" charset="0"/>
                  <a:ea typeface="Roboto Light" pitchFamily="2" charset="0"/>
                  <a:cs typeface="Arial" panose="020B0604020202020204" pitchFamily="34" charset="0"/>
                </a:rPr>
                <a:t>Suppliers and the general public</a:t>
              </a:r>
            </a:p>
          </p:txBody>
        </p:sp>
        <p:sp>
          <p:nvSpPr>
            <p:cNvPr id="59" name="TextBox 20">
              <a:extLst>
                <a:ext uri="{FF2B5EF4-FFF2-40B4-BE49-F238E27FC236}">
                  <a16:creationId xmlns:a16="http://schemas.microsoft.com/office/drawing/2014/main" id="{4DEC3167-3DA6-D419-F375-17EB905C5574}"/>
                </a:ext>
              </a:extLst>
            </p:cNvPr>
            <p:cNvSpPr txBox="1">
              <a:spLocks noChangeArrowheads="1"/>
            </p:cNvSpPr>
            <p:nvPr/>
          </p:nvSpPr>
          <p:spPr bwMode="auto">
            <a:xfrm>
              <a:off x="1761238" y="3677464"/>
              <a:ext cx="2088249" cy="338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b="1">
                  <a:solidFill>
                    <a:schemeClr val="accent5"/>
                  </a:solidFill>
                  <a:latin typeface="Public Sans" pitchFamily="2" charset="0"/>
                  <a:ea typeface="Roboto Black" pitchFamily="2" charset="0"/>
                  <a:cs typeface="Arial" panose="020B0604020202020204" pitchFamily="34" charset="0"/>
                </a:rPr>
                <a:t>Who can access it?</a:t>
              </a:r>
            </a:p>
          </p:txBody>
        </p:sp>
      </p:grpSp>
      <p:grpSp>
        <p:nvGrpSpPr>
          <p:cNvPr id="63" name="Group 62">
            <a:extLst>
              <a:ext uri="{FF2B5EF4-FFF2-40B4-BE49-F238E27FC236}">
                <a16:creationId xmlns:a16="http://schemas.microsoft.com/office/drawing/2014/main" id="{528E5A3C-6D92-D119-020B-003A2A3D7CA0}"/>
              </a:ext>
            </a:extLst>
          </p:cNvPr>
          <p:cNvGrpSpPr>
            <a:grpSpLocks/>
          </p:cNvGrpSpPr>
          <p:nvPr/>
        </p:nvGrpSpPr>
        <p:grpSpPr bwMode="auto">
          <a:xfrm>
            <a:off x="940168" y="3452193"/>
            <a:ext cx="5005707" cy="2322960"/>
            <a:chOff x="1761238" y="3677464"/>
            <a:chExt cx="3854589" cy="2325275"/>
          </a:xfrm>
        </p:grpSpPr>
        <p:sp>
          <p:nvSpPr>
            <p:cNvPr id="64" name="Rectangle 19">
              <a:extLst>
                <a:ext uri="{FF2B5EF4-FFF2-40B4-BE49-F238E27FC236}">
                  <a16:creationId xmlns:a16="http://schemas.microsoft.com/office/drawing/2014/main" id="{1BE1CE6F-CE86-7C2A-5710-03D24B815796}"/>
                </a:ext>
              </a:extLst>
            </p:cNvPr>
            <p:cNvSpPr>
              <a:spLocks noChangeArrowheads="1"/>
            </p:cNvSpPr>
            <p:nvPr/>
          </p:nvSpPr>
          <p:spPr bwMode="auto">
            <a:xfrm>
              <a:off x="1763406" y="4008990"/>
              <a:ext cx="3852421" cy="1993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285750" indent="-285750">
                <a:lnSpc>
                  <a:spcPct val="150000"/>
                </a:lnSpc>
                <a:spcBef>
                  <a:spcPct val="0"/>
                </a:spcBef>
                <a:buFont typeface="Wingdings" panose="05000000000000000000" pitchFamily="2" charset="2"/>
                <a:buChar char="§"/>
              </a:pPr>
              <a:r>
                <a:rPr lang="en-AU" altLang="en-US" sz="1400">
                  <a:solidFill>
                    <a:schemeClr val="accent5"/>
                  </a:solidFill>
                  <a:latin typeface="Public Sans" pitchFamily="2" charset="0"/>
                  <a:ea typeface="Roboto Light" pitchFamily="2" charset="0"/>
                  <a:cs typeface="Arial" panose="020B0604020202020204" pitchFamily="34" charset="0"/>
                </a:rPr>
                <a:t>Online procurement training (NSW public sector focussed)</a:t>
              </a:r>
            </a:p>
            <a:p>
              <a:pPr marL="285750" indent="-285750">
                <a:lnSpc>
                  <a:spcPct val="150000"/>
                </a:lnSpc>
                <a:spcBef>
                  <a:spcPct val="0"/>
                </a:spcBef>
                <a:buFont typeface="Wingdings" panose="05000000000000000000" pitchFamily="2" charset="2"/>
                <a:buChar char="§"/>
              </a:pPr>
              <a:r>
                <a:rPr lang="en-AU" altLang="en-US" sz="1400">
                  <a:solidFill>
                    <a:schemeClr val="accent5"/>
                  </a:solidFill>
                  <a:latin typeface="Public Sans" pitchFamily="2" charset="0"/>
                  <a:ea typeface="Roboto Light" pitchFamily="2" charset="0"/>
                  <a:cs typeface="Arial" panose="020B0604020202020204" pitchFamily="34" charset="0"/>
                </a:rPr>
                <a:t>Curated content (inc. podcasts and webinars)</a:t>
              </a:r>
            </a:p>
            <a:p>
              <a:pPr marL="285750" indent="-285750">
                <a:lnSpc>
                  <a:spcPct val="150000"/>
                </a:lnSpc>
                <a:spcBef>
                  <a:spcPct val="0"/>
                </a:spcBef>
                <a:buFont typeface="Wingdings" panose="05000000000000000000" pitchFamily="2" charset="2"/>
                <a:buChar char="§"/>
              </a:pPr>
              <a:r>
                <a:rPr lang="en-AU" altLang="en-US" sz="1400">
                  <a:solidFill>
                    <a:schemeClr val="accent5"/>
                  </a:solidFill>
                  <a:latin typeface="Public Sans" pitchFamily="2" charset="0"/>
                  <a:ea typeface="Roboto Light" pitchFamily="2" charset="0"/>
                  <a:cs typeface="Arial" panose="020B0604020202020204" pitchFamily="34" charset="0"/>
                </a:rPr>
                <a:t>Reporting</a:t>
              </a:r>
            </a:p>
            <a:p>
              <a:pPr marL="285750" indent="-285750">
                <a:lnSpc>
                  <a:spcPct val="150000"/>
                </a:lnSpc>
                <a:spcBef>
                  <a:spcPct val="0"/>
                </a:spcBef>
                <a:buFont typeface="Wingdings" panose="05000000000000000000" pitchFamily="2" charset="2"/>
                <a:buChar char="§"/>
              </a:pPr>
              <a:r>
                <a:rPr lang="en-AU" altLang="en-US" sz="1400">
                  <a:solidFill>
                    <a:schemeClr val="accent5"/>
                  </a:solidFill>
                  <a:latin typeface="Public Sans" pitchFamily="2" charset="0"/>
                  <a:ea typeface="Roboto Light" pitchFamily="2" charset="0"/>
                  <a:cs typeface="Arial" panose="020B0604020202020204" pitchFamily="34" charset="0"/>
                </a:rPr>
                <a:t>Procurement job advertisements</a:t>
              </a:r>
            </a:p>
            <a:p>
              <a:pPr marL="285750" indent="-285750">
                <a:lnSpc>
                  <a:spcPct val="150000"/>
                </a:lnSpc>
                <a:spcBef>
                  <a:spcPct val="0"/>
                </a:spcBef>
                <a:buFont typeface="Wingdings" panose="05000000000000000000" pitchFamily="2" charset="2"/>
                <a:buChar char="§"/>
              </a:pPr>
              <a:r>
                <a:rPr lang="en-AU" altLang="en-US" sz="1400">
                  <a:solidFill>
                    <a:schemeClr val="accent5"/>
                  </a:solidFill>
                  <a:latin typeface="Public Sans" pitchFamily="2" charset="0"/>
                  <a:ea typeface="Roboto Light" pitchFamily="2" charset="0"/>
                  <a:cs typeface="Arial" panose="020B0604020202020204" pitchFamily="34" charset="0"/>
                </a:rPr>
                <a:t>Leaderboards</a:t>
              </a:r>
              <a:endParaRPr lang="en-US" altLang="en-US" sz="1400">
                <a:solidFill>
                  <a:schemeClr val="accent5"/>
                </a:solidFill>
                <a:latin typeface="Public Sans" pitchFamily="2" charset="0"/>
                <a:ea typeface="Roboto Light" pitchFamily="2" charset="0"/>
                <a:cs typeface="Arial" panose="020B0604020202020204" pitchFamily="34" charset="0"/>
              </a:endParaRPr>
            </a:p>
          </p:txBody>
        </p:sp>
        <p:sp>
          <p:nvSpPr>
            <p:cNvPr id="65" name="TextBox 20">
              <a:extLst>
                <a:ext uri="{FF2B5EF4-FFF2-40B4-BE49-F238E27FC236}">
                  <a16:creationId xmlns:a16="http://schemas.microsoft.com/office/drawing/2014/main" id="{1BD44144-C0A1-05E3-C18C-CDADD36DE3FB}"/>
                </a:ext>
              </a:extLst>
            </p:cNvPr>
            <p:cNvSpPr txBox="1">
              <a:spLocks noChangeArrowheads="1"/>
            </p:cNvSpPr>
            <p:nvPr/>
          </p:nvSpPr>
          <p:spPr bwMode="auto">
            <a:xfrm>
              <a:off x="1761238" y="3677464"/>
              <a:ext cx="1064315" cy="338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600" b="1">
                  <a:solidFill>
                    <a:schemeClr val="accent5"/>
                  </a:solidFill>
                  <a:latin typeface="Public Sans" pitchFamily="2" charset="0"/>
                  <a:ea typeface="Roboto Black" pitchFamily="2" charset="0"/>
                  <a:cs typeface="Arial" panose="020B0604020202020204" pitchFamily="34" charset="0"/>
                </a:rPr>
                <a:t>Features</a:t>
              </a:r>
            </a:p>
          </p:txBody>
        </p:sp>
      </p:grpSp>
      <p:pic>
        <p:nvPicPr>
          <p:cNvPr id="69" name="Graphic 68">
            <a:extLst>
              <a:ext uri="{FF2B5EF4-FFF2-40B4-BE49-F238E27FC236}">
                <a16:creationId xmlns:a16="http://schemas.microsoft.com/office/drawing/2014/main" id="{04A13249-5AE9-15F8-BC2D-F5FEFCFFFE4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7557" y="3434776"/>
            <a:ext cx="376926" cy="373387"/>
          </a:xfrm>
          <a:prstGeom prst="rect">
            <a:avLst/>
          </a:prstGeom>
        </p:spPr>
      </p:pic>
      <p:pic>
        <p:nvPicPr>
          <p:cNvPr id="70" name="Graphic 69">
            <a:extLst>
              <a:ext uri="{FF2B5EF4-FFF2-40B4-BE49-F238E27FC236}">
                <a16:creationId xmlns:a16="http://schemas.microsoft.com/office/drawing/2014/main" id="{9FFFCEA7-18F3-D668-DF50-A0BE3CE3C194}"/>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7"/>
              </a:ext>
            </a:extLst>
          </a:blip>
          <a:srcRect l="23148" t="48704" r="22037" b="14731"/>
          <a:stretch/>
        </p:blipFill>
        <p:spPr>
          <a:xfrm>
            <a:off x="323058" y="1111422"/>
            <a:ext cx="664666" cy="443370"/>
          </a:xfrm>
          <a:prstGeom prst="rect">
            <a:avLst/>
          </a:prstGeom>
        </p:spPr>
      </p:pic>
    </p:spTree>
    <p:custDataLst>
      <p:tags r:id="rId1"/>
    </p:custDataLst>
    <p:extLst>
      <p:ext uri="{BB962C8B-B14F-4D97-AF65-F5344CB8AC3E}">
        <p14:creationId xmlns:p14="http://schemas.microsoft.com/office/powerpoint/2010/main" val="3783002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D87CF8-ED9B-4909-86BC-ACA97A2C3A9D}"/>
              </a:ext>
            </a:extLst>
          </p:cNvPr>
          <p:cNvSpPr>
            <a:spLocks noGrp="1"/>
          </p:cNvSpPr>
          <p:nvPr>
            <p:ph type="title"/>
          </p:nvPr>
        </p:nvSpPr>
        <p:spPr>
          <a:xfrm>
            <a:off x="498918" y="423361"/>
            <a:ext cx="6385001" cy="937467"/>
          </a:xfrm>
        </p:spPr>
        <p:txBody>
          <a:bodyPr/>
          <a:lstStyle/>
          <a:p>
            <a:r>
              <a:rPr lang="en-AU">
                <a:solidFill>
                  <a:schemeClr val="accent1"/>
                </a:solidFill>
              </a:rPr>
              <a:t>Procurement Professionals Community of Practice</a:t>
            </a:r>
          </a:p>
        </p:txBody>
      </p:sp>
      <p:grpSp>
        <p:nvGrpSpPr>
          <p:cNvPr id="2" name="Group 1">
            <a:extLst>
              <a:ext uri="{FF2B5EF4-FFF2-40B4-BE49-F238E27FC236}">
                <a16:creationId xmlns:a16="http://schemas.microsoft.com/office/drawing/2014/main" id="{448EAD56-B1FC-3ABA-4DFF-85EA47065CEB}"/>
              </a:ext>
            </a:extLst>
          </p:cNvPr>
          <p:cNvGrpSpPr/>
          <p:nvPr/>
        </p:nvGrpSpPr>
        <p:grpSpPr>
          <a:xfrm>
            <a:off x="156728" y="6219909"/>
            <a:ext cx="6119272" cy="429459"/>
            <a:chOff x="613496" y="368132"/>
            <a:chExt cx="9607135" cy="674242"/>
          </a:xfrm>
        </p:grpSpPr>
        <p:sp>
          <p:nvSpPr>
            <p:cNvPr id="4" name="Title 1">
              <a:extLst>
                <a:ext uri="{FF2B5EF4-FFF2-40B4-BE49-F238E27FC236}">
                  <a16:creationId xmlns:a16="http://schemas.microsoft.com/office/drawing/2014/main" id="{B48AC9E7-D335-9DB3-FE5A-7E1BDE21A579}"/>
                </a:ext>
              </a:extLst>
            </p:cNvPr>
            <p:cNvSpPr txBox="1">
              <a:spLocks/>
            </p:cNvSpPr>
            <p:nvPr/>
          </p:nvSpPr>
          <p:spPr>
            <a:xfrm>
              <a:off x="613496" y="462460"/>
              <a:ext cx="9501466" cy="579914"/>
            </a:xfrm>
            <a:prstGeom prst="rect">
              <a:avLst/>
            </a:prstGeom>
          </p:spPr>
          <p:txBody>
            <a:bodyPr/>
            <a:lstStyle>
              <a:lvl1pPr algn="l" defTabSz="914377" rtl="0" eaLnBrk="1" latinLnBrk="0" hangingPunct="1">
                <a:lnSpc>
                  <a:spcPct val="90000"/>
                </a:lnSpc>
                <a:spcBef>
                  <a:spcPct val="0"/>
                </a:spcBef>
                <a:buNone/>
                <a:defRPr sz="3600" kern="1200">
                  <a:solidFill>
                    <a:schemeClr val="tx1"/>
                  </a:solidFill>
                  <a:latin typeface="+mn-lt"/>
                  <a:ea typeface="+mj-ea"/>
                  <a:cs typeface="+mj-cs"/>
                </a:defRPr>
              </a:lvl1pPr>
            </a:lstStyle>
            <a:p>
              <a:pPr algn="ctr"/>
              <a:r>
                <a:rPr lang="en-AU" sz="1400"/>
                <a:t>https://www.info.buy.nsw.gov.au/training/</a:t>
              </a:r>
              <a:r>
                <a:rPr lang="en-AU" sz="1400" b="1">
                  <a:solidFill>
                    <a:schemeClr val="bg2"/>
                  </a:solidFill>
                </a:rPr>
                <a:t>community-of-practice</a:t>
              </a:r>
            </a:p>
            <a:p>
              <a:pPr algn="ctr"/>
              <a:endParaRPr lang="en-AU" sz="1400"/>
            </a:p>
          </p:txBody>
        </p:sp>
        <p:sp>
          <p:nvSpPr>
            <p:cNvPr id="5" name="Rectangle: Rounded Corners 4">
              <a:extLst>
                <a:ext uri="{FF2B5EF4-FFF2-40B4-BE49-F238E27FC236}">
                  <a16:creationId xmlns:a16="http://schemas.microsoft.com/office/drawing/2014/main" id="{23DD5DC5-2838-79C8-8E2C-69D7484D096A}"/>
                </a:ext>
              </a:extLst>
            </p:cNvPr>
            <p:cNvSpPr/>
            <p:nvPr/>
          </p:nvSpPr>
          <p:spPr>
            <a:xfrm>
              <a:off x="976783" y="368132"/>
              <a:ext cx="9243848" cy="642167"/>
            </a:xfrm>
            <a:prstGeom prst="roundRect">
              <a:avLst>
                <a:gd name="adj" fmla="val 50000"/>
              </a:avLst>
            </a:prstGeom>
            <a:no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Oval 5">
              <a:extLst>
                <a:ext uri="{FF2B5EF4-FFF2-40B4-BE49-F238E27FC236}">
                  <a16:creationId xmlns:a16="http://schemas.microsoft.com/office/drawing/2014/main" id="{2282F6A5-34BA-20EA-ECE2-F5771988793C}"/>
                </a:ext>
              </a:extLst>
            </p:cNvPr>
            <p:cNvSpPr/>
            <p:nvPr/>
          </p:nvSpPr>
          <p:spPr>
            <a:xfrm>
              <a:off x="9626600" y="429379"/>
              <a:ext cx="526642" cy="516772"/>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Graphic 6">
              <a:extLst>
                <a:ext uri="{FF2B5EF4-FFF2-40B4-BE49-F238E27FC236}">
                  <a16:creationId xmlns:a16="http://schemas.microsoft.com/office/drawing/2014/main" id="{C03A31B6-B3E9-290A-1284-D58B897C5EF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711668" y="510141"/>
              <a:ext cx="348571" cy="348571"/>
            </a:xfrm>
            <a:prstGeom prst="rect">
              <a:avLst/>
            </a:prstGeom>
          </p:spPr>
        </p:pic>
      </p:grpSp>
      <p:sp>
        <p:nvSpPr>
          <p:cNvPr id="8" name="Rectangle 19">
            <a:extLst>
              <a:ext uri="{FF2B5EF4-FFF2-40B4-BE49-F238E27FC236}">
                <a16:creationId xmlns:a16="http://schemas.microsoft.com/office/drawing/2014/main" id="{9D0633C9-D1E9-3B10-237E-CB072BE7A39D}"/>
              </a:ext>
            </a:extLst>
          </p:cNvPr>
          <p:cNvSpPr>
            <a:spLocks noChangeArrowheads="1"/>
          </p:cNvSpPr>
          <p:nvPr/>
        </p:nvSpPr>
        <p:spPr bwMode="auto">
          <a:xfrm>
            <a:off x="408984" y="1390581"/>
            <a:ext cx="5611592" cy="166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50000"/>
              </a:lnSpc>
              <a:spcBef>
                <a:spcPct val="0"/>
              </a:spcBef>
              <a:buNone/>
            </a:pPr>
            <a:r>
              <a:rPr lang="en-AU" altLang="en-US" sz="1400">
                <a:solidFill>
                  <a:schemeClr val="accent5"/>
                </a:solidFill>
                <a:latin typeface="Public Sans" pitchFamily="2" charset="0"/>
                <a:ea typeface="Roboto Light" pitchFamily="2" charset="0"/>
                <a:cs typeface="Arial" panose="020B0604020202020204" pitchFamily="34" charset="0"/>
              </a:rPr>
              <a:t>The ComPrac helps procurement professionals working in the NSW public sector build their capability in procurement and contract management.</a:t>
            </a:r>
          </a:p>
          <a:p>
            <a:pPr>
              <a:lnSpc>
                <a:spcPct val="150000"/>
              </a:lnSpc>
              <a:spcBef>
                <a:spcPct val="0"/>
              </a:spcBef>
              <a:buNone/>
            </a:pPr>
            <a:endParaRPr lang="en-US" altLang="en-US" sz="1400">
              <a:solidFill>
                <a:schemeClr val="accent5"/>
              </a:solidFill>
              <a:latin typeface="Public Sans" pitchFamily="2" charset="0"/>
              <a:ea typeface="Roboto Light" pitchFamily="2" charset="0"/>
              <a:cs typeface="Arial" panose="020B0604020202020204" pitchFamily="34" charset="0"/>
            </a:endParaRPr>
          </a:p>
          <a:p>
            <a:pPr>
              <a:lnSpc>
                <a:spcPct val="150000"/>
              </a:lnSpc>
              <a:spcBef>
                <a:spcPct val="0"/>
              </a:spcBef>
              <a:buNone/>
            </a:pPr>
            <a:r>
              <a:rPr lang="en-AU" altLang="en-US" sz="1400">
                <a:solidFill>
                  <a:schemeClr val="accent5"/>
                </a:solidFill>
                <a:latin typeface="Public Sans" pitchFamily="2" charset="0"/>
                <a:ea typeface="Roboto Light" pitchFamily="2" charset="0"/>
                <a:cs typeface="Arial" panose="020B0604020202020204" pitchFamily="34" charset="0"/>
              </a:rPr>
              <a:t>The community comes together to:</a:t>
            </a:r>
          </a:p>
        </p:txBody>
      </p:sp>
      <p:sp>
        <p:nvSpPr>
          <p:cNvPr id="9" name="TextBox 8">
            <a:extLst>
              <a:ext uri="{FF2B5EF4-FFF2-40B4-BE49-F238E27FC236}">
                <a16:creationId xmlns:a16="http://schemas.microsoft.com/office/drawing/2014/main" id="{E874B581-2847-F447-6850-1041A8719D07}"/>
              </a:ext>
            </a:extLst>
          </p:cNvPr>
          <p:cNvSpPr txBox="1"/>
          <p:nvPr/>
        </p:nvSpPr>
        <p:spPr>
          <a:xfrm>
            <a:off x="921774" y="3121926"/>
            <a:ext cx="5098802" cy="2646878"/>
          </a:xfrm>
          <a:prstGeom prst="rect">
            <a:avLst/>
          </a:prstGeom>
          <a:noFill/>
        </p:spPr>
        <p:txBody>
          <a:bodyPr wrap="square">
            <a:spAutoFit/>
          </a:bodyPr>
          <a:lstStyle/>
          <a:p>
            <a:pPr>
              <a:spcBef>
                <a:spcPts val="1200"/>
              </a:spcBef>
            </a:pPr>
            <a:r>
              <a:rPr lang="en-AU" altLang="en-US" sz="1400">
                <a:solidFill>
                  <a:schemeClr val="accent5"/>
                </a:solidFill>
                <a:latin typeface="Public Sans" pitchFamily="2" charset="0"/>
                <a:ea typeface="Roboto Light" pitchFamily="2" charset="0"/>
                <a:cs typeface="Arial" panose="020B0604020202020204" pitchFamily="34" charset="0"/>
              </a:rPr>
              <a:t>learn about new or changing legislation, policy and procedures</a:t>
            </a:r>
          </a:p>
          <a:p>
            <a:pPr>
              <a:spcBef>
                <a:spcPts val="1200"/>
              </a:spcBef>
            </a:pPr>
            <a:r>
              <a:rPr lang="en-AU" altLang="en-US" sz="1400">
                <a:solidFill>
                  <a:schemeClr val="accent5"/>
                </a:solidFill>
                <a:latin typeface="Public Sans" pitchFamily="2" charset="0"/>
                <a:ea typeface="Roboto Light" pitchFamily="2" charset="0"/>
                <a:cs typeface="Arial" panose="020B0604020202020204" pitchFamily="34" charset="0"/>
              </a:rPr>
              <a:t>share lessons learned and best practice</a:t>
            </a:r>
          </a:p>
          <a:p>
            <a:pPr>
              <a:spcBef>
                <a:spcPts val="1200"/>
              </a:spcBef>
            </a:pPr>
            <a:r>
              <a:rPr lang="en-AU" altLang="en-US" sz="1400">
                <a:solidFill>
                  <a:schemeClr val="accent5"/>
                </a:solidFill>
                <a:latin typeface="Public Sans" pitchFamily="2" charset="0"/>
                <a:ea typeface="Roboto Light" pitchFamily="2" charset="0"/>
                <a:cs typeface="Arial" panose="020B0604020202020204" pitchFamily="34" charset="0"/>
              </a:rPr>
              <a:t>hear what’s happening in other agencies, jurisdictions and industry</a:t>
            </a:r>
          </a:p>
          <a:p>
            <a:pPr>
              <a:spcBef>
                <a:spcPts val="1200"/>
              </a:spcBef>
            </a:pPr>
            <a:r>
              <a:rPr lang="en-AU" altLang="en-US" sz="1400">
                <a:solidFill>
                  <a:schemeClr val="accent5"/>
                </a:solidFill>
                <a:latin typeface="Public Sans" pitchFamily="2" charset="0"/>
                <a:ea typeface="Roboto Light" pitchFamily="2" charset="0"/>
                <a:cs typeface="Arial" panose="020B0604020202020204" pitchFamily="34" charset="0"/>
              </a:rPr>
              <a:t>jointly solve problems, innovate and ideate by seeking advice and leveraging the collective knowledge and expertise of members</a:t>
            </a:r>
          </a:p>
          <a:p>
            <a:pPr>
              <a:spcBef>
                <a:spcPts val="1200"/>
              </a:spcBef>
            </a:pPr>
            <a:r>
              <a:rPr lang="en-AU" altLang="en-US" sz="1400">
                <a:solidFill>
                  <a:schemeClr val="accent5"/>
                </a:solidFill>
                <a:latin typeface="Public Sans" pitchFamily="2" charset="0"/>
                <a:ea typeface="Roboto Light" pitchFamily="2" charset="0"/>
                <a:cs typeface="Arial" panose="020B0604020202020204" pitchFamily="34" charset="0"/>
              </a:rPr>
              <a:t>connect and network with peers across the sector.</a:t>
            </a:r>
          </a:p>
        </p:txBody>
      </p:sp>
      <p:pic>
        <p:nvPicPr>
          <p:cNvPr id="10" name="Graphic 9">
            <a:extLst>
              <a:ext uri="{FF2B5EF4-FFF2-40B4-BE49-F238E27FC236}">
                <a16:creationId xmlns:a16="http://schemas.microsoft.com/office/drawing/2014/main" id="{197B4BCA-9471-BEF0-3E24-1E385A3F5BB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9812" y="3128010"/>
            <a:ext cx="376926" cy="373387"/>
          </a:xfrm>
          <a:prstGeom prst="rect">
            <a:avLst/>
          </a:prstGeom>
        </p:spPr>
      </p:pic>
      <p:pic>
        <p:nvPicPr>
          <p:cNvPr id="11" name="Graphic 10">
            <a:extLst>
              <a:ext uri="{FF2B5EF4-FFF2-40B4-BE49-F238E27FC236}">
                <a16:creationId xmlns:a16="http://schemas.microsoft.com/office/drawing/2014/main" id="{003E3EF9-B3A3-DC07-23DE-0FE89CC5B6B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9812" y="3695444"/>
            <a:ext cx="376926" cy="373387"/>
          </a:xfrm>
          <a:prstGeom prst="rect">
            <a:avLst/>
          </a:prstGeom>
        </p:spPr>
      </p:pic>
      <p:pic>
        <p:nvPicPr>
          <p:cNvPr id="12" name="Graphic 11">
            <a:extLst>
              <a:ext uri="{FF2B5EF4-FFF2-40B4-BE49-F238E27FC236}">
                <a16:creationId xmlns:a16="http://schemas.microsoft.com/office/drawing/2014/main" id="{E53AD7E8-CA9A-1645-8D94-1021A528EA4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9812" y="4137662"/>
            <a:ext cx="376926" cy="373387"/>
          </a:xfrm>
          <a:prstGeom prst="rect">
            <a:avLst/>
          </a:prstGeom>
        </p:spPr>
      </p:pic>
      <p:pic>
        <p:nvPicPr>
          <p:cNvPr id="13" name="Graphic 12">
            <a:extLst>
              <a:ext uri="{FF2B5EF4-FFF2-40B4-BE49-F238E27FC236}">
                <a16:creationId xmlns:a16="http://schemas.microsoft.com/office/drawing/2014/main" id="{ADE6F918-A201-9118-8C47-D7884E9C2EA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9812" y="4729208"/>
            <a:ext cx="376926" cy="373387"/>
          </a:xfrm>
          <a:prstGeom prst="rect">
            <a:avLst/>
          </a:prstGeom>
        </p:spPr>
      </p:pic>
      <p:pic>
        <p:nvPicPr>
          <p:cNvPr id="14" name="Graphic 13">
            <a:extLst>
              <a:ext uri="{FF2B5EF4-FFF2-40B4-BE49-F238E27FC236}">
                <a16:creationId xmlns:a16="http://schemas.microsoft.com/office/drawing/2014/main" id="{089D47AA-6ED3-3868-BBA6-5A686D008A5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9812" y="5422638"/>
            <a:ext cx="376926" cy="373387"/>
          </a:xfrm>
          <a:prstGeom prst="rect">
            <a:avLst/>
          </a:prstGeom>
        </p:spPr>
      </p:pic>
      <p:pic>
        <p:nvPicPr>
          <p:cNvPr id="16" name="Picture 15" descr="A group of people in a room&#10;&#10;Description automatically generated">
            <a:extLst>
              <a:ext uri="{FF2B5EF4-FFF2-40B4-BE49-F238E27FC236}">
                <a16:creationId xmlns:a16="http://schemas.microsoft.com/office/drawing/2014/main" id="{8721D4DE-944D-3EE1-4A21-803F11C74DF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7372" t="14286" r="10025"/>
          <a:stretch/>
        </p:blipFill>
        <p:spPr>
          <a:xfrm>
            <a:off x="6580408" y="0"/>
            <a:ext cx="5611592" cy="6858000"/>
          </a:xfrm>
          <a:prstGeom prst="rect">
            <a:avLst/>
          </a:prstGeom>
        </p:spPr>
      </p:pic>
    </p:spTree>
    <p:custDataLst>
      <p:tags r:id="rId1"/>
    </p:custDataLst>
    <p:extLst>
      <p:ext uri="{BB962C8B-B14F-4D97-AF65-F5344CB8AC3E}">
        <p14:creationId xmlns:p14="http://schemas.microsoft.com/office/powerpoint/2010/main" val="4038285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6A21E-F518-E05A-8629-33AB46A2ED8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A673101-CB03-8765-5D10-EAA113135717}"/>
              </a:ext>
            </a:extLst>
          </p:cNvPr>
          <p:cNvSpPr>
            <a:spLocks noGrp="1"/>
          </p:cNvSpPr>
          <p:nvPr>
            <p:ph type="title"/>
          </p:nvPr>
        </p:nvSpPr>
        <p:spPr>
          <a:xfrm>
            <a:off x="498918" y="423361"/>
            <a:ext cx="6385001" cy="937467"/>
          </a:xfrm>
        </p:spPr>
        <p:txBody>
          <a:bodyPr vert="horz" lIns="0" tIns="0" rIns="0" bIns="0" rtlCol="0" anchor="t">
            <a:noAutofit/>
          </a:bodyPr>
          <a:lstStyle/>
          <a:p>
            <a:r>
              <a:rPr lang="en-AU">
                <a:solidFill>
                  <a:schemeClr val="accent1"/>
                </a:solidFill>
              </a:rPr>
              <a:t>Sustainability subcommunity</a:t>
            </a:r>
          </a:p>
        </p:txBody>
      </p:sp>
      <p:grpSp>
        <p:nvGrpSpPr>
          <p:cNvPr id="2" name="Group 1">
            <a:extLst>
              <a:ext uri="{FF2B5EF4-FFF2-40B4-BE49-F238E27FC236}">
                <a16:creationId xmlns:a16="http://schemas.microsoft.com/office/drawing/2014/main" id="{561D622A-7216-55D8-BB2D-9D2F2BAF727F}"/>
              </a:ext>
            </a:extLst>
          </p:cNvPr>
          <p:cNvGrpSpPr/>
          <p:nvPr/>
        </p:nvGrpSpPr>
        <p:grpSpPr>
          <a:xfrm>
            <a:off x="156728" y="6219909"/>
            <a:ext cx="6119272" cy="429459"/>
            <a:chOff x="613496" y="368132"/>
            <a:chExt cx="9607135" cy="674242"/>
          </a:xfrm>
        </p:grpSpPr>
        <p:sp>
          <p:nvSpPr>
            <p:cNvPr id="4" name="Title 1">
              <a:extLst>
                <a:ext uri="{FF2B5EF4-FFF2-40B4-BE49-F238E27FC236}">
                  <a16:creationId xmlns:a16="http://schemas.microsoft.com/office/drawing/2014/main" id="{23DEDF95-2740-92B3-43C5-22FB34CAD26B}"/>
                </a:ext>
              </a:extLst>
            </p:cNvPr>
            <p:cNvSpPr txBox="1">
              <a:spLocks/>
            </p:cNvSpPr>
            <p:nvPr/>
          </p:nvSpPr>
          <p:spPr>
            <a:xfrm>
              <a:off x="613496" y="462460"/>
              <a:ext cx="9501466" cy="579914"/>
            </a:xfrm>
            <a:prstGeom prst="rect">
              <a:avLst/>
            </a:prstGeom>
          </p:spPr>
          <p:txBody>
            <a:bodyPr/>
            <a:lstStyle>
              <a:lvl1pPr algn="l" defTabSz="914377" rtl="0" eaLnBrk="1" latinLnBrk="0" hangingPunct="1">
                <a:lnSpc>
                  <a:spcPct val="90000"/>
                </a:lnSpc>
                <a:spcBef>
                  <a:spcPct val="0"/>
                </a:spcBef>
                <a:buNone/>
                <a:defRPr sz="3600" kern="1200">
                  <a:solidFill>
                    <a:schemeClr val="tx1"/>
                  </a:solidFill>
                  <a:latin typeface="+mn-lt"/>
                  <a:ea typeface="+mj-ea"/>
                  <a:cs typeface="+mj-cs"/>
                </a:defRPr>
              </a:lvl1pPr>
            </a:lstStyle>
            <a:p>
              <a:pPr algn="ctr"/>
              <a:r>
                <a:rPr lang="en-AU" sz="1400"/>
                <a:t>https://www.info.buy.nsw.gov.au/training/</a:t>
              </a:r>
              <a:r>
                <a:rPr lang="en-AU" sz="1400" b="1">
                  <a:solidFill>
                    <a:schemeClr val="bg2"/>
                  </a:solidFill>
                </a:rPr>
                <a:t>community-of-practice</a:t>
              </a:r>
            </a:p>
            <a:p>
              <a:pPr algn="ctr"/>
              <a:endParaRPr lang="en-AU" sz="1400"/>
            </a:p>
          </p:txBody>
        </p:sp>
        <p:sp>
          <p:nvSpPr>
            <p:cNvPr id="5" name="Rectangle: Rounded Corners 4">
              <a:extLst>
                <a:ext uri="{FF2B5EF4-FFF2-40B4-BE49-F238E27FC236}">
                  <a16:creationId xmlns:a16="http://schemas.microsoft.com/office/drawing/2014/main" id="{60D40DFB-1F3B-411D-2E1D-896626553E75}"/>
                </a:ext>
              </a:extLst>
            </p:cNvPr>
            <p:cNvSpPr/>
            <p:nvPr/>
          </p:nvSpPr>
          <p:spPr>
            <a:xfrm>
              <a:off x="976783" y="368132"/>
              <a:ext cx="9243848" cy="642167"/>
            </a:xfrm>
            <a:prstGeom prst="roundRect">
              <a:avLst>
                <a:gd name="adj" fmla="val 50000"/>
              </a:avLst>
            </a:prstGeom>
            <a:no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Oval 5">
              <a:extLst>
                <a:ext uri="{FF2B5EF4-FFF2-40B4-BE49-F238E27FC236}">
                  <a16:creationId xmlns:a16="http://schemas.microsoft.com/office/drawing/2014/main" id="{DD16EC66-42A9-3AFA-61BC-AAAF36EB5AAD}"/>
                </a:ext>
              </a:extLst>
            </p:cNvPr>
            <p:cNvSpPr/>
            <p:nvPr/>
          </p:nvSpPr>
          <p:spPr>
            <a:xfrm>
              <a:off x="9626600" y="429379"/>
              <a:ext cx="526642" cy="516772"/>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Graphic 6">
              <a:extLst>
                <a:ext uri="{FF2B5EF4-FFF2-40B4-BE49-F238E27FC236}">
                  <a16:creationId xmlns:a16="http://schemas.microsoft.com/office/drawing/2014/main" id="{9949CE02-6ADC-B1CC-8860-8E21EFAFE51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11668" y="510141"/>
              <a:ext cx="348571" cy="348571"/>
            </a:xfrm>
            <a:prstGeom prst="rect">
              <a:avLst/>
            </a:prstGeom>
          </p:spPr>
        </p:pic>
      </p:grpSp>
      <p:sp>
        <p:nvSpPr>
          <p:cNvPr id="8" name="Rectangle 19">
            <a:extLst>
              <a:ext uri="{FF2B5EF4-FFF2-40B4-BE49-F238E27FC236}">
                <a16:creationId xmlns:a16="http://schemas.microsoft.com/office/drawing/2014/main" id="{6B2142C7-B895-DD2C-0888-1286D5D19D0C}"/>
              </a:ext>
            </a:extLst>
          </p:cNvPr>
          <p:cNvSpPr>
            <a:spLocks noChangeArrowheads="1"/>
          </p:cNvSpPr>
          <p:nvPr/>
        </p:nvSpPr>
        <p:spPr bwMode="auto">
          <a:xfrm>
            <a:off x="408983" y="1231647"/>
            <a:ext cx="6004879" cy="1991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50000"/>
              </a:lnSpc>
              <a:spcBef>
                <a:spcPct val="0"/>
              </a:spcBef>
              <a:buNone/>
            </a:pPr>
            <a:r>
              <a:rPr lang="en-AU" altLang="en-US" sz="1400">
                <a:solidFill>
                  <a:schemeClr val="accent5"/>
                </a:solidFill>
                <a:latin typeface="Public Sans" pitchFamily="2" charset="0"/>
                <a:ea typeface="Roboto Light" pitchFamily="2" charset="0"/>
                <a:cs typeface="Arial" panose="020B0604020202020204" pitchFamily="34" charset="0"/>
              </a:rPr>
              <a:t>The Sustainable Procurement Community of Practice (</a:t>
            </a:r>
            <a:r>
              <a:rPr lang="en-AU" altLang="en-US" sz="1400" err="1">
                <a:solidFill>
                  <a:schemeClr val="accent5"/>
                </a:solidFill>
                <a:latin typeface="Public Sans" pitchFamily="2" charset="0"/>
                <a:ea typeface="Roboto Light" pitchFamily="2" charset="0"/>
                <a:cs typeface="Arial" panose="020B0604020202020204" pitchFamily="34" charset="0"/>
              </a:rPr>
              <a:t>SustProc</a:t>
            </a:r>
            <a:r>
              <a:rPr lang="en-AU" altLang="en-US" sz="1400">
                <a:solidFill>
                  <a:schemeClr val="accent5"/>
                </a:solidFill>
                <a:latin typeface="Public Sans" pitchFamily="2" charset="0"/>
                <a:ea typeface="Roboto Light" pitchFamily="2" charset="0"/>
                <a:cs typeface="Arial" panose="020B0604020202020204" pitchFamily="34" charset="0"/>
              </a:rPr>
              <a:t> CoP) is a subcommunity of the ComPrac, which aims to provide a platform for an exchange of information for advancing sustainability in procurement across agencies.</a:t>
            </a:r>
          </a:p>
          <a:p>
            <a:pPr>
              <a:lnSpc>
                <a:spcPct val="150000"/>
              </a:lnSpc>
              <a:spcBef>
                <a:spcPct val="0"/>
              </a:spcBef>
              <a:buNone/>
            </a:pPr>
            <a:endParaRPr lang="en-US" altLang="en-US" sz="1400">
              <a:solidFill>
                <a:schemeClr val="accent5"/>
              </a:solidFill>
              <a:latin typeface="Public Sans" pitchFamily="2" charset="0"/>
              <a:ea typeface="Roboto Light" pitchFamily="2" charset="0"/>
              <a:cs typeface="Arial" panose="020B0604020202020204" pitchFamily="34" charset="0"/>
            </a:endParaRPr>
          </a:p>
          <a:p>
            <a:pPr>
              <a:lnSpc>
                <a:spcPct val="150000"/>
              </a:lnSpc>
              <a:spcBef>
                <a:spcPct val="0"/>
              </a:spcBef>
              <a:buNone/>
            </a:pPr>
            <a:r>
              <a:rPr lang="en-AU" altLang="en-US" sz="1400">
                <a:solidFill>
                  <a:schemeClr val="accent5"/>
                </a:solidFill>
                <a:latin typeface="Public Sans" pitchFamily="2" charset="0"/>
                <a:ea typeface="Roboto Light" pitchFamily="2" charset="0"/>
                <a:cs typeface="Arial" panose="020B0604020202020204" pitchFamily="34" charset="0"/>
              </a:rPr>
              <a:t>The </a:t>
            </a:r>
            <a:r>
              <a:rPr lang="en-AU" altLang="en-US" sz="1400" err="1">
                <a:solidFill>
                  <a:schemeClr val="accent5"/>
                </a:solidFill>
                <a:latin typeface="Public Sans" pitchFamily="2" charset="0"/>
                <a:ea typeface="Roboto Light" pitchFamily="2" charset="0"/>
                <a:cs typeface="Arial" panose="020B0604020202020204" pitchFamily="34" charset="0"/>
              </a:rPr>
              <a:t>SustProc</a:t>
            </a:r>
            <a:r>
              <a:rPr lang="en-AU" altLang="en-US" sz="1400">
                <a:solidFill>
                  <a:schemeClr val="accent5"/>
                </a:solidFill>
                <a:latin typeface="Public Sans" pitchFamily="2" charset="0"/>
                <a:ea typeface="Roboto Light" pitchFamily="2" charset="0"/>
                <a:cs typeface="Arial" panose="020B0604020202020204" pitchFamily="34" charset="0"/>
              </a:rPr>
              <a:t> community comes together to:</a:t>
            </a:r>
          </a:p>
        </p:txBody>
      </p:sp>
      <p:sp>
        <p:nvSpPr>
          <p:cNvPr id="9" name="TextBox 8">
            <a:extLst>
              <a:ext uri="{FF2B5EF4-FFF2-40B4-BE49-F238E27FC236}">
                <a16:creationId xmlns:a16="http://schemas.microsoft.com/office/drawing/2014/main" id="{3BDF114D-6175-1606-684A-8787CD1A808D}"/>
              </a:ext>
            </a:extLst>
          </p:cNvPr>
          <p:cNvSpPr txBox="1"/>
          <p:nvPr/>
        </p:nvSpPr>
        <p:spPr>
          <a:xfrm>
            <a:off x="921774" y="3389740"/>
            <a:ext cx="5098802" cy="2492990"/>
          </a:xfrm>
          <a:prstGeom prst="rect">
            <a:avLst/>
          </a:prstGeom>
          <a:noFill/>
        </p:spPr>
        <p:txBody>
          <a:bodyPr wrap="square">
            <a:spAutoFit/>
          </a:bodyPr>
          <a:lstStyle/>
          <a:p>
            <a:pPr>
              <a:spcBef>
                <a:spcPts val="1200"/>
              </a:spcBef>
            </a:pPr>
            <a:r>
              <a:rPr lang="en-AU" altLang="en-US" sz="1400">
                <a:solidFill>
                  <a:schemeClr val="accent5"/>
                </a:solidFill>
                <a:latin typeface="Public Sans" pitchFamily="2" charset="0"/>
                <a:ea typeface="Roboto Light" pitchFamily="2" charset="0"/>
                <a:cs typeface="Arial" panose="020B0604020202020204" pitchFamily="34" charset="0"/>
              </a:rPr>
              <a:t>act as a central repository of information</a:t>
            </a:r>
          </a:p>
          <a:p>
            <a:pPr>
              <a:spcBef>
                <a:spcPts val="1200"/>
              </a:spcBef>
            </a:pPr>
            <a:r>
              <a:rPr lang="en-AU" altLang="en-US" sz="1400">
                <a:solidFill>
                  <a:schemeClr val="accent5"/>
                </a:solidFill>
                <a:latin typeface="Public Sans" pitchFamily="2" charset="0"/>
                <a:ea typeface="Roboto Light" pitchFamily="2" charset="0"/>
                <a:cs typeface="Arial" panose="020B0604020202020204" pitchFamily="34" charset="0"/>
              </a:rPr>
              <a:t>share lessons learnt from those with practical experience and address shared challenges</a:t>
            </a:r>
          </a:p>
          <a:p>
            <a:pPr>
              <a:spcBef>
                <a:spcPts val="1200"/>
              </a:spcBef>
            </a:pPr>
            <a:r>
              <a:rPr lang="en-AU" altLang="en-US" sz="1400">
                <a:solidFill>
                  <a:schemeClr val="accent5"/>
                </a:solidFill>
                <a:latin typeface="Public Sans" pitchFamily="2" charset="0"/>
                <a:ea typeface="Roboto Light" pitchFamily="2" charset="0"/>
                <a:cs typeface="Arial" panose="020B0604020202020204" pitchFamily="34" charset="0"/>
              </a:rPr>
              <a:t>provide capability uplift for all attendees in the best interests of sustainable procurement maturity within state government agencies</a:t>
            </a:r>
          </a:p>
          <a:p>
            <a:pPr>
              <a:spcBef>
                <a:spcPts val="1200"/>
              </a:spcBef>
            </a:pPr>
            <a:r>
              <a:rPr lang="en-AU" altLang="en-US" sz="1400">
                <a:solidFill>
                  <a:schemeClr val="accent5"/>
                </a:solidFill>
                <a:latin typeface="Public Sans" pitchFamily="2" charset="0"/>
                <a:ea typeface="Roboto Light" pitchFamily="2" charset="0"/>
                <a:cs typeface="Arial" panose="020B0604020202020204" pitchFamily="34" charset="0"/>
              </a:rPr>
              <a:t>drive action and innovation by encouraging new projects, pilots and initiatives that promote sustainable procurement.</a:t>
            </a:r>
          </a:p>
        </p:txBody>
      </p:sp>
      <p:pic>
        <p:nvPicPr>
          <p:cNvPr id="10" name="Graphic 9">
            <a:extLst>
              <a:ext uri="{FF2B5EF4-FFF2-40B4-BE49-F238E27FC236}">
                <a16:creationId xmlns:a16="http://schemas.microsoft.com/office/drawing/2014/main" id="{CD1E1389-D535-C931-3C94-0689794F5D0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9812" y="3369698"/>
            <a:ext cx="376926" cy="373387"/>
          </a:xfrm>
          <a:prstGeom prst="rect">
            <a:avLst/>
          </a:prstGeom>
        </p:spPr>
      </p:pic>
      <p:pic>
        <p:nvPicPr>
          <p:cNvPr id="11" name="Graphic 10">
            <a:extLst>
              <a:ext uri="{FF2B5EF4-FFF2-40B4-BE49-F238E27FC236}">
                <a16:creationId xmlns:a16="http://schemas.microsoft.com/office/drawing/2014/main" id="{11AEFA53-F65D-A1DD-7502-D9C87BA960F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9812" y="3832628"/>
            <a:ext cx="376926" cy="373387"/>
          </a:xfrm>
          <a:prstGeom prst="rect">
            <a:avLst/>
          </a:prstGeom>
        </p:spPr>
      </p:pic>
      <p:pic>
        <p:nvPicPr>
          <p:cNvPr id="12" name="Graphic 11">
            <a:extLst>
              <a:ext uri="{FF2B5EF4-FFF2-40B4-BE49-F238E27FC236}">
                <a16:creationId xmlns:a16="http://schemas.microsoft.com/office/drawing/2014/main" id="{9BFE2917-CB95-ED9E-C72F-5A95B171940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9812" y="4405476"/>
            <a:ext cx="376926" cy="373387"/>
          </a:xfrm>
          <a:prstGeom prst="rect">
            <a:avLst/>
          </a:prstGeom>
        </p:spPr>
      </p:pic>
      <p:pic>
        <p:nvPicPr>
          <p:cNvPr id="13" name="Graphic 12">
            <a:extLst>
              <a:ext uri="{FF2B5EF4-FFF2-40B4-BE49-F238E27FC236}">
                <a16:creationId xmlns:a16="http://schemas.microsoft.com/office/drawing/2014/main" id="{71D219D7-9DD1-36A2-E40B-C47CE2C0E46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9812" y="5219093"/>
            <a:ext cx="376926" cy="373387"/>
          </a:xfrm>
          <a:prstGeom prst="rect">
            <a:avLst/>
          </a:prstGeom>
        </p:spPr>
      </p:pic>
      <p:pic>
        <p:nvPicPr>
          <p:cNvPr id="15" name="Picture 14" descr="A rocky shore with blue water&#10;&#10;AI-generated content may be incorrect.">
            <a:extLst>
              <a:ext uri="{FF2B5EF4-FFF2-40B4-BE49-F238E27FC236}">
                <a16:creationId xmlns:a16="http://schemas.microsoft.com/office/drawing/2014/main" id="{758DDDC6-3F99-1126-A7BF-305E23FEF180}"/>
              </a:ext>
            </a:extLst>
          </p:cNvPr>
          <p:cNvPicPr>
            <a:picLocks noChangeAspect="1"/>
          </p:cNvPicPr>
          <p:nvPr/>
        </p:nvPicPr>
        <p:blipFill>
          <a:blip r:embed="rId6">
            <a:extLst>
              <a:ext uri="{28A0092B-C50C-407E-A947-70E740481C1C}">
                <a14:useLocalDpi xmlns:a14="http://schemas.microsoft.com/office/drawing/2010/main" val="0"/>
              </a:ext>
            </a:extLst>
          </a:blip>
          <a:srcRect l="28933" t="30" r="11988" b="-30"/>
          <a:stretch>
            <a:fillRect/>
          </a:stretch>
        </p:blipFill>
        <p:spPr>
          <a:xfrm>
            <a:off x="6748670" y="-17840"/>
            <a:ext cx="5453270" cy="6905194"/>
          </a:xfrm>
          <a:prstGeom prst="rect">
            <a:avLst/>
          </a:prstGeom>
        </p:spPr>
      </p:pic>
    </p:spTree>
    <p:custDataLst>
      <p:tags r:id="rId1"/>
    </p:custDataLst>
    <p:extLst>
      <p:ext uri="{BB962C8B-B14F-4D97-AF65-F5344CB8AC3E}">
        <p14:creationId xmlns:p14="http://schemas.microsoft.com/office/powerpoint/2010/main" val="2852379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D87CF8-ED9B-4909-86BC-ACA97A2C3A9D}"/>
              </a:ext>
            </a:extLst>
          </p:cNvPr>
          <p:cNvSpPr>
            <a:spLocks noGrp="1"/>
          </p:cNvSpPr>
          <p:nvPr>
            <p:ph type="title"/>
          </p:nvPr>
        </p:nvSpPr>
        <p:spPr>
          <a:xfrm>
            <a:off x="5520963" y="423361"/>
            <a:ext cx="5598592" cy="937467"/>
          </a:xfrm>
        </p:spPr>
        <p:txBody>
          <a:bodyPr/>
          <a:lstStyle/>
          <a:p>
            <a:r>
              <a:rPr lang="en-AU">
                <a:solidFill>
                  <a:schemeClr val="accent1"/>
                </a:solidFill>
              </a:rPr>
              <a:t>Procurement Career Pathways tool</a:t>
            </a:r>
          </a:p>
        </p:txBody>
      </p:sp>
      <p:pic>
        <p:nvPicPr>
          <p:cNvPr id="2" name="Picture Placeholder 6" descr="Image of Sydney city centre in New South Wales, Australia">
            <a:extLst>
              <a:ext uri="{FF2B5EF4-FFF2-40B4-BE49-F238E27FC236}">
                <a16:creationId xmlns:a16="http://schemas.microsoft.com/office/drawing/2014/main" id="{BB958D7C-7165-C890-5B54-639CC6A7D864}"/>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rcRect l="14" r="14"/>
          <a:stretch/>
        </p:blipFill>
        <p:spPr>
          <a:xfrm>
            <a:off x="0" y="0"/>
            <a:ext cx="5040000" cy="6858000"/>
          </a:xfrm>
          <a:prstGeom prst="rect">
            <a:avLst/>
          </a:prstGeom>
        </p:spPr>
      </p:pic>
      <p:sp>
        <p:nvSpPr>
          <p:cNvPr id="5" name="Text Placeholder 3">
            <a:extLst>
              <a:ext uri="{FF2B5EF4-FFF2-40B4-BE49-F238E27FC236}">
                <a16:creationId xmlns:a16="http://schemas.microsoft.com/office/drawing/2014/main" id="{77390E79-5877-000A-5BE1-2F1FE7567E06}"/>
              </a:ext>
            </a:extLst>
          </p:cNvPr>
          <p:cNvSpPr txBox="1">
            <a:spLocks/>
          </p:cNvSpPr>
          <p:nvPr/>
        </p:nvSpPr>
        <p:spPr>
          <a:xfrm>
            <a:off x="5400000" y="1563463"/>
            <a:ext cx="6478588" cy="4185578"/>
          </a:xfrm>
          <a:prstGeom prst="rect">
            <a:avLst/>
          </a:prstGeom>
        </p:spPr>
        <p:txBody>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j-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1"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defTabSz="914400">
              <a:spcAft>
                <a:spcPts val="0"/>
              </a:spcAft>
              <a:buFontTx/>
              <a:buNone/>
              <a:defRPr/>
            </a:pPr>
            <a:r>
              <a:rPr lang="en-AU" sz="1400" kern="0">
                <a:solidFill>
                  <a:sysClr val="windowText" lastClr="000000"/>
                </a:solidFill>
                <a:latin typeface="Public Sans" pitchFamily="2" charset="0"/>
              </a:rPr>
              <a:t>The Procurement Career Pathways Tool supports the </a:t>
            </a:r>
            <a:r>
              <a:rPr lang="en-AU" sz="1400" b="1" kern="0">
                <a:solidFill>
                  <a:srgbClr val="2D8C7E"/>
                </a:solidFill>
                <a:latin typeface="Public Sans" pitchFamily="2" charset="0"/>
              </a:rPr>
              <a:t>attraction</a:t>
            </a:r>
            <a:r>
              <a:rPr lang="en-AU" sz="1400" kern="0">
                <a:solidFill>
                  <a:sysClr val="windowText" lastClr="000000"/>
                </a:solidFill>
                <a:latin typeface="Public Sans" pitchFamily="2" charset="0"/>
              </a:rPr>
              <a:t>, </a:t>
            </a:r>
            <a:r>
              <a:rPr lang="en-AU" sz="1400" b="1" kern="0">
                <a:solidFill>
                  <a:srgbClr val="027E9B"/>
                </a:solidFill>
                <a:latin typeface="Public Sans" pitchFamily="2" charset="0"/>
              </a:rPr>
              <a:t>development</a:t>
            </a:r>
            <a:r>
              <a:rPr lang="en-AU" sz="1400" kern="0">
                <a:solidFill>
                  <a:sysClr val="windowText" lastClr="000000"/>
                </a:solidFill>
                <a:latin typeface="Public Sans" pitchFamily="2" charset="0"/>
              </a:rPr>
              <a:t> and </a:t>
            </a:r>
            <a:r>
              <a:rPr lang="en-AU" sz="1400" b="1" kern="0">
                <a:solidFill>
                  <a:srgbClr val="10A057"/>
                </a:solidFill>
                <a:latin typeface="Public Sans" pitchFamily="2" charset="0"/>
              </a:rPr>
              <a:t>retention</a:t>
            </a:r>
            <a:r>
              <a:rPr lang="en-AU" sz="1400" kern="0">
                <a:solidFill>
                  <a:sysClr val="windowText" lastClr="000000"/>
                </a:solidFill>
                <a:latin typeface="Public Sans" pitchFamily="2" charset="0"/>
              </a:rPr>
              <a:t> of procurement talent in the NSW public sector.</a:t>
            </a:r>
          </a:p>
          <a:p>
            <a:pPr marL="829157" lvl="2" defTabSz="914400">
              <a:spcAft>
                <a:spcPts val="0"/>
              </a:spcAft>
              <a:buFontTx/>
              <a:buNone/>
              <a:defRPr/>
            </a:pPr>
            <a:endParaRPr lang="en-AU" sz="1400" kern="0">
              <a:solidFill>
                <a:sysClr val="windowText" lastClr="000000"/>
              </a:solidFill>
              <a:latin typeface="Public Sans" pitchFamily="2" charset="0"/>
            </a:endParaRPr>
          </a:p>
          <a:p>
            <a:pPr defTabSz="914400">
              <a:spcAft>
                <a:spcPts val="0"/>
              </a:spcAft>
              <a:buFontTx/>
              <a:buNone/>
              <a:defRPr/>
            </a:pPr>
            <a:r>
              <a:rPr lang="en-GB" sz="1400" kern="0">
                <a:solidFill>
                  <a:sysClr val="windowText" lastClr="000000"/>
                </a:solidFill>
                <a:latin typeface="Public Sans" pitchFamily="2" charset="0"/>
              </a:rPr>
              <a:t>The Tool allows </a:t>
            </a:r>
            <a:r>
              <a:rPr lang="en-GB" sz="1400" b="1" kern="0">
                <a:solidFill>
                  <a:srgbClr val="25567F"/>
                </a:solidFill>
                <a:latin typeface="Public Sans" pitchFamily="2" charset="0"/>
              </a:rPr>
              <a:t>current</a:t>
            </a:r>
            <a:r>
              <a:rPr lang="en-GB" sz="1400" kern="0">
                <a:solidFill>
                  <a:sysClr val="windowText" lastClr="000000"/>
                </a:solidFill>
                <a:latin typeface="Public Sans" pitchFamily="2" charset="0"/>
              </a:rPr>
              <a:t> and </a:t>
            </a:r>
            <a:r>
              <a:rPr lang="en-GB" sz="1400" b="1" kern="0">
                <a:solidFill>
                  <a:srgbClr val="2D8C7E"/>
                </a:solidFill>
                <a:latin typeface="Public Sans" pitchFamily="2" charset="0"/>
              </a:rPr>
              <a:t>future employees </a:t>
            </a:r>
            <a:r>
              <a:rPr lang="en-GB" sz="1400" kern="0">
                <a:solidFill>
                  <a:sysClr val="windowText" lastClr="000000"/>
                </a:solidFill>
                <a:latin typeface="Public Sans" pitchFamily="2" charset="0"/>
              </a:rPr>
              <a:t>to:</a:t>
            </a:r>
          </a:p>
          <a:p>
            <a:pPr defTabSz="914400">
              <a:spcAft>
                <a:spcPts val="0"/>
              </a:spcAft>
              <a:buFontTx/>
              <a:buNone/>
              <a:defRPr/>
            </a:pPr>
            <a:endParaRPr lang="en-GB" sz="1400" kern="0">
              <a:solidFill>
                <a:sysClr val="windowText" lastClr="000000"/>
              </a:solidFill>
              <a:latin typeface="Public Sans" pitchFamily="2" charset="0"/>
            </a:endParaRPr>
          </a:p>
          <a:p>
            <a:pPr marL="285750" lvl="2" indent="-285750" defTabSz="914400">
              <a:buFont typeface="Wingdings" panose="05000000000000000000" pitchFamily="2" charset="2"/>
              <a:buChar char="§"/>
              <a:defRPr/>
            </a:pPr>
            <a:r>
              <a:rPr lang="en-AU" sz="1400" kern="0">
                <a:solidFill>
                  <a:sysClr val="windowText" lastClr="000000"/>
                </a:solidFill>
                <a:latin typeface="Public Sans" pitchFamily="2" charset="0"/>
              </a:rPr>
              <a:t>explore roles</a:t>
            </a:r>
          </a:p>
          <a:p>
            <a:pPr marL="285750" lvl="2" indent="-285750" defTabSz="914400">
              <a:buFont typeface="Wingdings" panose="05000000000000000000" pitchFamily="2" charset="2"/>
              <a:buChar char="§"/>
              <a:defRPr/>
            </a:pPr>
            <a:r>
              <a:rPr lang="en-AU" sz="1400" kern="0">
                <a:solidFill>
                  <a:sysClr val="windowText" lastClr="000000"/>
                </a:solidFill>
                <a:latin typeface="Public Sans" pitchFamily="2" charset="0"/>
              </a:rPr>
              <a:t>self-assess their skills and capabilities  </a:t>
            </a:r>
          </a:p>
          <a:p>
            <a:pPr marL="285750" lvl="2" indent="-285750" defTabSz="914400">
              <a:buFont typeface="Wingdings" panose="05000000000000000000" pitchFamily="2" charset="2"/>
              <a:buChar char="§"/>
              <a:defRPr/>
            </a:pPr>
            <a:r>
              <a:rPr lang="en-AU" sz="1400" kern="0">
                <a:solidFill>
                  <a:sysClr val="windowText" lastClr="000000"/>
                </a:solidFill>
                <a:latin typeface="Public Sans" pitchFamily="2" charset="0"/>
              </a:rPr>
              <a:t>get a personalised career plan and upskilling resources.</a:t>
            </a:r>
          </a:p>
        </p:txBody>
      </p:sp>
      <p:sp>
        <p:nvSpPr>
          <p:cNvPr id="6" name="Rectangle 5">
            <a:extLst>
              <a:ext uri="{FF2B5EF4-FFF2-40B4-BE49-F238E27FC236}">
                <a16:creationId xmlns:a16="http://schemas.microsoft.com/office/drawing/2014/main" id="{A91CA04D-68CE-E458-25F9-3AA70D5D7F3A}"/>
              </a:ext>
            </a:extLst>
          </p:cNvPr>
          <p:cNvSpPr/>
          <p:nvPr/>
        </p:nvSpPr>
        <p:spPr>
          <a:xfrm>
            <a:off x="3273637" y="6537902"/>
            <a:ext cx="2112891" cy="3200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88E6870C-041F-356A-2CB2-7ED24F067270}"/>
              </a:ext>
            </a:extLst>
          </p:cNvPr>
          <p:cNvSpPr/>
          <p:nvPr/>
        </p:nvSpPr>
        <p:spPr>
          <a:xfrm>
            <a:off x="0" y="0"/>
            <a:ext cx="5040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AutoShape 8" descr="Graphic showing how your current role compares to your target role.">
            <a:extLst>
              <a:ext uri="{FF2B5EF4-FFF2-40B4-BE49-F238E27FC236}">
                <a16:creationId xmlns:a16="http://schemas.microsoft.com/office/drawing/2014/main" id="{B937CA56-E05A-7BB3-8C94-C785457B751A}"/>
              </a:ext>
            </a:extLst>
          </p:cNvPr>
          <p:cNvSpPr>
            <a:spLocks noChangeAspect="1" noChangeArrowheads="1"/>
          </p:cNvSpPr>
          <p:nvPr/>
        </p:nvSpPr>
        <p:spPr bwMode="auto">
          <a:xfrm>
            <a:off x="531792" y="3535530"/>
            <a:ext cx="198270" cy="19827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pic>
        <p:nvPicPr>
          <p:cNvPr id="9" name="Picture 8" descr="A person standing in front of arrows pointing to the right&#10;&#10;Description automatically generated">
            <a:extLst>
              <a:ext uri="{FF2B5EF4-FFF2-40B4-BE49-F238E27FC236}">
                <a16:creationId xmlns:a16="http://schemas.microsoft.com/office/drawing/2014/main" id="{E6A0CEF7-F3E6-3DA5-86E4-4EF2B25F91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000" y="3535530"/>
            <a:ext cx="4429959" cy="3322470"/>
          </a:xfrm>
          <a:prstGeom prst="rect">
            <a:avLst/>
          </a:prstGeom>
        </p:spPr>
      </p:pic>
      <p:pic>
        <p:nvPicPr>
          <p:cNvPr id="10" name="Graphic 9">
            <a:extLst>
              <a:ext uri="{FF2B5EF4-FFF2-40B4-BE49-F238E27FC236}">
                <a16:creationId xmlns:a16="http://schemas.microsoft.com/office/drawing/2014/main" id="{F29FA627-000D-EC64-3CA3-FAD4C4039C6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10697" y="0"/>
            <a:ext cx="2012342" cy="2012342"/>
          </a:xfrm>
          <a:prstGeom prst="rect">
            <a:avLst/>
          </a:prstGeom>
        </p:spPr>
      </p:pic>
      <p:pic>
        <p:nvPicPr>
          <p:cNvPr id="11" name="Graphic 10">
            <a:extLst>
              <a:ext uri="{FF2B5EF4-FFF2-40B4-BE49-F238E27FC236}">
                <a16:creationId xmlns:a16="http://schemas.microsoft.com/office/drawing/2014/main" id="{35D4615C-67A7-51B1-002A-2398D1F7420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8269" y="1741349"/>
            <a:ext cx="2149235" cy="2149235"/>
          </a:xfrm>
          <a:prstGeom prst="rect">
            <a:avLst/>
          </a:prstGeom>
        </p:spPr>
      </p:pic>
      <p:pic>
        <p:nvPicPr>
          <p:cNvPr id="12" name="Graphic 11">
            <a:extLst>
              <a:ext uri="{FF2B5EF4-FFF2-40B4-BE49-F238E27FC236}">
                <a16:creationId xmlns:a16="http://schemas.microsoft.com/office/drawing/2014/main" id="{0DD74DFA-39CF-6B2F-5A7C-0BFB2A9F0D9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776868" y="1680207"/>
            <a:ext cx="2263132" cy="2263132"/>
          </a:xfrm>
          <a:prstGeom prst="rect">
            <a:avLst/>
          </a:prstGeom>
        </p:spPr>
      </p:pic>
      <p:grpSp>
        <p:nvGrpSpPr>
          <p:cNvPr id="13" name="Group 12">
            <a:extLst>
              <a:ext uri="{FF2B5EF4-FFF2-40B4-BE49-F238E27FC236}">
                <a16:creationId xmlns:a16="http://schemas.microsoft.com/office/drawing/2014/main" id="{DDD78AED-5D1B-58E3-C89C-0DAD27143E81}"/>
              </a:ext>
            </a:extLst>
          </p:cNvPr>
          <p:cNvGrpSpPr/>
          <p:nvPr/>
        </p:nvGrpSpPr>
        <p:grpSpPr>
          <a:xfrm>
            <a:off x="5520963" y="3939295"/>
            <a:ext cx="6478588" cy="1891894"/>
            <a:chOff x="284354" y="1860942"/>
            <a:chExt cx="11602356" cy="3388150"/>
          </a:xfrm>
        </p:grpSpPr>
        <p:sp>
          <p:nvSpPr>
            <p:cNvPr id="14" name="Content Placeholder 4">
              <a:extLst>
                <a:ext uri="{FF2B5EF4-FFF2-40B4-BE49-F238E27FC236}">
                  <a16:creationId xmlns:a16="http://schemas.microsoft.com/office/drawing/2014/main" id="{B55C50FA-8072-4551-987F-8160B95CD61F}"/>
                </a:ext>
              </a:extLst>
            </p:cNvPr>
            <p:cNvSpPr txBox="1">
              <a:spLocks/>
            </p:cNvSpPr>
            <p:nvPr/>
          </p:nvSpPr>
          <p:spPr>
            <a:xfrm>
              <a:off x="284354" y="3055667"/>
              <a:ext cx="2493845" cy="2193425"/>
            </a:xfrm>
            <a:prstGeom prst="rect">
              <a:avLst/>
            </a:prstGeom>
          </p:spPr>
          <p:txBody>
            <a:bodyPr vert="horz" lIns="0" tIns="0" rIns="0" bIns="0" numCol="1" spcCol="18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200" b="0" kern="1200">
                  <a:solidFill>
                    <a:schemeClr val="tx1"/>
                  </a:solidFill>
                  <a:latin typeface="+mj-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1"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2" indent="0" algn="ctr" defTabSz="914377"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AU" sz="5000" b="1" i="0" u="none" strike="noStrike" kern="1200" cap="none" spc="0" normalizeH="0" baseline="0" noProof="0">
                  <a:ln>
                    <a:noFill/>
                  </a:ln>
                  <a:solidFill>
                    <a:srgbClr val="25567F"/>
                  </a:solidFill>
                  <a:effectLst/>
                  <a:uLnTx/>
                  <a:uFillTx/>
                  <a:latin typeface="Public Sans" pitchFamily="2" charset="0"/>
                  <a:ea typeface="+mn-ea"/>
                  <a:cs typeface="+mn-cs"/>
                </a:rPr>
                <a:t>05</a:t>
              </a:r>
            </a:p>
          </p:txBody>
        </p:sp>
        <p:sp>
          <p:nvSpPr>
            <p:cNvPr id="15" name="Content Placeholder 4">
              <a:extLst>
                <a:ext uri="{FF2B5EF4-FFF2-40B4-BE49-F238E27FC236}">
                  <a16:creationId xmlns:a16="http://schemas.microsoft.com/office/drawing/2014/main" id="{2033CA08-5CB2-992C-1AC0-832BA2758606}"/>
                </a:ext>
              </a:extLst>
            </p:cNvPr>
            <p:cNvSpPr txBox="1">
              <a:spLocks/>
            </p:cNvSpPr>
            <p:nvPr/>
          </p:nvSpPr>
          <p:spPr>
            <a:xfrm>
              <a:off x="374883" y="4309132"/>
              <a:ext cx="2493847" cy="450889"/>
            </a:xfrm>
            <a:prstGeom prst="rect">
              <a:avLst/>
            </a:prstGeom>
          </p:spPr>
          <p:txBody>
            <a:bodyPr vert="horz" lIns="0" tIns="0" rIns="0" bIns="0" numCol="1" spcCol="18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200" b="0" kern="1200">
                  <a:solidFill>
                    <a:schemeClr val="tx1"/>
                  </a:solidFill>
                  <a:latin typeface="+mj-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1"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2" indent="0" algn="ctr" defTabSz="914377"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AU" sz="1200" b="0" i="0" u="none" strike="noStrike" kern="1200" cap="none" spc="0" normalizeH="0" baseline="0" noProof="0">
                  <a:ln>
                    <a:noFill/>
                  </a:ln>
                  <a:solidFill>
                    <a:srgbClr val="000000"/>
                  </a:solidFill>
                  <a:effectLst/>
                  <a:uLnTx/>
                  <a:uFillTx/>
                  <a:latin typeface="Public Sans" pitchFamily="2" charset="0"/>
                  <a:ea typeface="+mn-ea"/>
                  <a:cs typeface="+mn-cs"/>
                </a:rPr>
                <a:t>Procurement job families</a:t>
              </a:r>
            </a:p>
            <a:p>
              <a:pPr marL="0" marR="0" lvl="0" indent="0" algn="ctr"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endParaRPr kumimoji="0" lang="en-AU" sz="1200" b="0" i="0" u="none" strike="noStrike" kern="1200" cap="none" spc="0" normalizeH="0" baseline="0" noProof="0">
                <a:ln>
                  <a:noFill/>
                </a:ln>
                <a:solidFill>
                  <a:srgbClr val="000000"/>
                </a:solidFill>
                <a:effectLst/>
                <a:uLnTx/>
                <a:uFillTx/>
                <a:latin typeface="Public Sans" pitchFamily="2" charset="0"/>
                <a:ea typeface="+mn-ea"/>
                <a:cs typeface="+mn-cs"/>
              </a:endParaRPr>
            </a:p>
          </p:txBody>
        </p:sp>
        <p:sp>
          <p:nvSpPr>
            <p:cNvPr id="16" name="Content Placeholder 4">
              <a:extLst>
                <a:ext uri="{FF2B5EF4-FFF2-40B4-BE49-F238E27FC236}">
                  <a16:creationId xmlns:a16="http://schemas.microsoft.com/office/drawing/2014/main" id="{BD40EA98-F0B6-3D9A-EDD5-D0AD58C47B4C}"/>
                </a:ext>
              </a:extLst>
            </p:cNvPr>
            <p:cNvSpPr txBox="1">
              <a:spLocks/>
            </p:cNvSpPr>
            <p:nvPr/>
          </p:nvSpPr>
          <p:spPr>
            <a:xfrm>
              <a:off x="3068824" y="3055667"/>
              <a:ext cx="2493847" cy="2193425"/>
            </a:xfrm>
            <a:prstGeom prst="rect">
              <a:avLst/>
            </a:prstGeom>
          </p:spPr>
          <p:txBody>
            <a:bodyPr vert="horz" lIns="0" tIns="0" rIns="0" bIns="0" numCol="1" spcCol="18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200" b="0" kern="1200">
                  <a:solidFill>
                    <a:schemeClr val="tx1"/>
                  </a:solidFill>
                  <a:latin typeface="+mj-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1"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2" indent="0" algn="ctr" defTabSz="914377"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AU" sz="5000" b="1" i="0" u="none" strike="noStrike" kern="1200" cap="none" spc="0" normalizeH="0" baseline="0" noProof="0">
                  <a:ln>
                    <a:noFill/>
                  </a:ln>
                  <a:solidFill>
                    <a:srgbClr val="2D8C7E"/>
                  </a:solidFill>
                  <a:effectLst/>
                  <a:uLnTx/>
                  <a:uFillTx/>
                  <a:latin typeface="Public Sans" pitchFamily="2" charset="0"/>
                  <a:ea typeface="+mn-ea"/>
                  <a:cs typeface="+mn-cs"/>
                </a:rPr>
                <a:t>32</a:t>
              </a:r>
            </a:p>
          </p:txBody>
        </p:sp>
        <p:sp>
          <p:nvSpPr>
            <p:cNvPr id="17" name="Content Placeholder 4">
              <a:extLst>
                <a:ext uri="{FF2B5EF4-FFF2-40B4-BE49-F238E27FC236}">
                  <a16:creationId xmlns:a16="http://schemas.microsoft.com/office/drawing/2014/main" id="{DABE2B41-42CC-4EEA-0B64-2156F51878DE}"/>
                </a:ext>
              </a:extLst>
            </p:cNvPr>
            <p:cNvSpPr txBox="1">
              <a:spLocks/>
            </p:cNvSpPr>
            <p:nvPr/>
          </p:nvSpPr>
          <p:spPr>
            <a:xfrm>
              <a:off x="3270647" y="4309132"/>
              <a:ext cx="2185959" cy="450889"/>
            </a:xfrm>
            <a:prstGeom prst="rect">
              <a:avLst/>
            </a:prstGeom>
          </p:spPr>
          <p:txBody>
            <a:bodyPr vert="horz" lIns="0" tIns="0" rIns="0" bIns="0" numCol="1" spcCol="18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200" b="0" kern="1200">
                  <a:solidFill>
                    <a:schemeClr val="tx1"/>
                  </a:solidFill>
                  <a:latin typeface="+mj-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1"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2" indent="0" algn="ctr" defTabSz="914377"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AU" sz="1200" b="0" i="0" u="none" strike="noStrike" kern="1200" cap="none" spc="0" normalizeH="0" baseline="0" noProof="0">
                  <a:ln>
                    <a:noFill/>
                  </a:ln>
                  <a:solidFill>
                    <a:srgbClr val="000000"/>
                  </a:solidFill>
                  <a:effectLst/>
                  <a:uLnTx/>
                  <a:uFillTx/>
                  <a:latin typeface="Public Sans" pitchFamily="2" charset="0"/>
                  <a:ea typeface="+mn-ea"/>
                  <a:cs typeface="+mn-cs"/>
                </a:rPr>
                <a:t>Procurement role types</a:t>
              </a:r>
            </a:p>
          </p:txBody>
        </p:sp>
        <p:sp>
          <p:nvSpPr>
            <p:cNvPr id="18" name="Content Placeholder 4">
              <a:extLst>
                <a:ext uri="{FF2B5EF4-FFF2-40B4-BE49-F238E27FC236}">
                  <a16:creationId xmlns:a16="http://schemas.microsoft.com/office/drawing/2014/main" id="{E28C8156-216E-6B15-9756-FEAE6CE14E8A}"/>
                </a:ext>
              </a:extLst>
            </p:cNvPr>
            <p:cNvSpPr txBox="1">
              <a:spLocks/>
            </p:cNvSpPr>
            <p:nvPr/>
          </p:nvSpPr>
          <p:spPr>
            <a:xfrm>
              <a:off x="5870637" y="3055667"/>
              <a:ext cx="2493847" cy="2193425"/>
            </a:xfrm>
            <a:prstGeom prst="rect">
              <a:avLst/>
            </a:prstGeom>
          </p:spPr>
          <p:txBody>
            <a:bodyPr vert="horz" lIns="0" tIns="0" rIns="0" bIns="0" numCol="1" spcCol="18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200" b="0" kern="1200">
                  <a:solidFill>
                    <a:schemeClr val="tx1"/>
                  </a:solidFill>
                  <a:latin typeface="+mj-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1"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2" indent="0" algn="ctr" defTabSz="914377"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AU" sz="5000" b="1" i="0" u="none" strike="noStrike" kern="1200" cap="none" spc="0" normalizeH="0" baseline="0" noProof="0">
                  <a:ln>
                    <a:noFill/>
                  </a:ln>
                  <a:solidFill>
                    <a:srgbClr val="027E9B"/>
                  </a:solidFill>
                  <a:effectLst/>
                  <a:uLnTx/>
                  <a:uFillTx/>
                  <a:latin typeface="Public Sans" pitchFamily="2" charset="0"/>
                  <a:ea typeface="+mn-ea"/>
                  <a:cs typeface="+mn-cs"/>
                </a:rPr>
                <a:t>16</a:t>
              </a:r>
            </a:p>
          </p:txBody>
        </p:sp>
        <p:sp>
          <p:nvSpPr>
            <p:cNvPr id="19" name="Content Placeholder 4">
              <a:extLst>
                <a:ext uri="{FF2B5EF4-FFF2-40B4-BE49-F238E27FC236}">
                  <a16:creationId xmlns:a16="http://schemas.microsoft.com/office/drawing/2014/main" id="{6CF1FE5B-4D26-2F81-08EE-E8CBAA30FFD0}"/>
                </a:ext>
              </a:extLst>
            </p:cNvPr>
            <p:cNvSpPr txBox="1">
              <a:spLocks/>
            </p:cNvSpPr>
            <p:nvPr/>
          </p:nvSpPr>
          <p:spPr>
            <a:xfrm>
              <a:off x="6215555" y="4309132"/>
              <a:ext cx="1842532" cy="450889"/>
            </a:xfrm>
            <a:prstGeom prst="rect">
              <a:avLst/>
            </a:prstGeom>
          </p:spPr>
          <p:txBody>
            <a:bodyPr vert="horz" lIns="0" tIns="0" rIns="0" bIns="0" numCol="1" spcCol="18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200" b="0" kern="1200">
                  <a:solidFill>
                    <a:schemeClr val="tx1"/>
                  </a:solidFill>
                  <a:latin typeface="+mj-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1"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2" indent="0" algn="ctr" defTabSz="914377"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AU" sz="1200" b="0" i="0" u="none" strike="noStrike" kern="1200" cap="none" spc="0" normalizeH="0" baseline="0" noProof="0">
                  <a:ln>
                    <a:noFill/>
                  </a:ln>
                  <a:solidFill>
                    <a:srgbClr val="000000"/>
                  </a:solidFill>
                  <a:effectLst/>
                  <a:uLnTx/>
                  <a:uFillTx/>
                  <a:latin typeface="Public Sans" pitchFamily="2" charset="0"/>
                  <a:ea typeface="+mn-ea"/>
                  <a:cs typeface="+mn-cs"/>
                </a:rPr>
                <a:t>Other common role types</a:t>
              </a:r>
            </a:p>
          </p:txBody>
        </p:sp>
        <p:sp>
          <p:nvSpPr>
            <p:cNvPr id="20" name="Content Placeholder 4">
              <a:extLst>
                <a:ext uri="{FF2B5EF4-FFF2-40B4-BE49-F238E27FC236}">
                  <a16:creationId xmlns:a16="http://schemas.microsoft.com/office/drawing/2014/main" id="{887193FC-0508-386E-8002-FF70CF3EF479}"/>
                </a:ext>
              </a:extLst>
            </p:cNvPr>
            <p:cNvSpPr txBox="1">
              <a:spLocks/>
            </p:cNvSpPr>
            <p:nvPr/>
          </p:nvSpPr>
          <p:spPr>
            <a:xfrm>
              <a:off x="8650740" y="3055667"/>
              <a:ext cx="3235970" cy="2193425"/>
            </a:xfrm>
            <a:prstGeom prst="rect">
              <a:avLst/>
            </a:prstGeom>
          </p:spPr>
          <p:txBody>
            <a:bodyPr vert="horz" lIns="0" tIns="0" rIns="0" bIns="0" numCol="1" spcCol="18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200" b="0" kern="1200">
                  <a:solidFill>
                    <a:schemeClr val="tx1"/>
                  </a:solidFill>
                  <a:latin typeface="+mj-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1"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2" indent="0" algn="ctr" defTabSz="914377"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AU" sz="5000" b="1" i="0" u="none" strike="noStrike" kern="1200" cap="none" spc="0" normalizeH="0" baseline="0" noProof="0">
                  <a:ln>
                    <a:noFill/>
                  </a:ln>
                  <a:solidFill>
                    <a:srgbClr val="9ACA3C"/>
                  </a:solidFill>
                  <a:effectLst/>
                  <a:uLnTx/>
                  <a:uFillTx/>
                  <a:latin typeface="Public Sans" pitchFamily="2" charset="0"/>
                  <a:ea typeface="+mn-ea"/>
                  <a:cs typeface="+mn-cs"/>
                </a:rPr>
                <a:t>150</a:t>
              </a:r>
              <a:r>
                <a:rPr kumimoji="0" lang="en-AU" sz="2000" b="1" i="0" u="none" strike="noStrike" kern="1200" cap="none" spc="0" normalizeH="0" baseline="0" noProof="0">
                  <a:ln>
                    <a:noFill/>
                  </a:ln>
                  <a:solidFill>
                    <a:srgbClr val="9ACA3C"/>
                  </a:solidFill>
                  <a:effectLst/>
                  <a:uLnTx/>
                  <a:uFillTx/>
                  <a:latin typeface="Public Sans" pitchFamily="2" charset="0"/>
                  <a:ea typeface="+mn-ea"/>
                  <a:cs typeface="+mn-cs"/>
                </a:rPr>
                <a:t>+</a:t>
              </a:r>
              <a:endParaRPr kumimoji="0" lang="en-AU" sz="5000" b="1" i="0" u="none" strike="noStrike" kern="1200" cap="none" spc="0" normalizeH="0" baseline="0" noProof="0">
                <a:ln>
                  <a:noFill/>
                </a:ln>
                <a:solidFill>
                  <a:srgbClr val="9ACA3C"/>
                </a:solidFill>
                <a:effectLst/>
                <a:uLnTx/>
                <a:uFillTx/>
                <a:latin typeface="Public Sans" pitchFamily="2" charset="0"/>
                <a:ea typeface="+mn-ea"/>
                <a:cs typeface="+mn-cs"/>
              </a:endParaRPr>
            </a:p>
          </p:txBody>
        </p:sp>
        <p:sp>
          <p:nvSpPr>
            <p:cNvPr id="21" name="Content Placeholder 4">
              <a:extLst>
                <a:ext uri="{FF2B5EF4-FFF2-40B4-BE49-F238E27FC236}">
                  <a16:creationId xmlns:a16="http://schemas.microsoft.com/office/drawing/2014/main" id="{3B6541E0-BE91-CE41-6616-9C03FF11190E}"/>
                </a:ext>
              </a:extLst>
            </p:cNvPr>
            <p:cNvSpPr txBox="1">
              <a:spLocks/>
            </p:cNvSpPr>
            <p:nvPr/>
          </p:nvSpPr>
          <p:spPr>
            <a:xfrm>
              <a:off x="9091054" y="4309132"/>
              <a:ext cx="2292373" cy="450889"/>
            </a:xfrm>
            <a:prstGeom prst="rect">
              <a:avLst/>
            </a:prstGeom>
          </p:spPr>
          <p:txBody>
            <a:bodyPr vert="horz" lIns="0" tIns="0" rIns="0" bIns="0" numCol="1" spcCol="18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200" b="0" kern="1200">
                  <a:solidFill>
                    <a:schemeClr val="tx1"/>
                  </a:solidFill>
                  <a:latin typeface="+mj-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1"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2" indent="0" algn="ctr" defTabSz="914377"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AU" sz="1200" b="0" i="0" u="none" strike="noStrike" kern="1200" cap="none" spc="0" normalizeH="0" baseline="0" noProof="0">
                  <a:ln>
                    <a:noFill/>
                  </a:ln>
                  <a:solidFill>
                    <a:srgbClr val="000000"/>
                  </a:solidFill>
                  <a:effectLst/>
                  <a:uLnTx/>
                  <a:uFillTx/>
                  <a:latin typeface="Public Sans" pitchFamily="2" charset="0"/>
                  <a:ea typeface="+mn-ea"/>
                  <a:cs typeface="+mn-cs"/>
                </a:rPr>
                <a:t>Upskilling resources</a:t>
              </a:r>
            </a:p>
          </p:txBody>
        </p:sp>
        <p:pic>
          <p:nvPicPr>
            <p:cNvPr id="22" name="Graphic 21">
              <a:extLst>
                <a:ext uri="{FF2B5EF4-FFF2-40B4-BE49-F238E27FC236}">
                  <a16:creationId xmlns:a16="http://schemas.microsoft.com/office/drawing/2014/main" id="{1D2B21C7-514A-C02A-F11C-9A692B143A5E}"/>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8"/>
                </a:ext>
              </a:extLst>
            </a:blip>
            <a:srcRect l="23148" t="48704" r="22037" b="14731"/>
            <a:stretch/>
          </p:blipFill>
          <p:spPr>
            <a:xfrm>
              <a:off x="726417" y="1947562"/>
              <a:ext cx="1661183" cy="1108104"/>
            </a:xfrm>
            <a:prstGeom prst="rect">
              <a:avLst/>
            </a:prstGeom>
          </p:spPr>
        </p:pic>
        <p:pic>
          <p:nvPicPr>
            <p:cNvPr id="23" name="Graphic 22">
              <a:extLst>
                <a:ext uri="{FF2B5EF4-FFF2-40B4-BE49-F238E27FC236}">
                  <a16:creationId xmlns:a16="http://schemas.microsoft.com/office/drawing/2014/main" id="{BBC8435D-0B71-94A7-579B-D1BF38739E06}"/>
                </a:ext>
              </a:extLst>
            </p:cNvPr>
            <p:cNvPicPr>
              <a:picLocks noChangeAspect="1"/>
            </p:cNvPicPr>
            <p:nvPr/>
          </p:nvPicPr>
          <p:blipFill rotWithShape="1">
            <a:blip>
              <a:duotone>
                <a:prstClr val="black"/>
                <a:srgbClr val="D9C3A5">
                  <a:tint val="50000"/>
                  <a:satMod val="180000"/>
                </a:srgbClr>
              </a:duotone>
              <a:alphaModFix amt="76000"/>
              <a:extLst>
                <a:ext uri="{28A0092B-C50C-407E-A947-70E740481C1C}">
                  <a14:useLocalDpi xmlns:a14="http://schemas.microsoft.com/office/drawing/2010/main" val="0"/>
                </a:ext>
                <a:ext uri="{96DAC541-7B7A-43D3-8B79-37D633B846F1}">
                  <asvg:svgBlip xmlns:asvg="http://schemas.microsoft.com/office/drawing/2016/SVG/main" r:embed="rId9"/>
                </a:ext>
              </a:extLst>
            </a:blip>
            <a:srcRect l="6357" t="47776" r="49708" b="6054"/>
            <a:stretch/>
          </p:blipFill>
          <p:spPr>
            <a:xfrm>
              <a:off x="3668834" y="2009461"/>
              <a:ext cx="1318043" cy="1108104"/>
            </a:xfrm>
            <a:prstGeom prst="rect">
              <a:avLst/>
            </a:prstGeom>
          </p:spPr>
        </p:pic>
        <p:pic>
          <p:nvPicPr>
            <p:cNvPr id="24" name="Graphic 23">
              <a:extLst>
                <a:ext uri="{FF2B5EF4-FFF2-40B4-BE49-F238E27FC236}">
                  <a16:creationId xmlns:a16="http://schemas.microsoft.com/office/drawing/2014/main" id="{8A10F9F8-2A40-D746-9CB3-12D39F8F31B9}"/>
                </a:ext>
              </a:extLst>
            </p:cNvPr>
            <p:cNvPicPr>
              <a:picLocks noChangeAspect="1"/>
            </p:cNvPicPr>
            <p:nvPr/>
          </p:nvPicPr>
          <p:blipFill rotWithShape="1">
            <a:blip>
              <a:alphaModFix amt="76000"/>
              <a:extLst>
                <a:ext uri="{28A0092B-C50C-407E-A947-70E740481C1C}">
                  <a14:useLocalDpi xmlns:a14="http://schemas.microsoft.com/office/drawing/2010/main" val="0"/>
                </a:ext>
                <a:ext uri="{96DAC541-7B7A-43D3-8B79-37D633B846F1}">
                  <asvg:svgBlip xmlns:asvg="http://schemas.microsoft.com/office/drawing/2016/SVG/main" r:embed="rId9"/>
                </a:ext>
              </a:extLst>
            </a:blip>
            <a:srcRect l="50000" t="48016" r="6065" b="2340"/>
            <a:stretch/>
          </p:blipFill>
          <p:spPr>
            <a:xfrm>
              <a:off x="6456942" y="2009461"/>
              <a:ext cx="1318043" cy="1191479"/>
            </a:xfrm>
            <a:prstGeom prst="rect">
              <a:avLst/>
            </a:prstGeom>
          </p:spPr>
        </p:pic>
        <p:pic>
          <p:nvPicPr>
            <p:cNvPr id="25" name="Graphic 24">
              <a:extLst>
                <a:ext uri="{FF2B5EF4-FFF2-40B4-BE49-F238E27FC236}">
                  <a16:creationId xmlns:a16="http://schemas.microsoft.com/office/drawing/2014/main" id="{D108B358-E57D-CD92-B08B-7DB5174F5A82}"/>
                </a:ext>
              </a:extLst>
            </p:cNvPr>
            <p:cNvPicPr>
              <a:picLocks noChangeAspect="1"/>
            </p:cNvPicPr>
            <p:nvPr/>
          </p:nvPicPr>
          <p:blipFill>
            <a:blip>
              <a:alphaModFix/>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537757" y="1860942"/>
              <a:ext cx="1318043" cy="1318043"/>
            </a:xfrm>
            <a:prstGeom prst="rect">
              <a:avLst/>
            </a:prstGeom>
          </p:spPr>
        </p:pic>
      </p:grpSp>
      <p:grpSp>
        <p:nvGrpSpPr>
          <p:cNvPr id="26" name="Group 25">
            <a:extLst>
              <a:ext uri="{FF2B5EF4-FFF2-40B4-BE49-F238E27FC236}">
                <a16:creationId xmlns:a16="http://schemas.microsoft.com/office/drawing/2014/main" id="{25C7E411-A9E5-3833-B4F8-E00AAA2F5434}"/>
              </a:ext>
            </a:extLst>
          </p:cNvPr>
          <p:cNvGrpSpPr/>
          <p:nvPr/>
        </p:nvGrpSpPr>
        <p:grpSpPr>
          <a:xfrm>
            <a:off x="5834479" y="6137865"/>
            <a:ext cx="5589427" cy="432124"/>
            <a:chOff x="1445342" y="368132"/>
            <a:chExt cx="8775290" cy="678426"/>
          </a:xfrm>
        </p:grpSpPr>
        <p:sp>
          <p:nvSpPr>
            <p:cNvPr id="27" name="Title 1">
              <a:extLst>
                <a:ext uri="{FF2B5EF4-FFF2-40B4-BE49-F238E27FC236}">
                  <a16:creationId xmlns:a16="http://schemas.microsoft.com/office/drawing/2014/main" id="{A5631BD1-7AED-5C8A-E48A-0DD5135A8DCB}"/>
                </a:ext>
              </a:extLst>
            </p:cNvPr>
            <p:cNvSpPr txBox="1">
              <a:spLocks/>
            </p:cNvSpPr>
            <p:nvPr/>
          </p:nvSpPr>
          <p:spPr>
            <a:xfrm>
              <a:off x="1768817" y="466644"/>
              <a:ext cx="7710856" cy="579914"/>
            </a:xfrm>
            <a:prstGeom prst="rect">
              <a:avLst/>
            </a:prstGeom>
          </p:spPr>
          <p:txBody>
            <a:bodyPr/>
            <a:lstStyle>
              <a:lvl1pPr algn="l" defTabSz="914377" rtl="0" eaLnBrk="1" latinLnBrk="0" hangingPunct="1">
                <a:lnSpc>
                  <a:spcPct val="90000"/>
                </a:lnSpc>
                <a:spcBef>
                  <a:spcPct val="0"/>
                </a:spcBef>
                <a:buNone/>
                <a:defRPr sz="3600" kern="1200">
                  <a:solidFill>
                    <a:schemeClr val="tx1"/>
                  </a:solidFill>
                  <a:latin typeface="+mn-lt"/>
                  <a:ea typeface="+mj-ea"/>
                  <a:cs typeface="+mj-cs"/>
                </a:defRPr>
              </a:lvl1pPr>
            </a:lstStyle>
            <a:p>
              <a:pPr algn="ctr"/>
              <a:r>
                <a:rPr lang="en-AU" sz="1500"/>
                <a:t>https://</a:t>
              </a:r>
              <a:r>
                <a:rPr lang="en-AU" sz="1500" b="1">
                  <a:solidFill>
                    <a:srgbClr val="25567F"/>
                  </a:solidFill>
                </a:rPr>
                <a:t>procurementcareerpathways</a:t>
              </a:r>
              <a:r>
                <a:rPr lang="en-AU" sz="1500"/>
                <a:t>.psc.nsw.gov.au</a:t>
              </a:r>
            </a:p>
            <a:p>
              <a:pPr lvl="2" algn="ctr"/>
              <a:endParaRPr lang="en-AU" sz="1500"/>
            </a:p>
            <a:p>
              <a:pPr algn="ctr"/>
              <a:endParaRPr lang="en-AU" sz="1500"/>
            </a:p>
            <a:p>
              <a:pPr algn="ctr"/>
              <a:endParaRPr lang="en-AU" sz="1500"/>
            </a:p>
          </p:txBody>
        </p:sp>
        <p:sp>
          <p:nvSpPr>
            <p:cNvPr id="28" name="Rectangle: Rounded Corners 27">
              <a:extLst>
                <a:ext uri="{FF2B5EF4-FFF2-40B4-BE49-F238E27FC236}">
                  <a16:creationId xmlns:a16="http://schemas.microsoft.com/office/drawing/2014/main" id="{E18A4387-EBD7-37AE-6B31-D63838F0BF02}"/>
                </a:ext>
              </a:extLst>
            </p:cNvPr>
            <p:cNvSpPr/>
            <p:nvPr/>
          </p:nvSpPr>
          <p:spPr>
            <a:xfrm>
              <a:off x="1445342" y="368132"/>
              <a:ext cx="8775290" cy="642167"/>
            </a:xfrm>
            <a:prstGeom prst="roundRect">
              <a:avLst>
                <a:gd name="adj" fmla="val 50000"/>
              </a:avLst>
            </a:prstGeom>
            <a:no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Oval 28">
              <a:extLst>
                <a:ext uri="{FF2B5EF4-FFF2-40B4-BE49-F238E27FC236}">
                  <a16:creationId xmlns:a16="http://schemas.microsoft.com/office/drawing/2014/main" id="{ED791431-20C6-B0B1-E21A-E2105416A442}"/>
                </a:ext>
              </a:extLst>
            </p:cNvPr>
            <p:cNvSpPr/>
            <p:nvPr/>
          </p:nvSpPr>
          <p:spPr>
            <a:xfrm>
              <a:off x="9626600" y="429379"/>
              <a:ext cx="526642" cy="516772"/>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0" name="Graphic 29">
              <a:extLst>
                <a:ext uri="{FF2B5EF4-FFF2-40B4-BE49-F238E27FC236}">
                  <a16:creationId xmlns:a16="http://schemas.microsoft.com/office/drawing/2014/main" id="{59117CB4-C2FC-FFFD-5A82-76D4055FCB7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711668" y="510141"/>
              <a:ext cx="348571" cy="348571"/>
            </a:xfrm>
            <a:prstGeom prst="rect">
              <a:avLst/>
            </a:prstGeom>
          </p:spPr>
        </p:pic>
      </p:grpSp>
    </p:spTree>
    <p:custDataLst>
      <p:tags r:id="rId1"/>
    </p:custDataLst>
    <p:extLst>
      <p:ext uri="{BB962C8B-B14F-4D97-AF65-F5344CB8AC3E}">
        <p14:creationId xmlns:p14="http://schemas.microsoft.com/office/powerpoint/2010/main" val="3854449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D87CF8-ED9B-4909-86BC-ACA97A2C3A9D}"/>
              </a:ext>
            </a:extLst>
          </p:cNvPr>
          <p:cNvSpPr>
            <a:spLocks noGrp="1"/>
          </p:cNvSpPr>
          <p:nvPr>
            <p:ph type="title"/>
          </p:nvPr>
        </p:nvSpPr>
        <p:spPr>
          <a:xfrm>
            <a:off x="498918" y="423361"/>
            <a:ext cx="10620637" cy="937467"/>
          </a:xfrm>
        </p:spPr>
        <p:txBody>
          <a:bodyPr/>
          <a:lstStyle/>
          <a:p>
            <a:r>
              <a:rPr lang="en-AU">
                <a:solidFill>
                  <a:schemeClr val="accent1"/>
                </a:solidFill>
              </a:rPr>
              <a:t>Recommended procurement learning pathway for NSW public sector employees</a:t>
            </a:r>
          </a:p>
        </p:txBody>
      </p:sp>
      <p:pic>
        <p:nvPicPr>
          <p:cNvPr id="50" name="Graphic 49">
            <a:extLst>
              <a:ext uri="{FF2B5EF4-FFF2-40B4-BE49-F238E27FC236}">
                <a16:creationId xmlns:a16="http://schemas.microsoft.com/office/drawing/2014/main" id="{BD0A110F-AD50-63E3-50B8-F4E739752DA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58487" y="1330414"/>
            <a:ext cx="7622091" cy="5537314"/>
          </a:xfrm>
          <a:prstGeom prst="rect">
            <a:avLst/>
          </a:prstGeom>
        </p:spPr>
      </p:pic>
    </p:spTree>
    <p:custDataLst>
      <p:tags r:id="rId1"/>
    </p:custDataLst>
    <p:extLst>
      <p:ext uri="{BB962C8B-B14F-4D97-AF65-F5344CB8AC3E}">
        <p14:creationId xmlns:p14="http://schemas.microsoft.com/office/powerpoint/2010/main" val="2407337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1B1F0C4-C2E8-F640-9781-8602BF3F4B28}"/>
              </a:ext>
            </a:extLst>
          </p:cNvPr>
          <p:cNvSpPr>
            <a:spLocks noGrp="1"/>
          </p:cNvSpPr>
          <p:nvPr>
            <p:ph type="title"/>
          </p:nvPr>
        </p:nvSpPr>
        <p:spPr>
          <a:xfrm>
            <a:off x="498918" y="423361"/>
            <a:ext cx="10748681" cy="937467"/>
          </a:xfrm>
        </p:spPr>
        <p:txBody>
          <a:bodyPr/>
          <a:lstStyle/>
          <a:p>
            <a:r>
              <a:rPr lang="en-US">
                <a:solidFill>
                  <a:schemeClr val="accent1"/>
                </a:solidFill>
                <a:latin typeface="+mj-lt"/>
                <a:hlinkClick r:id="rId4">
                  <a:extLst>
                    <a:ext uri="{A12FA001-AC4F-418D-AE19-62706E023703}">
                      <ahyp:hlinkClr xmlns:ahyp="http://schemas.microsoft.com/office/drawing/2018/hyperlinkcolor" val="tx"/>
                    </a:ext>
                  </a:extLst>
                </a:hlinkClick>
              </a:rPr>
              <a:t>Procurement foundations training</a:t>
            </a:r>
            <a:r>
              <a:rPr lang="en-US">
                <a:solidFill>
                  <a:schemeClr val="accent1"/>
                </a:solidFill>
                <a:latin typeface="+mj-lt"/>
              </a:rPr>
              <a:t> (learning path)</a:t>
            </a:r>
          </a:p>
        </p:txBody>
      </p:sp>
      <p:sp>
        <p:nvSpPr>
          <p:cNvPr id="8" name="Content Placeholder 53">
            <a:extLst>
              <a:ext uri="{FF2B5EF4-FFF2-40B4-BE49-F238E27FC236}">
                <a16:creationId xmlns:a16="http://schemas.microsoft.com/office/drawing/2014/main" id="{C62EE913-CBEB-44F4-B8D8-689018267FCA}"/>
              </a:ext>
            </a:extLst>
          </p:cNvPr>
          <p:cNvSpPr txBox="1">
            <a:spLocks/>
          </p:cNvSpPr>
          <p:nvPr/>
        </p:nvSpPr>
        <p:spPr>
          <a:xfrm>
            <a:off x="423660" y="942876"/>
            <a:ext cx="10847294" cy="663982"/>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r>
              <a:rPr lang="en-AU" sz="1800" kern="0">
                <a:cs typeface="Arial" panose="020B0604020202020204" pitchFamily="34" charset="0"/>
              </a:rPr>
              <a:t>Learn how to buy low-value, low-risk goods and services in line with the NSW Government's procurement system</a:t>
            </a:r>
            <a:endParaRPr lang="en-US" sz="1800" kern="0">
              <a:cs typeface="Arial" panose="020B0604020202020204" pitchFamily="34" charset="0"/>
            </a:endParaRPr>
          </a:p>
        </p:txBody>
      </p:sp>
      <p:pic>
        <p:nvPicPr>
          <p:cNvPr id="60" name="Graphic 59">
            <a:extLst>
              <a:ext uri="{FF2B5EF4-FFF2-40B4-BE49-F238E27FC236}">
                <a16:creationId xmlns:a16="http://schemas.microsoft.com/office/drawing/2014/main" id="{48D2126D-529B-4954-9F5A-F030D9B7EF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2818" y="2189271"/>
            <a:ext cx="501212" cy="505288"/>
          </a:xfrm>
          <a:prstGeom prst="rect">
            <a:avLst/>
          </a:prstGeom>
        </p:spPr>
      </p:pic>
      <p:graphicFrame>
        <p:nvGraphicFramePr>
          <p:cNvPr id="2" name="Table 2">
            <a:extLst>
              <a:ext uri="{FF2B5EF4-FFF2-40B4-BE49-F238E27FC236}">
                <a16:creationId xmlns:a16="http://schemas.microsoft.com/office/drawing/2014/main" id="{7F6BF9B3-32E5-46E8-AE72-E373A26A19B5}"/>
              </a:ext>
            </a:extLst>
          </p:cNvPr>
          <p:cNvGraphicFramePr>
            <a:graphicFrameLocks noGrp="1"/>
          </p:cNvGraphicFramePr>
          <p:nvPr>
            <p:extLst>
              <p:ext uri="{D42A27DB-BD31-4B8C-83A1-F6EECF244321}">
                <p14:modId xmlns:p14="http://schemas.microsoft.com/office/powerpoint/2010/main" val="515335509"/>
              </p:ext>
            </p:extLst>
          </p:nvPr>
        </p:nvGraphicFramePr>
        <p:xfrm>
          <a:off x="498917" y="1720710"/>
          <a:ext cx="11358787" cy="5067474"/>
        </p:xfrm>
        <a:graphic>
          <a:graphicData uri="http://schemas.openxmlformats.org/drawingml/2006/table">
            <a:tbl>
              <a:tblPr firstRow="1" bandRow="1"/>
              <a:tblGrid>
                <a:gridCol w="1219047">
                  <a:extLst>
                    <a:ext uri="{9D8B030D-6E8A-4147-A177-3AD203B41FA5}">
                      <a16:colId xmlns:a16="http://schemas.microsoft.com/office/drawing/2014/main" val="903615920"/>
                    </a:ext>
                  </a:extLst>
                </a:gridCol>
                <a:gridCol w="1514763">
                  <a:extLst>
                    <a:ext uri="{9D8B030D-6E8A-4147-A177-3AD203B41FA5}">
                      <a16:colId xmlns:a16="http://schemas.microsoft.com/office/drawing/2014/main" val="2608184171"/>
                    </a:ext>
                  </a:extLst>
                </a:gridCol>
                <a:gridCol w="6253018">
                  <a:extLst>
                    <a:ext uri="{9D8B030D-6E8A-4147-A177-3AD203B41FA5}">
                      <a16:colId xmlns:a16="http://schemas.microsoft.com/office/drawing/2014/main" val="1959420706"/>
                    </a:ext>
                  </a:extLst>
                </a:gridCol>
                <a:gridCol w="886691">
                  <a:extLst>
                    <a:ext uri="{9D8B030D-6E8A-4147-A177-3AD203B41FA5}">
                      <a16:colId xmlns:a16="http://schemas.microsoft.com/office/drawing/2014/main" val="769193083"/>
                    </a:ext>
                  </a:extLst>
                </a:gridCol>
                <a:gridCol w="803564">
                  <a:extLst>
                    <a:ext uri="{9D8B030D-6E8A-4147-A177-3AD203B41FA5}">
                      <a16:colId xmlns:a16="http://schemas.microsoft.com/office/drawing/2014/main" val="1170464054"/>
                    </a:ext>
                  </a:extLst>
                </a:gridCol>
                <a:gridCol w="681704">
                  <a:extLst>
                    <a:ext uri="{9D8B030D-6E8A-4147-A177-3AD203B41FA5}">
                      <a16:colId xmlns:a16="http://schemas.microsoft.com/office/drawing/2014/main" val="4185480659"/>
                    </a:ext>
                  </a:extLst>
                </a:gridCol>
              </a:tblGrid>
              <a:tr h="0">
                <a:tc>
                  <a:txBody>
                    <a:bodyPr/>
                    <a:lstStyle/>
                    <a:p>
                      <a:pPr marL="180000" algn="l"/>
                      <a:r>
                        <a:rPr lang="en-AU" sz="1400" b="1">
                          <a:solidFill>
                            <a:schemeClr val="bg1"/>
                          </a:solidFill>
                          <a:latin typeface="+mj-lt"/>
                          <a:cs typeface="Arial" panose="020B0604020202020204" pitchFamily="34" charset="0"/>
                        </a:rPr>
                        <a:t>Title</a:t>
                      </a:r>
                    </a:p>
                  </a:txBody>
                  <a:tcPr marT="108000" marB="108000" anchor="ctr">
                    <a:lnL w="12700" cmpd="sng">
                      <a:noFill/>
                      <a:prstDash val="soli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Audience and level</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What you’ll learn</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Duration</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Format</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Cost</a:t>
                      </a:r>
                    </a:p>
                  </a:txBody>
                  <a:tcPr marL="0" marR="0" marT="108000" marB="108000" anchor="ctr">
                    <a:lnL w="6350" cap="flat" cmpd="sng" algn="ctr">
                      <a:solidFill>
                        <a:schemeClr val="bg1"/>
                      </a:solidFill>
                      <a:prstDash val="solid"/>
                      <a:round/>
                      <a:headEnd type="none" w="med" len="med"/>
                      <a:tailEnd type="none" w="med" len="med"/>
                    </a:lnL>
                    <a:lnR w="12700" cmpd="sng">
                      <a:noFill/>
                      <a:prstDash val="soli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27504248"/>
                  </a:ext>
                </a:extLst>
              </a:tr>
              <a:tr h="370840">
                <a:tc>
                  <a:txBody>
                    <a:bodyPr/>
                    <a:lstStyle/>
                    <a:p>
                      <a:pPr marL="0" indent="0">
                        <a:lnSpc>
                          <a:spcPct val="110000"/>
                        </a:lnSpc>
                        <a:spcAft>
                          <a:spcPts val="0"/>
                        </a:spcAft>
                        <a:buClr>
                          <a:srgbClr val="009484"/>
                        </a:buClr>
                        <a:buFont typeface="Wingdings" panose="05000000000000000000" pitchFamily="2" charset="2"/>
                        <a:buNone/>
                      </a:pPr>
                      <a:r>
                        <a:rPr lang="en-AU" sz="1200">
                          <a:latin typeface="+mn-lt"/>
                          <a:cs typeface="Arial" panose="020B0604020202020204" pitchFamily="34" charset="0"/>
                          <a:hlinkClick r:id="rId6"/>
                        </a:rPr>
                        <a:t>Governance</a:t>
                      </a:r>
                      <a:endParaRPr lang="en-US" sz="120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Level: Foundational</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Audience: Buyers </a:t>
                      </a: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t>
                      </a:r>
                      <a:r>
                        <a:rPr lang="en-AU" sz="1200">
                          <a:latin typeface="+mn-lt"/>
                          <a:cs typeface="Arial" panose="020B0604020202020204" pitchFamily="34" charset="0"/>
                        </a:rPr>
                        <a:t>All NSW Government employees and eligible buyers)</a:t>
                      </a:r>
                    </a:p>
                    <a:p>
                      <a:pPr marL="0" indent="0">
                        <a:lnSpc>
                          <a:spcPct val="110000"/>
                        </a:lnSpc>
                        <a:spcAft>
                          <a:spcPts val="0"/>
                        </a:spcAft>
                        <a:buClr>
                          <a:srgbClr val="009484"/>
                        </a:buClr>
                        <a:buFont typeface="Wingdings" panose="05000000000000000000" pitchFamily="2" charset="2"/>
                        <a:buNone/>
                      </a:pPr>
                      <a:endParaRPr lang="en-AU"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AU" sz="1200">
                          <a:latin typeface="+mn-lt"/>
                          <a:cs typeface="Arial" panose="020B0604020202020204" pitchFamily="34" charset="0"/>
                        </a:rPr>
                        <a:t>Targets the Foundational-Adept levels of the Procurement and Contract Management (Business Enablers) capabilities in the PSC Capability Framework</a:t>
                      </a:r>
                      <a:endParaRPr lang="en-US" sz="120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solidFill>
                            <a:schemeClr val="tx1"/>
                          </a:solidFill>
                          <a:effectLst/>
                          <a:latin typeface="+mn-lt"/>
                          <a:ea typeface="Calibri" panose="020F0502020204030204" pitchFamily="34" charset="0"/>
                          <a:cs typeface="Arial" panose="020B0604020202020204" pitchFamily="34" charset="0"/>
                        </a:rPr>
                        <a:t>Learn how procurement is governed in NSW Government, including approved procurement arrangements and accreditation.</a:t>
                      </a: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AU" sz="1200">
                        <a:solidFill>
                          <a:schemeClr val="tx1"/>
                        </a:solidFill>
                        <a:effectLst/>
                        <a:latin typeface="+mn-lt"/>
                        <a:ea typeface="Calibri" panose="020F0502020204030204" pitchFamily="34" charset="0"/>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Calibri" panose="020F0502020204030204" pitchFamily="34" charset="0"/>
                          <a:cs typeface="Arial" panose="020B0604020202020204" pitchFamily="34" charset="0"/>
                        </a:rPr>
                        <a:t>Understand how procurement in the NSW public sector is governed, including who is responsible for your agency’s procurement and the role of the NSW Procurement Board, Procurement Leadership Group and NSW Treasury.</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Calibri" panose="020F0502020204030204" pitchFamily="34" charset="0"/>
                          <a:cs typeface="Arial" panose="020B0604020202020204" pitchFamily="34" charset="0"/>
                        </a:rPr>
                        <a:t>Understand how your agency’s accreditation status impacts its procurement.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Calibri" panose="020F0502020204030204" pitchFamily="34" charset="0"/>
                          <a:cs typeface="Arial" panose="020B0604020202020204" pitchFamily="34" charset="0"/>
                        </a:rPr>
                        <a:t>Identify approved procurement arrangements that you must use.</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Calibri" panose="020F0502020204030204" pitchFamily="34" charset="0"/>
                          <a:cs typeface="Arial" panose="020B0604020202020204" pitchFamily="34" charset="0"/>
                        </a:rPr>
                        <a:t>Identify procurements that are exempt from using approved procurement arrangements.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Calibri" panose="020F0502020204030204" pitchFamily="34" charset="0"/>
                          <a:cs typeface="Arial" panose="020B0604020202020204" pitchFamily="34" charset="0"/>
                        </a:rPr>
                        <a:t>Understand what records you must keep.</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15 mins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spcAft>
                          <a:spcPts val="0"/>
                        </a:spcAft>
                      </a:pPr>
                      <a:r>
                        <a:rPr lang="en-AU" sz="1200">
                          <a:latin typeface="+mn-lt"/>
                          <a:cs typeface="Arial" panose="020B0604020202020204" pitchFamily="34" charset="0"/>
                        </a:rPr>
                        <a:t>Online, Self-paced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Free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7808549"/>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US" sz="1200">
                          <a:solidFill>
                            <a:schemeClr val="tx1"/>
                          </a:solidFill>
                          <a:latin typeface="+mn-lt"/>
                          <a:ea typeface="+mn-ea"/>
                          <a:cs typeface="Arial" panose="020B0604020202020204" pitchFamily="34" charset="0"/>
                          <a:hlinkClick r:id="rId7"/>
                        </a:rPr>
                        <a:t>NSW Government’s procurement objectives </a:t>
                      </a:r>
                      <a:endParaRPr lang="en-AU" sz="1200">
                        <a:solidFill>
                          <a:schemeClr val="tx1"/>
                        </a:solidFill>
                        <a:latin typeface="+mn-lt"/>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171450" indent="-171450">
                        <a:lnSpc>
                          <a:spcPct val="110000"/>
                        </a:lnSpc>
                        <a:spcAft>
                          <a:spcPts val="1200"/>
                        </a:spcAft>
                        <a:buClr>
                          <a:srgbClr val="009484"/>
                        </a:buClr>
                        <a:buFont typeface="Wingdings" panose="05000000000000000000" pitchFamily="2" charset="2"/>
                        <a:buChar char="§"/>
                      </a:pPr>
                      <a:endParaRPr lang="en-US" sz="1100">
                        <a:latin typeface="Arial" panose="020B0604020202020204" pitchFamily="34" charset="0"/>
                        <a:cs typeface="Arial" panose="020B0604020202020204" pitchFamily="34" charset="0"/>
                      </a:endParaRPr>
                    </a:p>
                  </a:txBody>
                  <a:tcPr>
                    <a:lnL w="12700" cmpd="sng">
                      <a:noFill/>
                      <a:prstDash val="solid"/>
                    </a:lnL>
                    <a:lnR w="12700" cmpd="sng">
                      <a:noFill/>
                      <a:prstDash val="solid"/>
                    </a:lnR>
                    <a:lnT w="635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solidFill>
                            <a:schemeClr val="tx1"/>
                          </a:solidFill>
                          <a:effectLst/>
                          <a:latin typeface="+mn-lt"/>
                          <a:cs typeface="Arial" panose="020B0604020202020204" pitchFamily="34" charset="0"/>
                        </a:rPr>
                        <a:t>Learn about NSW Government’s five procurement objectives for guiding procurement decisions.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endParaRPr lang="en-AU" sz="1200">
                        <a:solidFill>
                          <a:schemeClr val="tx1"/>
                        </a:solidFill>
                        <a:effectLst/>
                        <a:latin typeface="+mn-lt"/>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Define value for money.</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Identify how you can promote fair and open competition.</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Identify how you can help NSW to be the easiest state to do business.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Understand how being innovative in your procurement can deliver better outcomes.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Understand how sustainable procurement can deliver outcomes that support society, the economy and the environment.</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15 mins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spcAft>
                          <a:spcPts val="1200"/>
                        </a:spcAft>
                      </a:pPr>
                      <a:endParaRPr lang="en-AU" sz="1100">
                        <a:latin typeface="Arial" panose="020B0604020202020204" pitchFamily="34" charset="0"/>
                        <a:cs typeface="Arial" panose="020B0604020202020204" pitchFamily="34" charset="0"/>
                      </a:endParaRPr>
                    </a:p>
                  </a:txBody>
                  <a:tcPr>
                    <a:lnL w="12700" cmpd="sng">
                      <a:noFill/>
                      <a:prstDash val="solid"/>
                    </a:lnL>
                    <a:lnR w="12700" cmpd="sng">
                      <a:noFill/>
                      <a:prstDash val="solid"/>
                    </a:lnR>
                    <a:lnT w="635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tc vMerge="1">
                  <a:txBody>
                    <a:bodyPr/>
                    <a:lstStyle/>
                    <a:p>
                      <a:pPr marL="171450" marR="0" lvl="0" indent="-171450" defTabSz="914400" eaLnBrk="1" fontAlgn="auto" latinLnBrk="0" hangingPunct="1">
                        <a:lnSpc>
                          <a:spcPct val="110000"/>
                        </a:lnSpc>
                        <a:spcBef>
                          <a:spcPts val="0"/>
                        </a:spcBef>
                        <a:spcAft>
                          <a:spcPts val="1200"/>
                        </a:spcAft>
                        <a:buClr>
                          <a:srgbClr val="009484"/>
                        </a:buClr>
                        <a:buSzTx/>
                        <a:buFont typeface="Wingdings" panose="05000000000000000000" pitchFamily="2" charset="2"/>
                        <a:buChar char="§"/>
                        <a:tabLst/>
                        <a:defRPr/>
                      </a:pPr>
                      <a:endParaRPr lang="en-US" sz="1100" b="0">
                        <a:latin typeface="Arial" panose="020B0604020202020204" pitchFamily="34" charset="0"/>
                        <a:cs typeface="Arial" panose="020B0604020202020204" pitchFamily="34" charset="0"/>
                      </a:endParaRPr>
                    </a:p>
                  </a:txBody>
                  <a:tcPr anchor="ctr">
                    <a:lnL w="12700" cmpd="sng">
                      <a:noFill/>
                      <a:prstDash val="solid"/>
                    </a:lnL>
                    <a:lnR w="12700" cmpd="sng">
                      <a:noFill/>
                      <a:prstDash val="solid"/>
                    </a:lnR>
                    <a:lnT w="635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14087902"/>
                  </a:ext>
                </a:extLst>
              </a:tr>
            </a:tbl>
          </a:graphicData>
        </a:graphic>
      </p:graphicFrame>
    </p:spTree>
    <p:custDataLst>
      <p:tags r:id="rId1"/>
    </p:custDataLst>
    <p:extLst>
      <p:ext uri="{BB962C8B-B14F-4D97-AF65-F5344CB8AC3E}">
        <p14:creationId xmlns:p14="http://schemas.microsoft.com/office/powerpoint/2010/main" val="1825357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1B1F0C4-C2E8-F640-9781-8602BF3F4B28}"/>
              </a:ext>
            </a:extLst>
          </p:cNvPr>
          <p:cNvSpPr>
            <a:spLocks noGrp="1"/>
          </p:cNvSpPr>
          <p:nvPr>
            <p:ph type="title"/>
          </p:nvPr>
        </p:nvSpPr>
        <p:spPr>
          <a:xfrm>
            <a:off x="498918" y="423361"/>
            <a:ext cx="10748681" cy="937467"/>
          </a:xfrm>
        </p:spPr>
        <p:txBody>
          <a:bodyPr/>
          <a:lstStyle/>
          <a:p>
            <a:r>
              <a:rPr lang="en-US">
                <a:solidFill>
                  <a:schemeClr val="accent1"/>
                </a:solidFill>
                <a:latin typeface="+mj-lt"/>
                <a:hlinkClick r:id="rId4">
                  <a:extLst>
                    <a:ext uri="{A12FA001-AC4F-418D-AE19-62706E023703}">
                      <ahyp:hlinkClr xmlns:ahyp="http://schemas.microsoft.com/office/drawing/2018/hyperlinkcolor" val="tx"/>
                    </a:ext>
                  </a:extLst>
                </a:hlinkClick>
              </a:rPr>
              <a:t>Procurement foundations training</a:t>
            </a:r>
            <a:r>
              <a:rPr lang="en-US">
                <a:solidFill>
                  <a:schemeClr val="accent1"/>
                </a:solidFill>
                <a:latin typeface="+mj-lt"/>
              </a:rPr>
              <a:t> (learning path)</a:t>
            </a:r>
          </a:p>
        </p:txBody>
      </p:sp>
      <p:sp>
        <p:nvSpPr>
          <p:cNvPr id="8" name="Content Placeholder 53">
            <a:extLst>
              <a:ext uri="{FF2B5EF4-FFF2-40B4-BE49-F238E27FC236}">
                <a16:creationId xmlns:a16="http://schemas.microsoft.com/office/drawing/2014/main" id="{C62EE913-CBEB-44F4-B8D8-689018267FCA}"/>
              </a:ext>
            </a:extLst>
          </p:cNvPr>
          <p:cNvSpPr txBox="1">
            <a:spLocks/>
          </p:cNvSpPr>
          <p:nvPr/>
        </p:nvSpPr>
        <p:spPr>
          <a:xfrm>
            <a:off x="423660" y="942876"/>
            <a:ext cx="10847294" cy="610716"/>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r>
              <a:rPr lang="en-AU" sz="1800" kern="0">
                <a:cs typeface="Arial" panose="020B0604020202020204" pitchFamily="34" charset="0"/>
              </a:rPr>
              <a:t>Learn how to buy low-value, low-risk goods and services in line with the NSW Government's procurement system</a:t>
            </a:r>
            <a:endParaRPr lang="en-US" sz="1800" kern="0">
              <a:cs typeface="Arial" panose="020B0604020202020204" pitchFamily="34" charset="0"/>
            </a:endParaRPr>
          </a:p>
        </p:txBody>
      </p:sp>
      <p:pic>
        <p:nvPicPr>
          <p:cNvPr id="60" name="Graphic 59">
            <a:extLst>
              <a:ext uri="{FF2B5EF4-FFF2-40B4-BE49-F238E27FC236}">
                <a16:creationId xmlns:a16="http://schemas.microsoft.com/office/drawing/2014/main" id="{48D2126D-529B-4954-9F5A-F030D9B7EF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2818" y="2189271"/>
            <a:ext cx="501212" cy="505288"/>
          </a:xfrm>
          <a:prstGeom prst="rect">
            <a:avLst/>
          </a:prstGeom>
        </p:spPr>
      </p:pic>
      <p:graphicFrame>
        <p:nvGraphicFramePr>
          <p:cNvPr id="2" name="Table 2">
            <a:extLst>
              <a:ext uri="{FF2B5EF4-FFF2-40B4-BE49-F238E27FC236}">
                <a16:creationId xmlns:a16="http://schemas.microsoft.com/office/drawing/2014/main" id="{7F6BF9B3-32E5-46E8-AE72-E373A26A19B5}"/>
              </a:ext>
            </a:extLst>
          </p:cNvPr>
          <p:cNvGraphicFramePr>
            <a:graphicFrameLocks noGrp="1"/>
          </p:cNvGraphicFramePr>
          <p:nvPr>
            <p:extLst>
              <p:ext uri="{D42A27DB-BD31-4B8C-83A1-F6EECF244321}">
                <p14:modId xmlns:p14="http://schemas.microsoft.com/office/powerpoint/2010/main" val="553687588"/>
              </p:ext>
            </p:extLst>
          </p:nvPr>
        </p:nvGraphicFramePr>
        <p:xfrm>
          <a:off x="498917" y="1720710"/>
          <a:ext cx="11358787" cy="4866777"/>
        </p:xfrm>
        <a:graphic>
          <a:graphicData uri="http://schemas.openxmlformats.org/drawingml/2006/table">
            <a:tbl>
              <a:tblPr firstRow="1" bandRow="1"/>
              <a:tblGrid>
                <a:gridCol w="1219047">
                  <a:extLst>
                    <a:ext uri="{9D8B030D-6E8A-4147-A177-3AD203B41FA5}">
                      <a16:colId xmlns:a16="http://schemas.microsoft.com/office/drawing/2014/main" val="903615920"/>
                    </a:ext>
                  </a:extLst>
                </a:gridCol>
                <a:gridCol w="1514763">
                  <a:extLst>
                    <a:ext uri="{9D8B030D-6E8A-4147-A177-3AD203B41FA5}">
                      <a16:colId xmlns:a16="http://schemas.microsoft.com/office/drawing/2014/main" val="2608184171"/>
                    </a:ext>
                  </a:extLst>
                </a:gridCol>
                <a:gridCol w="6253018">
                  <a:extLst>
                    <a:ext uri="{9D8B030D-6E8A-4147-A177-3AD203B41FA5}">
                      <a16:colId xmlns:a16="http://schemas.microsoft.com/office/drawing/2014/main" val="1959420706"/>
                    </a:ext>
                  </a:extLst>
                </a:gridCol>
                <a:gridCol w="886691">
                  <a:extLst>
                    <a:ext uri="{9D8B030D-6E8A-4147-A177-3AD203B41FA5}">
                      <a16:colId xmlns:a16="http://schemas.microsoft.com/office/drawing/2014/main" val="769193083"/>
                    </a:ext>
                  </a:extLst>
                </a:gridCol>
                <a:gridCol w="803564">
                  <a:extLst>
                    <a:ext uri="{9D8B030D-6E8A-4147-A177-3AD203B41FA5}">
                      <a16:colId xmlns:a16="http://schemas.microsoft.com/office/drawing/2014/main" val="1170464054"/>
                    </a:ext>
                  </a:extLst>
                </a:gridCol>
                <a:gridCol w="681704">
                  <a:extLst>
                    <a:ext uri="{9D8B030D-6E8A-4147-A177-3AD203B41FA5}">
                      <a16:colId xmlns:a16="http://schemas.microsoft.com/office/drawing/2014/main" val="4185480659"/>
                    </a:ext>
                  </a:extLst>
                </a:gridCol>
              </a:tblGrid>
              <a:tr h="0">
                <a:tc>
                  <a:txBody>
                    <a:bodyPr/>
                    <a:lstStyle/>
                    <a:p>
                      <a:pPr marL="180000" algn="l"/>
                      <a:r>
                        <a:rPr lang="en-AU" sz="1400" b="1">
                          <a:solidFill>
                            <a:schemeClr val="bg1"/>
                          </a:solidFill>
                          <a:latin typeface="+mj-lt"/>
                          <a:cs typeface="Arial" panose="020B0604020202020204" pitchFamily="34" charset="0"/>
                        </a:rPr>
                        <a:t>Title</a:t>
                      </a:r>
                    </a:p>
                  </a:txBody>
                  <a:tcPr marT="108000" marB="108000" anchor="ctr">
                    <a:lnL w="12700" cmpd="sng">
                      <a:noFill/>
                      <a:prstDash val="soli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Audience and level</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What you’ll learn</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Duration</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Format</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Cost</a:t>
                      </a:r>
                    </a:p>
                  </a:txBody>
                  <a:tcPr marL="0" marR="0" marT="108000" marB="108000" anchor="ctr">
                    <a:lnL w="6350" cap="flat" cmpd="sng" algn="ctr">
                      <a:solidFill>
                        <a:schemeClr val="bg1"/>
                      </a:solidFill>
                      <a:prstDash val="solid"/>
                      <a:round/>
                      <a:headEnd type="none" w="med" len="med"/>
                      <a:tailEnd type="none" w="med" len="med"/>
                    </a:lnL>
                    <a:lnR w="12700" cmpd="sng">
                      <a:noFill/>
                      <a:prstDash val="soli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27504248"/>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US" sz="1200">
                          <a:solidFill>
                            <a:schemeClr val="tx1"/>
                          </a:solidFill>
                          <a:latin typeface="+mn-lt"/>
                          <a:ea typeface="+mn-ea"/>
                          <a:cs typeface="Arial" panose="020B0604020202020204" pitchFamily="34" charset="0"/>
                          <a:hlinkClick r:id="rId6"/>
                        </a:rPr>
                        <a:t>Procurement legislation and policies </a:t>
                      </a:r>
                      <a:endParaRPr lang="en-AU" sz="1200">
                        <a:solidFill>
                          <a:schemeClr val="tx1"/>
                        </a:solidFill>
                        <a:latin typeface="+mn-lt"/>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Level: Foundational</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Audience: Buyers </a:t>
                      </a: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t>
                      </a:r>
                      <a:r>
                        <a:rPr lang="en-AU" sz="1200">
                          <a:latin typeface="+mn-lt"/>
                          <a:cs typeface="Arial" panose="020B0604020202020204" pitchFamily="34" charset="0"/>
                        </a:rPr>
                        <a:t>All NSW Government employees and eligible buyers)</a:t>
                      </a:r>
                    </a:p>
                    <a:p>
                      <a:pPr marL="0" indent="0">
                        <a:lnSpc>
                          <a:spcPct val="110000"/>
                        </a:lnSpc>
                        <a:spcAft>
                          <a:spcPts val="0"/>
                        </a:spcAft>
                        <a:buClr>
                          <a:srgbClr val="009484"/>
                        </a:buClr>
                        <a:buFont typeface="Wingdings" panose="05000000000000000000" pitchFamily="2" charset="2"/>
                        <a:buNone/>
                      </a:pPr>
                      <a:endParaRPr lang="en-AU"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AU" sz="1200">
                          <a:latin typeface="+mn-lt"/>
                          <a:cs typeface="Arial" panose="020B0604020202020204" pitchFamily="34" charset="0"/>
                        </a:rPr>
                        <a:t>Targets the Foundational-Adept levels of the Procurement and Contract Management (Business Enablers) capabilities in the PSC Capability Framework</a:t>
                      </a:r>
                      <a:endParaRPr lang="en-US" sz="120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solidFill>
                            <a:schemeClr val="tx1"/>
                          </a:solidFill>
                          <a:effectLst/>
                          <a:latin typeface="+mn-lt"/>
                          <a:cs typeface="Arial" panose="020B0604020202020204" pitchFamily="34" charset="0"/>
                        </a:rPr>
                        <a:t>Learn about your obligations under a range of legislation and policies relating to procurement.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endParaRPr lang="en-AU" sz="1200">
                        <a:solidFill>
                          <a:schemeClr val="tx1"/>
                        </a:solidFill>
                        <a:effectLst/>
                        <a:latin typeface="+mn-lt"/>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Identify your obligations under key legislation and policies related to procurement.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Understand how the Procurement Policy Framework can be used as a single source of guidance on government objectives, requirements and rules for procurement.</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10 mins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spcAft>
                          <a:spcPts val="0"/>
                        </a:spcAft>
                      </a:pPr>
                      <a:r>
                        <a:rPr lang="en-AU" sz="1200">
                          <a:latin typeface="+mn-lt"/>
                          <a:cs typeface="Arial" panose="020B0604020202020204" pitchFamily="34" charset="0"/>
                        </a:rPr>
                        <a:t>Online, Self-paced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Free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7808549"/>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US" sz="1200">
                          <a:solidFill>
                            <a:schemeClr val="tx1"/>
                          </a:solidFill>
                          <a:latin typeface="+mn-lt"/>
                          <a:ea typeface="+mn-ea"/>
                          <a:cs typeface="Arial" panose="020B0604020202020204" pitchFamily="34" charset="0"/>
                          <a:hlinkClick r:id="rId7"/>
                        </a:rPr>
                        <a:t>Planning your procurement </a:t>
                      </a:r>
                      <a:endParaRPr lang="en-AU" sz="1200">
                        <a:solidFill>
                          <a:schemeClr val="tx1"/>
                        </a:solidFill>
                        <a:latin typeface="+mn-lt"/>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171450" indent="-171450">
                        <a:lnSpc>
                          <a:spcPct val="110000"/>
                        </a:lnSpc>
                        <a:spcAft>
                          <a:spcPts val="1200"/>
                        </a:spcAft>
                        <a:buClr>
                          <a:srgbClr val="009484"/>
                        </a:buClr>
                        <a:buFont typeface="Wingdings" panose="05000000000000000000" pitchFamily="2" charset="2"/>
                        <a:buChar char="§"/>
                      </a:pPr>
                      <a:endParaRPr lang="en-US" sz="1100">
                        <a:latin typeface="Arial" panose="020B0604020202020204" pitchFamily="34" charset="0"/>
                        <a:cs typeface="Arial" panose="020B0604020202020204" pitchFamily="34" charset="0"/>
                      </a:endParaRPr>
                    </a:p>
                  </a:txBody>
                  <a:tcPr>
                    <a:lnL w="12700" cmpd="sng">
                      <a:noFill/>
                      <a:prstDash val="solid"/>
                    </a:lnL>
                    <a:lnR w="12700" cmpd="sng">
                      <a:noFill/>
                      <a:prstDash val="solid"/>
                    </a:lnR>
                    <a:lnT w="635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solidFill>
                            <a:schemeClr val="tx1"/>
                          </a:solidFill>
                          <a:effectLst/>
                          <a:latin typeface="+mn-lt"/>
                          <a:cs typeface="Arial" panose="020B0604020202020204" pitchFamily="34" charset="0"/>
                        </a:rPr>
                        <a:t>Learn how to plan your low value, low risk procurement in line with best practice.</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endParaRPr lang="en-AU" sz="1200">
                        <a:solidFill>
                          <a:schemeClr val="tx1"/>
                        </a:solidFill>
                        <a:effectLst/>
                        <a:latin typeface="+mn-lt"/>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Identify the stages of best practice procurement methodology.</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Analyse the business need and engage your stakeholders.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Analyse and engage the market.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Finalise your procurement strategy.</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10 mins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spcAft>
                          <a:spcPts val="1200"/>
                        </a:spcAft>
                      </a:pPr>
                      <a:endParaRPr lang="en-AU" sz="1100">
                        <a:latin typeface="Arial" panose="020B0604020202020204" pitchFamily="34" charset="0"/>
                        <a:cs typeface="Arial" panose="020B0604020202020204" pitchFamily="34" charset="0"/>
                      </a:endParaRPr>
                    </a:p>
                  </a:txBody>
                  <a:tcPr>
                    <a:lnL w="12700" cmpd="sng">
                      <a:noFill/>
                      <a:prstDash val="solid"/>
                    </a:lnL>
                    <a:lnR w="12700" cmpd="sng">
                      <a:noFill/>
                      <a:prstDash val="solid"/>
                    </a:lnR>
                    <a:lnT w="635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tc vMerge="1">
                  <a:txBody>
                    <a:bodyPr/>
                    <a:lstStyle/>
                    <a:p>
                      <a:pPr marL="171450" marR="0" lvl="0" indent="-171450" defTabSz="914400" eaLnBrk="1" fontAlgn="auto" latinLnBrk="0" hangingPunct="1">
                        <a:lnSpc>
                          <a:spcPct val="110000"/>
                        </a:lnSpc>
                        <a:spcBef>
                          <a:spcPts val="0"/>
                        </a:spcBef>
                        <a:spcAft>
                          <a:spcPts val="1200"/>
                        </a:spcAft>
                        <a:buClr>
                          <a:srgbClr val="009484"/>
                        </a:buClr>
                        <a:buSzTx/>
                        <a:buFont typeface="Wingdings" panose="05000000000000000000" pitchFamily="2" charset="2"/>
                        <a:buChar char="§"/>
                        <a:tabLst/>
                        <a:defRPr/>
                      </a:pPr>
                      <a:endParaRPr lang="en-US" sz="1100" b="0">
                        <a:latin typeface="Arial" panose="020B0604020202020204" pitchFamily="34" charset="0"/>
                        <a:cs typeface="Arial" panose="020B0604020202020204" pitchFamily="34" charset="0"/>
                      </a:endParaRPr>
                    </a:p>
                  </a:txBody>
                  <a:tcPr anchor="ctr">
                    <a:lnL w="12700" cmpd="sng">
                      <a:noFill/>
                      <a:prstDash val="solid"/>
                    </a:lnL>
                    <a:lnR w="12700" cmpd="sng">
                      <a:noFill/>
                      <a:prstDash val="solid"/>
                    </a:lnR>
                    <a:lnT w="635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14087902"/>
                  </a:ext>
                </a:extLst>
              </a:tr>
            </a:tbl>
          </a:graphicData>
        </a:graphic>
      </p:graphicFrame>
    </p:spTree>
    <p:custDataLst>
      <p:tags r:id="rId1"/>
    </p:custDataLst>
    <p:extLst>
      <p:ext uri="{BB962C8B-B14F-4D97-AF65-F5344CB8AC3E}">
        <p14:creationId xmlns:p14="http://schemas.microsoft.com/office/powerpoint/2010/main" val="3796181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1B1F0C4-C2E8-F640-9781-8602BF3F4B28}"/>
              </a:ext>
            </a:extLst>
          </p:cNvPr>
          <p:cNvSpPr>
            <a:spLocks noGrp="1"/>
          </p:cNvSpPr>
          <p:nvPr>
            <p:ph type="title"/>
          </p:nvPr>
        </p:nvSpPr>
        <p:spPr>
          <a:xfrm>
            <a:off x="498918" y="423361"/>
            <a:ext cx="10748681" cy="937467"/>
          </a:xfrm>
        </p:spPr>
        <p:txBody>
          <a:bodyPr/>
          <a:lstStyle/>
          <a:p>
            <a:r>
              <a:rPr lang="en-US">
                <a:solidFill>
                  <a:schemeClr val="accent1"/>
                </a:solidFill>
                <a:latin typeface="+mj-lt"/>
                <a:hlinkClick r:id="rId4">
                  <a:extLst>
                    <a:ext uri="{A12FA001-AC4F-418D-AE19-62706E023703}">
                      <ahyp:hlinkClr xmlns:ahyp="http://schemas.microsoft.com/office/drawing/2018/hyperlinkcolor" val="tx"/>
                    </a:ext>
                  </a:extLst>
                </a:hlinkClick>
              </a:rPr>
              <a:t>Procurement foundations training</a:t>
            </a:r>
            <a:r>
              <a:rPr lang="en-US">
                <a:solidFill>
                  <a:schemeClr val="accent1"/>
                </a:solidFill>
                <a:latin typeface="+mj-lt"/>
              </a:rPr>
              <a:t> (learning path)</a:t>
            </a:r>
          </a:p>
        </p:txBody>
      </p:sp>
      <p:sp>
        <p:nvSpPr>
          <p:cNvPr id="8" name="Content Placeholder 53">
            <a:extLst>
              <a:ext uri="{FF2B5EF4-FFF2-40B4-BE49-F238E27FC236}">
                <a16:creationId xmlns:a16="http://schemas.microsoft.com/office/drawing/2014/main" id="{C62EE913-CBEB-44F4-B8D8-689018267FCA}"/>
              </a:ext>
            </a:extLst>
          </p:cNvPr>
          <p:cNvSpPr txBox="1">
            <a:spLocks/>
          </p:cNvSpPr>
          <p:nvPr/>
        </p:nvSpPr>
        <p:spPr>
          <a:xfrm>
            <a:off x="423660" y="942876"/>
            <a:ext cx="10847294" cy="592961"/>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r>
              <a:rPr lang="en-AU" sz="1800" kern="0">
                <a:cs typeface="Arial" panose="020B0604020202020204" pitchFamily="34" charset="0"/>
              </a:rPr>
              <a:t>Learn how to buy low-value, low-risk goods and services in line with the NSW Government's procurement system</a:t>
            </a:r>
            <a:endParaRPr lang="en-US" sz="1800" kern="0">
              <a:cs typeface="Arial" panose="020B0604020202020204" pitchFamily="34" charset="0"/>
            </a:endParaRPr>
          </a:p>
        </p:txBody>
      </p:sp>
      <p:pic>
        <p:nvPicPr>
          <p:cNvPr id="60" name="Graphic 59">
            <a:extLst>
              <a:ext uri="{FF2B5EF4-FFF2-40B4-BE49-F238E27FC236}">
                <a16:creationId xmlns:a16="http://schemas.microsoft.com/office/drawing/2014/main" id="{48D2126D-529B-4954-9F5A-F030D9B7EF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2818" y="2189271"/>
            <a:ext cx="501212" cy="505288"/>
          </a:xfrm>
          <a:prstGeom prst="rect">
            <a:avLst/>
          </a:prstGeom>
        </p:spPr>
      </p:pic>
      <p:graphicFrame>
        <p:nvGraphicFramePr>
          <p:cNvPr id="2" name="Table 2">
            <a:extLst>
              <a:ext uri="{FF2B5EF4-FFF2-40B4-BE49-F238E27FC236}">
                <a16:creationId xmlns:a16="http://schemas.microsoft.com/office/drawing/2014/main" id="{7F6BF9B3-32E5-46E8-AE72-E373A26A19B5}"/>
              </a:ext>
            </a:extLst>
          </p:cNvPr>
          <p:cNvGraphicFramePr>
            <a:graphicFrameLocks noGrp="1"/>
          </p:cNvGraphicFramePr>
          <p:nvPr>
            <p:extLst>
              <p:ext uri="{D42A27DB-BD31-4B8C-83A1-F6EECF244321}">
                <p14:modId xmlns:p14="http://schemas.microsoft.com/office/powerpoint/2010/main" val="4035381938"/>
              </p:ext>
            </p:extLst>
          </p:nvPr>
        </p:nvGraphicFramePr>
        <p:xfrm>
          <a:off x="498917" y="1720710"/>
          <a:ext cx="11358787" cy="4866777"/>
        </p:xfrm>
        <a:graphic>
          <a:graphicData uri="http://schemas.openxmlformats.org/drawingml/2006/table">
            <a:tbl>
              <a:tblPr firstRow="1" bandRow="1"/>
              <a:tblGrid>
                <a:gridCol w="1219047">
                  <a:extLst>
                    <a:ext uri="{9D8B030D-6E8A-4147-A177-3AD203B41FA5}">
                      <a16:colId xmlns:a16="http://schemas.microsoft.com/office/drawing/2014/main" val="903615920"/>
                    </a:ext>
                  </a:extLst>
                </a:gridCol>
                <a:gridCol w="1514763">
                  <a:extLst>
                    <a:ext uri="{9D8B030D-6E8A-4147-A177-3AD203B41FA5}">
                      <a16:colId xmlns:a16="http://schemas.microsoft.com/office/drawing/2014/main" val="2608184171"/>
                    </a:ext>
                  </a:extLst>
                </a:gridCol>
                <a:gridCol w="6253018">
                  <a:extLst>
                    <a:ext uri="{9D8B030D-6E8A-4147-A177-3AD203B41FA5}">
                      <a16:colId xmlns:a16="http://schemas.microsoft.com/office/drawing/2014/main" val="1959420706"/>
                    </a:ext>
                  </a:extLst>
                </a:gridCol>
                <a:gridCol w="886691">
                  <a:extLst>
                    <a:ext uri="{9D8B030D-6E8A-4147-A177-3AD203B41FA5}">
                      <a16:colId xmlns:a16="http://schemas.microsoft.com/office/drawing/2014/main" val="769193083"/>
                    </a:ext>
                  </a:extLst>
                </a:gridCol>
                <a:gridCol w="803564">
                  <a:extLst>
                    <a:ext uri="{9D8B030D-6E8A-4147-A177-3AD203B41FA5}">
                      <a16:colId xmlns:a16="http://schemas.microsoft.com/office/drawing/2014/main" val="1170464054"/>
                    </a:ext>
                  </a:extLst>
                </a:gridCol>
                <a:gridCol w="681704">
                  <a:extLst>
                    <a:ext uri="{9D8B030D-6E8A-4147-A177-3AD203B41FA5}">
                      <a16:colId xmlns:a16="http://schemas.microsoft.com/office/drawing/2014/main" val="4185480659"/>
                    </a:ext>
                  </a:extLst>
                </a:gridCol>
              </a:tblGrid>
              <a:tr h="0">
                <a:tc>
                  <a:txBody>
                    <a:bodyPr/>
                    <a:lstStyle/>
                    <a:p>
                      <a:pPr marL="180000" algn="l"/>
                      <a:r>
                        <a:rPr lang="en-AU" sz="1400" b="1">
                          <a:solidFill>
                            <a:schemeClr val="bg1"/>
                          </a:solidFill>
                          <a:latin typeface="+mj-lt"/>
                          <a:cs typeface="Arial" panose="020B0604020202020204" pitchFamily="34" charset="0"/>
                        </a:rPr>
                        <a:t>Title</a:t>
                      </a:r>
                    </a:p>
                  </a:txBody>
                  <a:tcPr marT="108000" marB="108000" anchor="ctr">
                    <a:lnL w="12700" cmpd="sng">
                      <a:noFill/>
                      <a:prstDash val="soli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Audience and level</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What you’ll learn</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Duration</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Format</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Cost</a:t>
                      </a:r>
                    </a:p>
                  </a:txBody>
                  <a:tcPr marL="0" marR="0" marT="108000" marB="108000" anchor="ctr">
                    <a:lnL w="6350" cap="flat" cmpd="sng" algn="ctr">
                      <a:solidFill>
                        <a:schemeClr val="bg1"/>
                      </a:solidFill>
                      <a:prstDash val="solid"/>
                      <a:round/>
                      <a:headEnd type="none" w="med" len="med"/>
                      <a:tailEnd type="none" w="med" len="med"/>
                    </a:lnL>
                    <a:lnR w="12700" cmpd="sng">
                      <a:noFill/>
                      <a:prstDash val="soli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27504248"/>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US" sz="1200">
                          <a:solidFill>
                            <a:schemeClr val="tx1"/>
                          </a:solidFill>
                          <a:latin typeface="+mn-lt"/>
                          <a:ea typeface="+mn-ea"/>
                          <a:cs typeface="Arial" panose="020B0604020202020204" pitchFamily="34" charset="0"/>
                          <a:hlinkClick r:id="rId6"/>
                        </a:rPr>
                        <a:t>Sourcing</a:t>
                      </a:r>
                      <a:r>
                        <a:rPr lang="en-US" sz="1200">
                          <a:solidFill>
                            <a:schemeClr val="tx1"/>
                          </a:solidFill>
                          <a:latin typeface="+mn-lt"/>
                          <a:ea typeface="+mn-ea"/>
                          <a:cs typeface="Arial" panose="020B0604020202020204" pitchFamily="34" charset="0"/>
                        </a:rPr>
                        <a:t> </a:t>
                      </a:r>
                      <a:endParaRPr lang="en-AU" sz="1200">
                        <a:solidFill>
                          <a:schemeClr val="tx1"/>
                        </a:solidFill>
                        <a:latin typeface="+mn-lt"/>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Level: Foundational</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Audience: Buyers </a:t>
                      </a: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t>
                      </a:r>
                      <a:r>
                        <a:rPr lang="en-AU" sz="1200">
                          <a:latin typeface="+mn-lt"/>
                          <a:cs typeface="Arial" panose="020B0604020202020204" pitchFamily="34" charset="0"/>
                        </a:rPr>
                        <a:t>All NSW Government employees and eligible buyers)</a:t>
                      </a:r>
                    </a:p>
                    <a:p>
                      <a:pPr marL="0" indent="0">
                        <a:lnSpc>
                          <a:spcPct val="110000"/>
                        </a:lnSpc>
                        <a:spcAft>
                          <a:spcPts val="0"/>
                        </a:spcAft>
                        <a:buClr>
                          <a:srgbClr val="009484"/>
                        </a:buClr>
                        <a:buFont typeface="Wingdings" panose="05000000000000000000" pitchFamily="2" charset="2"/>
                        <a:buNone/>
                      </a:pPr>
                      <a:endParaRPr lang="en-AU"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AU" sz="1200">
                          <a:latin typeface="+mn-lt"/>
                          <a:cs typeface="Arial" panose="020B0604020202020204" pitchFamily="34" charset="0"/>
                        </a:rPr>
                        <a:t>Targets the Foundational-Adept levels of the Procurement and Contract Management (Business Enablers) capabilities in the PSC Capability Framework</a:t>
                      </a:r>
                      <a:endParaRPr lang="en-US" sz="120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solidFill>
                            <a:schemeClr val="tx1"/>
                          </a:solidFill>
                          <a:effectLst/>
                          <a:latin typeface="+mn-lt"/>
                          <a:ea typeface="Calibri" panose="020F0502020204030204" pitchFamily="34" charset="0"/>
                          <a:cs typeface="Arial" panose="020B0604020202020204" pitchFamily="34" charset="0"/>
                        </a:rPr>
                        <a:t>Learn how to source low value, low risk goods and services in line with best practice.</a:t>
                      </a: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AU" sz="1200">
                        <a:solidFill>
                          <a:schemeClr val="tx1"/>
                        </a:solidFill>
                        <a:effectLst/>
                        <a:latin typeface="+mn-lt"/>
                        <a:ea typeface="Calibri" panose="020F0502020204030204" pitchFamily="34" charset="0"/>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Understand you must be authorised to approach the market.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Understand and select the most appropriate type of market approach.</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Develop an evaluation plan and determine your evaluation criteria.</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Understand the role and responsibilities of the evaluation team.</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Declare conflicts of interest.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Prepare your documentation and issue the RFX using a procurement system.</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Understand how to run the tender process.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Understand how to evaluate tender responses and select the successful supplier.</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Understand how to negotiate and award the contract.</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20 mins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spcAft>
                          <a:spcPts val="0"/>
                        </a:spcAft>
                      </a:pPr>
                      <a:r>
                        <a:rPr lang="en-AU" sz="1200">
                          <a:latin typeface="+mn-lt"/>
                          <a:cs typeface="Arial" panose="020B0604020202020204" pitchFamily="34" charset="0"/>
                        </a:rPr>
                        <a:t>Online, Self-paced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Free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7808549"/>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US" sz="1200">
                          <a:solidFill>
                            <a:schemeClr val="tx1"/>
                          </a:solidFill>
                          <a:latin typeface="Arial" panose="020B0604020202020204" pitchFamily="34" charset="0"/>
                          <a:ea typeface="+mn-ea"/>
                          <a:cs typeface="Arial" panose="020B0604020202020204" pitchFamily="34" charset="0"/>
                          <a:hlinkClick r:id="rId7"/>
                        </a:rPr>
                        <a:t>Implementing and managing the arrangement</a:t>
                      </a:r>
                      <a:endParaRPr lang="en-AU" sz="1200">
                        <a:solidFill>
                          <a:schemeClr val="tx1"/>
                        </a:solidFill>
                        <a:latin typeface="Arial" panose="020B0604020202020204" pitchFamily="34" charset="0"/>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171450" indent="-171450">
                        <a:lnSpc>
                          <a:spcPct val="110000"/>
                        </a:lnSpc>
                        <a:spcAft>
                          <a:spcPts val="1200"/>
                        </a:spcAft>
                        <a:buClr>
                          <a:srgbClr val="009484"/>
                        </a:buClr>
                        <a:buFont typeface="Wingdings" panose="05000000000000000000" pitchFamily="2" charset="2"/>
                        <a:buChar char="§"/>
                      </a:pPr>
                      <a:endParaRPr lang="en-US" sz="1100">
                        <a:latin typeface="Arial" panose="020B0604020202020204" pitchFamily="34" charset="0"/>
                        <a:cs typeface="Arial" panose="020B0604020202020204" pitchFamily="34" charset="0"/>
                      </a:endParaRPr>
                    </a:p>
                  </a:txBody>
                  <a:tcPr>
                    <a:lnL w="12700" cmpd="sng">
                      <a:noFill/>
                      <a:prstDash val="solid"/>
                    </a:lnL>
                    <a:lnR w="12700" cmpd="sng">
                      <a:noFill/>
                      <a:prstDash val="solid"/>
                    </a:lnR>
                    <a:lnT w="635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effectLst/>
                          <a:latin typeface="Arial" panose="020B0604020202020204" pitchFamily="34" charset="0"/>
                          <a:ea typeface="Calibri" panose="020F0502020204030204" pitchFamily="34" charset="0"/>
                          <a:cs typeface="Arial" panose="020B0604020202020204" pitchFamily="34" charset="0"/>
                        </a:rPr>
                        <a:t>Learn about implementing and managing your arrangement, including paying suppliers and your reporting obligations.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endParaRPr lang="en-AU" sz="1200">
                        <a:solidFill>
                          <a:schemeClr val="tx1"/>
                        </a:solidFill>
                        <a:effectLst/>
                        <a:latin typeface="Arial" panose="020B0604020202020204" pitchFamily="34" charset="0"/>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Arial" panose="020B0604020202020204" pitchFamily="34" charset="0"/>
                          <a:cs typeface="Arial" panose="020B0604020202020204" pitchFamily="34" charset="0"/>
                        </a:rPr>
                        <a:t>Understand how to pay suppliers.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Arial" panose="020B0604020202020204" pitchFamily="34" charset="0"/>
                          <a:cs typeface="Arial" panose="020B0604020202020204" pitchFamily="34" charset="0"/>
                        </a:rPr>
                        <a:t>Understand your reporting and contract disclosure obligations.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Arial" panose="020B0604020202020204" pitchFamily="34" charset="0"/>
                          <a:cs typeface="Arial" panose="020B0604020202020204" pitchFamily="34" charset="0"/>
                        </a:rPr>
                        <a:t>Foster a positive relationship with the supplier to ensure delivery of procurement outcomes.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10 mins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spcAft>
                          <a:spcPts val="1200"/>
                        </a:spcAft>
                      </a:pPr>
                      <a:endParaRPr lang="en-AU" sz="1100">
                        <a:latin typeface="Arial" panose="020B0604020202020204" pitchFamily="34" charset="0"/>
                        <a:cs typeface="Arial" panose="020B0604020202020204" pitchFamily="34" charset="0"/>
                      </a:endParaRPr>
                    </a:p>
                  </a:txBody>
                  <a:tcPr>
                    <a:lnL w="12700" cmpd="sng">
                      <a:noFill/>
                      <a:prstDash val="solid"/>
                    </a:lnL>
                    <a:lnR w="12700" cmpd="sng">
                      <a:noFill/>
                      <a:prstDash val="solid"/>
                    </a:lnR>
                    <a:lnT w="635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tc vMerge="1">
                  <a:txBody>
                    <a:bodyPr/>
                    <a:lstStyle/>
                    <a:p>
                      <a:pPr marL="171450" marR="0" lvl="0" indent="-171450" defTabSz="914400" eaLnBrk="1" fontAlgn="auto" latinLnBrk="0" hangingPunct="1">
                        <a:lnSpc>
                          <a:spcPct val="110000"/>
                        </a:lnSpc>
                        <a:spcBef>
                          <a:spcPts val="0"/>
                        </a:spcBef>
                        <a:spcAft>
                          <a:spcPts val="1200"/>
                        </a:spcAft>
                        <a:buClr>
                          <a:srgbClr val="009484"/>
                        </a:buClr>
                        <a:buSzTx/>
                        <a:buFont typeface="Wingdings" panose="05000000000000000000" pitchFamily="2" charset="2"/>
                        <a:buChar char="§"/>
                        <a:tabLst/>
                        <a:defRPr/>
                      </a:pPr>
                      <a:endParaRPr lang="en-US" sz="1100" b="0">
                        <a:latin typeface="Arial" panose="020B0604020202020204" pitchFamily="34" charset="0"/>
                        <a:cs typeface="Arial" panose="020B0604020202020204" pitchFamily="34" charset="0"/>
                      </a:endParaRPr>
                    </a:p>
                  </a:txBody>
                  <a:tcPr anchor="ctr">
                    <a:lnL w="12700" cmpd="sng">
                      <a:noFill/>
                      <a:prstDash val="solid"/>
                    </a:lnL>
                    <a:lnR w="12700" cmpd="sng">
                      <a:noFill/>
                      <a:prstDash val="solid"/>
                    </a:lnR>
                    <a:lnT w="635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14087902"/>
                  </a:ext>
                </a:extLst>
              </a:tr>
            </a:tbl>
          </a:graphicData>
        </a:graphic>
      </p:graphicFrame>
    </p:spTree>
    <p:custDataLst>
      <p:tags r:id="rId1"/>
    </p:custDataLst>
    <p:extLst>
      <p:ext uri="{BB962C8B-B14F-4D97-AF65-F5344CB8AC3E}">
        <p14:creationId xmlns:p14="http://schemas.microsoft.com/office/powerpoint/2010/main" val="1453563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1B1F0C4-C2E8-F640-9781-8602BF3F4B28}"/>
              </a:ext>
            </a:extLst>
          </p:cNvPr>
          <p:cNvSpPr>
            <a:spLocks noGrp="1"/>
          </p:cNvSpPr>
          <p:nvPr>
            <p:ph type="title"/>
          </p:nvPr>
        </p:nvSpPr>
        <p:spPr>
          <a:xfrm>
            <a:off x="498918" y="423361"/>
            <a:ext cx="10748681" cy="937467"/>
          </a:xfrm>
        </p:spPr>
        <p:txBody>
          <a:bodyPr/>
          <a:lstStyle/>
          <a:p>
            <a:r>
              <a:rPr lang="en-US">
                <a:solidFill>
                  <a:schemeClr val="accent1"/>
                </a:solidFill>
                <a:latin typeface="+mj-lt"/>
                <a:hlinkClick r:id="rId4">
                  <a:extLst>
                    <a:ext uri="{A12FA001-AC4F-418D-AE19-62706E023703}">
                      <ahyp:hlinkClr xmlns:ahyp="http://schemas.microsoft.com/office/drawing/2018/hyperlinkcolor" val="tx"/>
                    </a:ext>
                  </a:extLst>
                </a:hlinkClick>
              </a:rPr>
              <a:t>Procurement foundations training</a:t>
            </a:r>
            <a:r>
              <a:rPr lang="en-US">
                <a:solidFill>
                  <a:schemeClr val="accent1"/>
                </a:solidFill>
                <a:latin typeface="+mj-lt"/>
              </a:rPr>
              <a:t> (learning path)</a:t>
            </a:r>
          </a:p>
        </p:txBody>
      </p:sp>
      <p:sp>
        <p:nvSpPr>
          <p:cNvPr id="8" name="Content Placeholder 53">
            <a:extLst>
              <a:ext uri="{FF2B5EF4-FFF2-40B4-BE49-F238E27FC236}">
                <a16:creationId xmlns:a16="http://schemas.microsoft.com/office/drawing/2014/main" id="{C62EE913-CBEB-44F4-B8D8-689018267FCA}"/>
              </a:ext>
            </a:extLst>
          </p:cNvPr>
          <p:cNvSpPr txBox="1">
            <a:spLocks/>
          </p:cNvSpPr>
          <p:nvPr/>
        </p:nvSpPr>
        <p:spPr>
          <a:xfrm>
            <a:off x="423660" y="942876"/>
            <a:ext cx="10847294" cy="619594"/>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r>
              <a:rPr lang="en-AU" sz="1800" kern="0">
                <a:cs typeface="Arial" panose="020B0604020202020204" pitchFamily="34" charset="0"/>
              </a:rPr>
              <a:t>Learn how to buy low-value, low-risk goods and services in line with the NSW Government's procurement system</a:t>
            </a:r>
            <a:endParaRPr lang="en-US" sz="1800" kern="0">
              <a:cs typeface="Arial" panose="020B0604020202020204" pitchFamily="34" charset="0"/>
            </a:endParaRPr>
          </a:p>
        </p:txBody>
      </p:sp>
      <p:pic>
        <p:nvPicPr>
          <p:cNvPr id="60" name="Graphic 59">
            <a:extLst>
              <a:ext uri="{FF2B5EF4-FFF2-40B4-BE49-F238E27FC236}">
                <a16:creationId xmlns:a16="http://schemas.microsoft.com/office/drawing/2014/main" id="{48D2126D-529B-4954-9F5A-F030D9B7EF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2818" y="2189271"/>
            <a:ext cx="501212" cy="505288"/>
          </a:xfrm>
          <a:prstGeom prst="rect">
            <a:avLst/>
          </a:prstGeom>
        </p:spPr>
      </p:pic>
      <p:graphicFrame>
        <p:nvGraphicFramePr>
          <p:cNvPr id="2" name="Table 2">
            <a:extLst>
              <a:ext uri="{FF2B5EF4-FFF2-40B4-BE49-F238E27FC236}">
                <a16:creationId xmlns:a16="http://schemas.microsoft.com/office/drawing/2014/main" id="{7F6BF9B3-32E5-46E8-AE72-E373A26A19B5}"/>
              </a:ext>
            </a:extLst>
          </p:cNvPr>
          <p:cNvGraphicFramePr>
            <a:graphicFrameLocks noGrp="1"/>
          </p:cNvGraphicFramePr>
          <p:nvPr>
            <p:extLst>
              <p:ext uri="{D42A27DB-BD31-4B8C-83A1-F6EECF244321}">
                <p14:modId xmlns:p14="http://schemas.microsoft.com/office/powerpoint/2010/main" val="2470871578"/>
              </p:ext>
            </p:extLst>
          </p:nvPr>
        </p:nvGraphicFramePr>
        <p:xfrm>
          <a:off x="498917" y="1720710"/>
          <a:ext cx="11358787" cy="4866777"/>
        </p:xfrm>
        <a:graphic>
          <a:graphicData uri="http://schemas.openxmlformats.org/drawingml/2006/table">
            <a:tbl>
              <a:tblPr firstRow="1" bandRow="1"/>
              <a:tblGrid>
                <a:gridCol w="1219047">
                  <a:extLst>
                    <a:ext uri="{9D8B030D-6E8A-4147-A177-3AD203B41FA5}">
                      <a16:colId xmlns:a16="http://schemas.microsoft.com/office/drawing/2014/main" val="903615920"/>
                    </a:ext>
                  </a:extLst>
                </a:gridCol>
                <a:gridCol w="1514763">
                  <a:extLst>
                    <a:ext uri="{9D8B030D-6E8A-4147-A177-3AD203B41FA5}">
                      <a16:colId xmlns:a16="http://schemas.microsoft.com/office/drawing/2014/main" val="2608184171"/>
                    </a:ext>
                  </a:extLst>
                </a:gridCol>
                <a:gridCol w="6253018">
                  <a:extLst>
                    <a:ext uri="{9D8B030D-6E8A-4147-A177-3AD203B41FA5}">
                      <a16:colId xmlns:a16="http://schemas.microsoft.com/office/drawing/2014/main" val="1959420706"/>
                    </a:ext>
                  </a:extLst>
                </a:gridCol>
                <a:gridCol w="886691">
                  <a:extLst>
                    <a:ext uri="{9D8B030D-6E8A-4147-A177-3AD203B41FA5}">
                      <a16:colId xmlns:a16="http://schemas.microsoft.com/office/drawing/2014/main" val="769193083"/>
                    </a:ext>
                  </a:extLst>
                </a:gridCol>
                <a:gridCol w="803564">
                  <a:extLst>
                    <a:ext uri="{9D8B030D-6E8A-4147-A177-3AD203B41FA5}">
                      <a16:colId xmlns:a16="http://schemas.microsoft.com/office/drawing/2014/main" val="1170464054"/>
                    </a:ext>
                  </a:extLst>
                </a:gridCol>
                <a:gridCol w="681704">
                  <a:extLst>
                    <a:ext uri="{9D8B030D-6E8A-4147-A177-3AD203B41FA5}">
                      <a16:colId xmlns:a16="http://schemas.microsoft.com/office/drawing/2014/main" val="4185480659"/>
                    </a:ext>
                  </a:extLst>
                </a:gridCol>
              </a:tblGrid>
              <a:tr h="0">
                <a:tc>
                  <a:txBody>
                    <a:bodyPr/>
                    <a:lstStyle/>
                    <a:p>
                      <a:pPr marL="180000" algn="l"/>
                      <a:r>
                        <a:rPr lang="en-AU" sz="1400" b="1">
                          <a:solidFill>
                            <a:schemeClr val="bg1"/>
                          </a:solidFill>
                          <a:latin typeface="+mj-lt"/>
                          <a:cs typeface="Arial" panose="020B0604020202020204" pitchFamily="34" charset="0"/>
                        </a:rPr>
                        <a:t>Title</a:t>
                      </a:r>
                    </a:p>
                  </a:txBody>
                  <a:tcPr marT="108000" marB="108000" anchor="ctr">
                    <a:lnL w="12700" cmpd="sng">
                      <a:noFill/>
                      <a:prstDash val="soli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Audience and level</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What you’ll learn</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Duration</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Format</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Cost</a:t>
                      </a:r>
                    </a:p>
                  </a:txBody>
                  <a:tcPr marL="0" marR="0" marT="108000" marB="108000" anchor="ctr">
                    <a:lnL w="6350" cap="flat" cmpd="sng" algn="ctr">
                      <a:solidFill>
                        <a:schemeClr val="bg1"/>
                      </a:solidFill>
                      <a:prstDash val="solid"/>
                      <a:round/>
                      <a:headEnd type="none" w="med" len="med"/>
                      <a:tailEnd type="none" w="med" len="med"/>
                    </a:lnL>
                    <a:lnR w="12700" cmpd="sng">
                      <a:noFill/>
                      <a:prstDash val="soli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27504248"/>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US" sz="1200">
                          <a:solidFill>
                            <a:schemeClr val="tx1"/>
                          </a:solidFill>
                          <a:latin typeface="+mn-lt"/>
                          <a:ea typeface="+mn-ea"/>
                          <a:cs typeface="Arial" panose="020B0604020202020204" pitchFamily="34" charset="0"/>
                          <a:hlinkClick r:id="rId6"/>
                        </a:rPr>
                        <a:t>Probity in procurement </a:t>
                      </a:r>
                      <a:endParaRPr lang="en-AU" sz="1200">
                        <a:solidFill>
                          <a:schemeClr val="tx1"/>
                        </a:solidFill>
                        <a:latin typeface="+mn-lt"/>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Level: Foundational</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Audience: Buyers </a:t>
                      </a: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t>
                      </a:r>
                      <a:r>
                        <a:rPr lang="en-AU" sz="1200">
                          <a:latin typeface="+mn-lt"/>
                          <a:cs typeface="Arial" panose="020B0604020202020204" pitchFamily="34" charset="0"/>
                        </a:rPr>
                        <a:t>All NSW Government employees and eligible buyers)</a:t>
                      </a:r>
                    </a:p>
                    <a:p>
                      <a:pPr marL="0" indent="0">
                        <a:lnSpc>
                          <a:spcPct val="110000"/>
                        </a:lnSpc>
                        <a:spcAft>
                          <a:spcPts val="0"/>
                        </a:spcAft>
                        <a:buClr>
                          <a:srgbClr val="009484"/>
                        </a:buClr>
                        <a:buFont typeface="Wingdings" panose="05000000000000000000" pitchFamily="2" charset="2"/>
                        <a:buNone/>
                      </a:pPr>
                      <a:endParaRPr lang="en-AU"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AU" sz="1200">
                          <a:latin typeface="+mn-lt"/>
                          <a:cs typeface="Arial" panose="020B0604020202020204" pitchFamily="34" charset="0"/>
                        </a:rPr>
                        <a:t>Targets the Foundational-Adept levels of the Procurement and Contract Management (Business Enablers) capabilities in the PSC Capability Framework</a:t>
                      </a:r>
                      <a:endParaRPr lang="en-US" sz="120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effectLst/>
                          <a:latin typeface="+mn-lt"/>
                          <a:ea typeface="Calibri" panose="020F0502020204030204" pitchFamily="34" charset="0"/>
                          <a:cs typeface="Arial" panose="020B0604020202020204" pitchFamily="34" charset="0"/>
                        </a:rPr>
                        <a:t>Learn about your obligation to uphold the principles of probity in procurement.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endParaRPr lang="en-AU" sz="1200">
                        <a:effectLst/>
                        <a:latin typeface="+mn-lt"/>
                        <a:ea typeface="Calibri" panose="020F0502020204030204" pitchFamily="34" charset="0"/>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effectLst/>
                          <a:latin typeface="+mn-lt"/>
                          <a:ea typeface="Calibri" panose="020F0502020204030204" pitchFamily="34" charset="0"/>
                          <a:cs typeface="Arial" panose="020B0604020202020204" pitchFamily="34" charset="0"/>
                        </a:rPr>
                        <a:t>Identify and apply probity principles to your procurement.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effectLst/>
                          <a:latin typeface="+mn-lt"/>
                          <a:ea typeface="Calibri" panose="020F0502020204030204" pitchFamily="34" charset="0"/>
                          <a:cs typeface="Arial" panose="020B0604020202020204" pitchFamily="34" charset="0"/>
                        </a:rPr>
                        <a:t>Understand the role of probity advisers and auditors and when you might need to engage them.</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10 mins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spcAft>
                          <a:spcPts val="0"/>
                        </a:spcAft>
                      </a:pPr>
                      <a:r>
                        <a:rPr lang="en-AU" sz="1200">
                          <a:latin typeface="+mn-lt"/>
                          <a:cs typeface="Arial" panose="020B0604020202020204" pitchFamily="34" charset="0"/>
                        </a:rPr>
                        <a:t>Online, Self-paced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Free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7808549"/>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US" sz="1200">
                          <a:solidFill>
                            <a:schemeClr val="tx1"/>
                          </a:solidFill>
                          <a:latin typeface="+mn-lt"/>
                          <a:ea typeface="+mn-ea"/>
                          <a:cs typeface="Arial" panose="020B0604020202020204" pitchFamily="34" charset="0"/>
                          <a:hlinkClick r:id="rId7"/>
                        </a:rPr>
                        <a:t>Corruption prevention in procurement </a:t>
                      </a:r>
                      <a:endParaRPr lang="en-AU" sz="1200">
                        <a:solidFill>
                          <a:schemeClr val="tx1"/>
                        </a:solidFill>
                        <a:latin typeface="+mn-lt"/>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171450" indent="-171450">
                        <a:lnSpc>
                          <a:spcPct val="110000"/>
                        </a:lnSpc>
                        <a:spcAft>
                          <a:spcPts val="1200"/>
                        </a:spcAft>
                        <a:buClr>
                          <a:srgbClr val="009484"/>
                        </a:buClr>
                        <a:buFont typeface="Wingdings" panose="05000000000000000000" pitchFamily="2" charset="2"/>
                        <a:buChar char="§"/>
                      </a:pPr>
                      <a:endParaRPr lang="en-US" sz="1100">
                        <a:latin typeface="Arial" panose="020B0604020202020204" pitchFamily="34" charset="0"/>
                        <a:cs typeface="Arial" panose="020B0604020202020204" pitchFamily="34" charset="0"/>
                      </a:endParaRPr>
                    </a:p>
                  </a:txBody>
                  <a:tcPr>
                    <a:lnL w="12700" cmpd="sng">
                      <a:noFill/>
                      <a:prstDash val="solid"/>
                    </a:lnL>
                    <a:lnR w="12700" cmpd="sng">
                      <a:noFill/>
                      <a:prstDash val="solid"/>
                    </a:lnR>
                    <a:lnT w="635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effectLst/>
                          <a:latin typeface="+mn-lt"/>
                          <a:ea typeface="Calibri" panose="020F0502020204030204" pitchFamily="34" charset="0"/>
                          <a:cs typeface="Arial" panose="020B0604020202020204" pitchFamily="34" charset="0"/>
                        </a:rPr>
                        <a:t>Learn about your obligation to prevent corruption in procurement.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endParaRPr lang="en-AU" sz="1200">
                        <a:effectLst/>
                        <a:latin typeface="+mn-lt"/>
                        <a:ea typeface="Calibri" panose="020F0502020204030204" pitchFamily="34" charset="0"/>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effectLst/>
                          <a:latin typeface="+mn-lt"/>
                          <a:ea typeface="Calibri" panose="020F0502020204030204" pitchFamily="34" charset="0"/>
                          <a:cs typeface="Arial" panose="020B0604020202020204" pitchFamily="34" charset="0"/>
                        </a:rPr>
                        <a:t>Understand the impacts of corrupt conduct.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effectLst/>
                          <a:latin typeface="+mn-lt"/>
                          <a:ea typeface="Calibri" panose="020F0502020204030204" pitchFamily="34" charset="0"/>
                          <a:cs typeface="Arial" panose="020B0604020202020204" pitchFamily="34" charset="0"/>
                        </a:rPr>
                        <a:t>Define corrupt conduct.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effectLst/>
                          <a:latin typeface="+mn-lt"/>
                          <a:ea typeface="Calibri" panose="020F0502020204030204" pitchFamily="34" charset="0"/>
                          <a:cs typeface="Arial" panose="020B0604020202020204" pitchFamily="34" charset="0"/>
                        </a:rPr>
                        <a:t>Identify procurement outcomes that can result from corrupt conduct.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effectLst/>
                          <a:latin typeface="+mn-lt"/>
                          <a:ea typeface="Calibri" panose="020F0502020204030204" pitchFamily="34" charset="0"/>
                          <a:cs typeface="Arial" panose="020B0604020202020204" pitchFamily="34" charset="0"/>
                        </a:rPr>
                        <a:t>Identify corruption risks in procurement.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effectLst/>
                          <a:latin typeface="+mn-lt"/>
                          <a:ea typeface="Calibri" panose="020F0502020204030204" pitchFamily="34" charset="0"/>
                          <a:cs typeface="Arial" panose="020B0604020202020204" pitchFamily="34" charset="0"/>
                        </a:rPr>
                        <a:t>Understand your obligations in preventing corruption in procurement, including managing conflicts of interest and offers of gifts and benefits.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effectLst/>
                          <a:latin typeface="+mn-lt"/>
                          <a:ea typeface="Calibri" panose="020F0502020204030204" pitchFamily="34" charset="0"/>
                          <a:cs typeface="Arial" panose="020B0604020202020204" pitchFamily="34" charset="0"/>
                        </a:rPr>
                        <a:t>Know how to report corrupt conduct.</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15 mins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spcAft>
                          <a:spcPts val="1200"/>
                        </a:spcAft>
                      </a:pPr>
                      <a:endParaRPr lang="en-AU" sz="1100">
                        <a:latin typeface="Arial" panose="020B0604020202020204" pitchFamily="34" charset="0"/>
                        <a:cs typeface="Arial" panose="020B0604020202020204" pitchFamily="34" charset="0"/>
                      </a:endParaRPr>
                    </a:p>
                  </a:txBody>
                  <a:tcPr>
                    <a:lnL w="12700" cmpd="sng">
                      <a:noFill/>
                      <a:prstDash val="solid"/>
                    </a:lnL>
                    <a:lnR w="12700" cmpd="sng">
                      <a:noFill/>
                      <a:prstDash val="solid"/>
                    </a:lnR>
                    <a:lnT w="635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tc vMerge="1">
                  <a:txBody>
                    <a:bodyPr/>
                    <a:lstStyle/>
                    <a:p>
                      <a:pPr marL="171450" marR="0" lvl="0" indent="-171450" defTabSz="914400" eaLnBrk="1" fontAlgn="auto" latinLnBrk="0" hangingPunct="1">
                        <a:lnSpc>
                          <a:spcPct val="110000"/>
                        </a:lnSpc>
                        <a:spcBef>
                          <a:spcPts val="0"/>
                        </a:spcBef>
                        <a:spcAft>
                          <a:spcPts val="1200"/>
                        </a:spcAft>
                        <a:buClr>
                          <a:srgbClr val="009484"/>
                        </a:buClr>
                        <a:buSzTx/>
                        <a:buFont typeface="Wingdings" panose="05000000000000000000" pitchFamily="2" charset="2"/>
                        <a:buChar char="§"/>
                        <a:tabLst/>
                        <a:defRPr/>
                      </a:pPr>
                      <a:endParaRPr lang="en-US" sz="1100" b="0">
                        <a:latin typeface="Arial" panose="020B0604020202020204" pitchFamily="34" charset="0"/>
                        <a:cs typeface="Arial" panose="020B0604020202020204" pitchFamily="34" charset="0"/>
                      </a:endParaRPr>
                    </a:p>
                  </a:txBody>
                  <a:tcPr anchor="ctr">
                    <a:lnL w="12700" cmpd="sng">
                      <a:noFill/>
                      <a:prstDash val="solid"/>
                    </a:lnL>
                    <a:lnR w="12700" cmpd="sng">
                      <a:noFill/>
                      <a:prstDash val="solid"/>
                    </a:lnR>
                    <a:lnT w="635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14087902"/>
                  </a:ext>
                </a:extLst>
              </a:tr>
            </a:tbl>
          </a:graphicData>
        </a:graphic>
      </p:graphicFrame>
    </p:spTree>
    <p:custDataLst>
      <p:tags r:id="rId1"/>
    </p:custDataLst>
    <p:extLst>
      <p:ext uri="{BB962C8B-B14F-4D97-AF65-F5344CB8AC3E}">
        <p14:creationId xmlns:p14="http://schemas.microsoft.com/office/powerpoint/2010/main" val="2332392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1B1F0C4-C2E8-F640-9781-8602BF3F4B28}"/>
              </a:ext>
            </a:extLst>
          </p:cNvPr>
          <p:cNvSpPr>
            <a:spLocks noGrp="1"/>
          </p:cNvSpPr>
          <p:nvPr>
            <p:ph type="title"/>
          </p:nvPr>
        </p:nvSpPr>
        <p:spPr>
          <a:xfrm>
            <a:off x="498918" y="423361"/>
            <a:ext cx="10748681" cy="937467"/>
          </a:xfrm>
        </p:spPr>
        <p:txBody>
          <a:bodyPr/>
          <a:lstStyle/>
          <a:p>
            <a:r>
              <a:rPr lang="en-AU">
                <a:solidFill>
                  <a:schemeClr val="accent1"/>
                </a:solidFill>
                <a:latin typeface="+mj-lt"/>
                <a:hlinkClick r:id="rId4">
                  <a:extLst>
                    <a:ext uri="{A12FA001-AC4F-418D-AE19-62706E023703}">
                      <ahyp:hlinkClr xmlns:ahyp="http://schemas.microsoft.com/office/drawing/2018/hyperlinkcolor" val="tx"/>
                    </a:ext>
                  </a:extLst>
                </a:hlinkClick>
              </a:rPr>
              <a:t>Legislative and policy training </a:t>
            </a:r>
            <a:r>
              <a:rPr lang="en-US">
                <a:solidFill>
                  <a:schemeClr val="accent1"/>
                </a:solidFill>
                <a:latin typeface="+mj-lt"/>
              </a:rPr>
              <a:t>(learning path)</a:t>
            </a:r>
          </a:p>
        </p:txBody>
      </p:sp>
      <p:sp>
        <p:nvSpPr>
          <p:cNvPr id="8" name="Content Placeholder 53">
            <a:extLst>
              <a:ext uri="{FF2B5EF4-FFF2-40B4-BE49-F238E27FC236}">
                <a16:creationId xmlns:a16="http://schemas.microsoft.com/office/drawing/2014/main" id="{C62EE913-CBEB-44F4-B8D8-689018267FCA}"/>
              </a:ext>
            </a:extLst>
          </p:cNvPr>
          <p:cNvSpPr txBox="1">
            <a:spLocks/>
          </p:cNvSpPr>
          <p:nvPr/>
        </p:nvSpPr>
        <p:spPr>
          <a:xfrm>
            <a:off x="423659" y="942876"/>
            <a:ext cx="11543439" cy="592961"/>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r>
              <a:rPr lang="en-AU" sz="1800" kern="0">
                <a:cs typeface="Arial" panose="020B0604020202020204" pitchFamily="34" charset="0"/>
              </a:rPr>
              <a:t>Learn about your responsibilities under a range of legislation and policies relating to procurement</a:t>
            </a:r>
            <a:endParaRPr lang="en-US" sz="1800" kern="0">
              <a:cs typeface="Arial" panose="020B0604020202020204" pitchFamily="34" charset="0"/>
            </a:endParaRPr>
          </a:p>
        </p:txBody>
      </p:sp>
      <p:pic>
        <p:nvPicPr>
          <p:cNvPr id="60" name="Graphic 59">
            <a:extLst>
              <a:ext uri="{FF2B5EF4-FFF2-40B4-BE49-F238E27FC236}">
                <a16:creationId xmlns:a16="http://schemas.microsoft.com/office/drawing/2014/main" id="{48D2126D-529B-4954-9F5A-F030D9B7EF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2818" y="2189271"/>
            <a:ext cx="501212" cy="505288"/>
          </a:xfrm>
          <a:prstGeom prst="rect">
            <a:avLst/>
          </a:prstGeom>
        </p:spPr>
      </p:pic>
      <p:graphicFrame>
        <p:nvGraphicFramePr>
          <p:cNvPr id="2" name="Table 2">
            <a:extLst>
              <a:ext uri="{FF2B5EF4-FFF2-40B4-BE49-F238E27FC236}">
                <a16:creationId xmlns:a16="http://schemas.microsoft.com/office/drawing/2014/main" id="{7F6BF9B3-32E5-46E8-AE72-E373A26A19B5}"/>
              </a:ext>
            </a:extLst>
          </p:cNvPr>
          <p:cNvGraphicFramePr>
            <a:graphicFrameLocks noGrp="1"/>
          </p:cNvGraphicFramePr>
          <p:nvPr>
            <p:extLst>
              <p:ext uri="{D42A27DB-BD31-4B8C-83A1-F6EECF244321}">
                <p14:modId xmlns:p14="http://schemas.microsoft.com/office/powerpoint/2010/main" val="2557874050"/>
              </p:ext>
            </p:extLst>
          </p:nvPr>
        </p:nvGraphicFramePr>
        <p:xfrm>
          <a:off x="498917" y="1720710"/>
          <a:ext cx="11358787" cy="4665138"/>
        </p:xfrm>
        <a:graphic>
          <a:graphicData uri="http://schemas.openxmlformats.org/drawingml/2006/table">
            <a:tbl>
              <a:tblPr firstRow="1" bandRow="1"/>
              <a:tblGrid>
                <a:gridCol w="1510858">
                  <a:extLst>
                    <a:ext uri="{9D8B030D-6E8A-4147-A177-3AD203B41FA5}">
                      <a16:colId xmlns:a16="http://schemas.microsoft.com/office/drawing/2014/main" val="903615920"/>
                    </a:ext>
                  </a:extLst>
                </a:gridCol>
                <a:gridCol w="1343025">
                  <a:extLst>
                    <a:ext uri="{9D8B030D-6E8A-4147-A177-3AD203B41FA5}">
                      <a16:colId xmlns:a16="http://schemas.microsoft.com/office/drawing/2014/main" val="2608184171"/>
                    </a:ext>
                  </a:extLst>
                </a:gridCol>
                <a:gridCol w="6003073">
                  <a:extLst>
                    <a:ext uri="{9D8B030D-6E8A-4147-A177-3AD203B41FA5}">
                      <a16:colId xmlns:a16="http://schemas.microsoft.com/office/drawing/2014/main" val="1959420706"/>
                    </a:ext>
                  </a:extLst>
                </a:gridCol>
                <a:gridCol w="880947">
                  <a:extLst>
                    <a:ext uri="{9D8B030D-6E8A-4147-A177-3AD203B41FA5}">
                      <a16:colId xmlns:a16="http://schemas.microsoft.com/office/drawing/2014/main" val="769193083"/>
                    </a:ext>
                  </a:extLst>
                </a:gridCol>
                <a:gridCol w="847492">
                  <a:extLst>
                    <a:ext uri="{9D8B030D-6E8A-4147-A177-3AD203B41FA5}">
                      <a16:colId xmlns:a16="http://schemas.microsoft.com/office/drawing/2014/main" val="1170464054"/>
                    </a:ext>
                  </a:extLst>
                </a:gridCol>
                <a:gridCol w="773392">
                  <a:extLst>
                    <a:ext uri="{9D8B030D-6E8A-4147-A177-3AD203B41FA5}">
                      <a16:colId xmlns:a16="http://schemas.microsoft.com/office/drawing/2014/main" val="4185480659"/>
                    </a:ext>
                  </a:extLst>
                </a:gridCol>
              </a:tblGrid>
              <a:tr h="0">
                <a:tc>
                  <a:txBody>
                    <a:bodyPr/>
                    <a:lstStyle/>
                    <a:p>
                      <a:pPr marL="180000" algn="l"/>
                      <a:r>
                        <a:rPr lang="en-AU" sz="1400" b="1">
                          <a:solidFill>
                            <a:schemeClr val="bg1"/>
                          </a:solidFill>
                          <a:latin typeface="+mj-lt"/>
                          <a:cs typeface="Arial" panose="020B0604020202020204" pitchFamily="34" charset="0"/>
                        </a:rPr>
                        <a:t>Title</a:t>
                      </a:r>
                    </a:p>
                  </a:txBody>
                  <a:tcPr marT="108000" marB="108000" anchor="ctr">
                    <a:lnL w="12700" cmpd="sng">
                      <a:noFill/>
                      <a:prstDash val="soli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Audience and level</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What you’ll learn</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Duration</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Format</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Cost</a:t>
                      </a:r>
                    </a:p>
                  </a:txBody>
                  <a:tcPr marL="0" marR="0" marT="108000" marB="108000" anchor="ctr">
                    <a:lnL w="6350" cap="flat" cmpd="sng" algn="ctr">
                      <a:solidFill>
                        <a:schemeClr val="bg1"/>
                      </a:solidFill>
                      <a:prstDash val="solid"/>
                      <a:round/>
                      <a:headEnd type="none" w="med" len="med"/>
                      <a:tailEnd type="none" w="med" len="med"/>
                    </a:lnL>
                    <a:lnR w="12700" cmpd="sng">
                      <a:noFill/>
                      <a:prstDash val="soli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27504248"/>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AU" sz="1200">
                          <a:solidFill>
                            <a:schemeClr val="tx1"/>
                          </a:solidFill>
                          <a:latin typeface="+mn-lt"/>
                          <a:ea typeface="+mn-ea"/>
                          <a:cs typeface="Arial" panose="020B0604020202020204" pitchFamily="34" charset="0"/>
                          <a:hlinkClick r:id="rId6"/>
                        </a:rPr>
                        <a:t>GIPA Act 2009 - Contract disclosure requirements</a:t>
                      </a:r>
                      <a:endParaRPr lang="en-AU" sz="1200">
                        <a:solidFill>
                          <a:schemeClr val="tx1"/>
                        </a:solidFill>
                        <a:latin typeface="+mn-lt"/>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Level: Foundational</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Audience: Buyers </a:t>
                      </a: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t>
                      </a:r>
                      <a:r>
                        <a:rPr lang="en-AU" sz="1200">
                          <a:latin typeface="+mn-lt"/>
                          <a:cs typeface="Arial" panose="020B0604020202020204" pitchFamily="34" charset="0"/>
                        </a:rPr>
                        <a:t>All NSW Government employees and eligible buyers)</a:t>
                      </a:r>
                      <a:endParaRPr lang="en-US" sz="120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effectLst/>
                          <a:latin typeface="+mn-lt"/>
                          <a:ea typeface="Calibri" panose="020F0502020204030204" pitchFamily="34" charset="0"/>
                          <a:cs typeface="Arial" panose="020B0604020202020204" pitchFamily="34" charset="0"/>
                        </a:rPr>
                        <a:t>Learn about the responsibilities of government employees to disclose contracts under the GIPA Act.</a:t>
                      </a: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AU" sz="1200">
                        <a:solidFill>
                          <a:schemeClr val="tx1"/>
                        </a:solidFill>
                        <a:effectLst/>
                        <a:latin typeface="+mn-lt"/>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Identify contracts that are mandated for disclosure.</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Define the classes of contracts and the information to be released for each.</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Determine disclosure timeframes.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Recognise where information is to be published.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30 mins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panose="020B0604020202020204" pitchFamily="34" charset="0"/>
                        </a:rPr>
                        <a:t>Online, Self-paced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Free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18590324"/>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AU" sz="1200">
                          <a:solidFill>
                            <a:schemeClr val="tx1"/>
                          </a:solidFill>
                          <a:latin typeface="+mn-lt"/>
                          <a:ea typeface="+mn-ea"/>
                          <a:cs typeface="Arial" panose="020B0604020202020204" pitchFamily="34" charset="0"/>
                          <a:hlinkClick r:id="rId7"/>
                        </a:rPr>
                        <a:t>Aboriginal Procurement Policy training for buyers</a:t>
                      </a:r>
                      <a:endParaRPr lang="en-AU" sz="1200">
                        <a:solidFill>
                          <a:schemeClr val="tx1"/>
                        </a:solidFill>
                        <a:latin typeface="+mn-lt"/>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Level: Foundational</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Audience: Buyers </a:t>
                      </a: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t>
                      </a:r>
                      <a:r>
                        <a:rPr lang="en-AU" sz="1200">
                          <a:latin typeface="+mn-lt"/>
                          <a:cs typeface="Arial" panose="020B0604020202020204" pitchFamily="34" charset="0"/>
                        </a:rPr>
                        <a:t>All NSW Government employees and eligible buyers)</a:t>
                      </a:r>
                      <a:endParaRPr lang="en-US" sz="120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solidFill>
                            <a:schemeClr val="tx1"/>
                          </a:solidFill>
                          <a:effectLst/>
                          <a:latin typeface="+mn-lt"/>
                          <a:ea typeface="+mn-ea"/>
                          <a:cs typeface="Arial" panose="020B0604020202020204" pitchFamily="34" charset="0"/>
                        </a:rPr>
                        <a:t>Learn how the Aboriginal Procurement Policy supports NSW Government's commitment to growing NSW’s First Economy. </a:t>
                      </a: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AU" sz="1200">
                        <a:effectLst/>
                        <a:latin typeface="+mn-lt"/>
                        <a:ea typeface="Calibri" panose="020F0502020204030204" pitchFamily="34" charset="0"/>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Apply the requirements for Aboriginal participation strategies.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Understand contract target arrangements.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Define addressable spend.</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Implement reporting requirements.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50 mins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panose="020B0604020202020204" pitchFamily="34" charset="0"/>
                        </a:rPr>
                        <a:t>Online, Self-paced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Free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43315013"/>
                  </a:ext>
                </a:extLst>
              </a:tr>
            </a:tbl>
          </a:graphicData>
        </a:graphic>
      </p:graphicFrame>
    </p:spTree>
    <p:custDataLst>
      <p:tags r:id="rId1"/>
    </p:custDataLst>
    <p:extLst>
      <p:ext uri="{BB962C8B-B14F-4D97-AF65-F5344CB8AC3E}">
        <p14:creationId xmlns:p14="http://schemas.microsoft.com/office/powerpoint/2010/main" val="3863460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1B1F0C4-C2E8-F640-9781-8602BF3F4B28}"/>
              </a:ext>
            </a:extLst>
          </p:cNvPr>
          <p:cNvSpPr>
            <a:spLocks noGrp="1"/>
          </p:cNvSpPr>
          <p:nvPr>
            <p:ph type="title"/>
          </p:nvPr>
        </p:nvSpPr>
        <p:spPr>
          <a:xfrm>
            <a:off x="498918" y="423361"/>
            <a:ext cx="10748681" cy="937467"/>
          </a:xfrm>
        </p:spPr>
        <p:txBody>
          <a:bodyPr/>
          <a:lstStyle/>
          <a:p>
            <a:r>
              <a:rPr lang="en-AU">
                <a:solidFill>
                  <a:schemeClr val="accent1"/>
                </a:solidFill>
                <a:latin typeface="+mj-lt"/>
                <a:hlinkClick r:id="rId4">
                  <a:extLst>
                    <a:ext uri="{A12FA001-AC4F-418D-AE19-62706E023703}">
                      <ahyp:hlinkClr xmlns:ahyp="http://schemas.microsoft.com/office/drawing/2018/hyperlinkcolor" val="tx"/>
                    </a:ext>
                  </a:extLst>
                </a:hlinkClick>
              </a:rPr>
              <a:t>Legislative and policy training </a:t>
            </a:r>
            <a:r>
              <a:rPr lang="en-US">
                <a:solidFill>
                  <a:schemeClr val="accent1"/>
                </a:solidFill>
                <a:latin typeface="+mj-lt"/>
              </a:rPr>
              <a:t>(learning path)</a:t>
            </a:r>
          </a:p>
        </p:txBody>
      </p:sp>
      <p:sp>
        <p:nvSpPr>
          <p:cNvPr id="8" name="Content Placeholder 53">
            <a:extLst>
              <a:ext uri="{FF2B5EF4-FFF2-40B4-BE49-F238E27FC236}">
                <a16:creationId xmlns:a16="http://schemas.microsoft.com/office/drawing/2014/main" id="{C62EE913-CBEB-44F4-B8D8-689018267FCA}"/>
              </a:ext>
            </a:extLst>
          </p:cNvPr>
          <p:cNvSpPr txBox="1">
            <a:spLocks/>
          </p:cNvSpPr>
          <p:nvPr/>
        </p:nvSpPr>
        <p:spPr>
          <a:xfrm>
            <a:off x="423659" y="942876"/>
            <a:ext cx="11543439" cy="601839"/>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r>
              <a:rPr lang="en-AU" sz="1800" kern="0">
                <a:cs typeface="Arial" panose="020B0604020202020204" pitchFamily="34" charset="0"/>
              </a:rPr>
              <a:t>Learn about your responsibilities under a range of legislation and policies relating to procurement</a:t>
            </a:r>
            <a:endParaRPr lang="en-US" sz="1800" kern="0">
              <a:cs typeface="Arial" panose="020B0604020202020204" pitchFamily="34" charset="0"/>
            </a:endParaRPr>
          </a:p>
        </p:txBody>
      </p:sp>
      <p:pic>
        <p:nvPicPr>
          <p:cNvPr id="60" name="Graphic 59">
            <a:extLst>
              <a:ext uri="{FF2B5EF4-FFF2-40B4-BE49-F238E27FC236}">
                <a16:creationId xmlns:a16="http://schemas.microsoft.com/office/drawing/2014/main" id="{48D2126D-529B-4954-9F5A-F030D9B7EF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2818" y="2189271"/>
            <a:ext cx="501212" cy="505288"/>
          </a:xfrm>
          <a:prstGeom prst="rect">
            <a:avLst/>
          </a:prstGeom>
        </p:spPr>
      </p:pic>
      <p:graphicFrame>
        <p:nvGraphicFramePr>
          <p:cNvPr id="2" name="Table 2">
            <a:extLst>
              <a:ext uri="{FF2B5EF4-FFF2-40B4-BE49-F238E27FC236}">
                <a16:creationId xmlns:a16="http://schemas.microsoft.com/office/drawing/2014/main" id="{7F6BF9B3-32E5-46E8-AE72-E373A26A19B5}"/>
              </a:ext>
            </a:extLst>
          </p:cNvPr>
          <p:cNvGraphicFramePr>
            <a:graphicFrameLocks noGrp="1"/>
          </p:cNvGraphicFramePr>
          <p:nvPr>
            <p:extLst>
              <p:ext uri="{D42A27DB-BD31-4B8C-83A1-F6EECF244321}">
                <p14:modId xmlns:p14="http://schemas.microsoft.com/office/powerpoint/2010/main" val="3785745533"/>
              </p:ext>
            </p:extLst>
          </p:nvPr>
        </p:nvGraphicFramePr>
        <p:xfrm>
          <a:off x="498917" y="1720710"/>
          <a:ext cx="11358787" cy="5067474"/>
        </p:xfrm>
        <a:graphic>
          <a:graphicData uri="http://schemas.openxmlformats.org/drawingml/2006/table">
            <a:tbl>
              <a:tblPr firstRow="1" bandRow="1"/>
              <a:tblGrid>
                <a:gridCol w="1510858">
                  <a:extLst>
                    <a:ext uri="{9D8B030D-6E8A-4147-A177-3AD203B41FA5}">
                      <a16:colId xmlns:a16="http://schemas.microsoft.com/office/drawing/2014/main" val="903615920"/>
                    </a:ext>
                  </a:extLst>
                </a:gridCol>
                <a:gridCol w="1343025">
                  <a:extLst>
                    <a:ext uri="{9D8B030D-6E8A-4147-A177-3AD203B41FA5}">
                      <a16:colId xmlns:a16="http://schemas.microsoft.com/office/drawing/2014/main" val="2608184171"/>
                    </a:ext>
                  </a:extLst>
                </a:gridCol>
                <a:gridCol w="6003073">
                  <a:extLst>
                    <a:ext uri="{9D8B030D-6E8A-4147-A177-3AD203B41FA5}">
                      <a16:colId xmlns:a16="http://schemas.microsoft.com/office/drawing/2014/main" val="1959420706"/>
                    </a:ext>
                  </a:extLst>
                </a:gridCol>
                <a:gridCol w="880947">
                  <a:extLst>
                    <a:ext uri="{9D8B030D-6E8A-4147-A177-3AD203B41FA5}">
                      <a16:colId xmlns:a16="http://schemas.microsoft.com/office/drawing/2014/main" val="769193083"/>
                    </a:ext>
                  </a:extLst>
                </a:gridCol>
                <a:gridCol w="847492">
                  <a:extLst>
                    <a:ext uri="{9D8B030D-6E8A-4147-A177-3AD203B41FA5}">
                      <a16:colId xmlns:a16="http://schemas.microsoft.com/office/drawing/2014/main" val="1170464054"/>
                    </a:ext>
                  </a:extLst>
                </a:gridCol>
                <a:gridCol w="773392">
                  <a:extLst>
                    <a:ext uri="{9D8B030D-6E8A-4147-A177-3AD203B41FA5}">
                      <a16:colId xmlns:a16="http://schemas.microsoft.com/office/drawing/2014/main" val="4185480659"/>
                    </a:ext>
                  </a:extLst>
                </a:gridCol>
              </a:tblGrid>
              <a:tr h="0">
                <a:tc>
                  <a:txBody>
                    <a:bodyPr/>
                    <a:lstStyle/>
                    <a:p>
                      <a:pPr marL="179705" algn="l"/>
                      <a:r>
                        <a:rPr lang="en-AU" sz="1400" b="1">
                          <a:solidFill>
                            <a:schemeClr val="bg1"/>
                          </a:solidFill>
                          <a:latin typeface="+mj-lt"/>
                          <a:cs typeface="Arial" panose="020B0604020202020204" pitchFamily="34" charset="0"/>
                        </a:rPr>
                        <a:t>Title</a:t>
                      </a:r>
                    </a:p>
                  </a:txBody>
                  <a:tcPr marT="108000" marB="108000" anchor="ctr">
                    <a:lnL w="12700" cmpd="sng">
                      <a:noFill/>
                      <a:prstDash val="soli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79705" algn="l"/>
                      <a:r>
                        <a:rPr lang="en-AU" sz="1400" b="1">
                          <a:solidFill>
                            <a:schemeClr val="bg1"/>
                          </a:solidFill>
                          <a:latin typeface="+mj-lt"/>
                          <a:cs typeface="Arial" panose="020B0604020202020204" pitchFamily="34" charset="0"/>
                        </a:rPr>
                        <a:t>Audience and level</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79705" algn="l"/>
                      <a:r>
                        <a:rPr lang="en-AU" sz="1400" b="1">
                          <a:solidFill>
                            <a:schemeClr val="bg1"/>
                          </a:solidFill>
                          <a:latin typeface="+mj-lt"/>
                          <a:cs typeface="Arial" panose="020B0604020202020204" pitchFamily="34" charset="0"/>
                        </a:rPr>
                        <a:t>What you’ll learn</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Duration</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Format</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Cost</a:t>
                      </a:r>
                    </a:p>
                  </a:txBody>
                  <a:tcPr marL="0" marR="0" marT="108000" marB="108000" anchor="ctr">
                    <a:lnL w="6350" cap="flat" cmpd="sng" algn="ctr">
                      <a:solidFill>
                        <a:schemeClr val="bg1"/>
                      </a:solidFill>
                      <a:prstDash val="solid"/>
                      <a:round/>
                      <a:headEnd type="none" w="med" len="med"/>
                      <a:tailEnd type="none" w="med" len="med"/>
                    </a:lnL>
                    <a:lnR w="12700" cmpd="sng">
                      <a:noFill/>
                      <a:prstDash val="soli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27504248"/>
                  </a:ext>
                </a:extLst>
              </a:tr>
              <a:tr h="370840">
                <a:tc>
                  <a:txBody>
                    <a:bodyPr/>
                    <a:lstStyle/>
                    <a:p>
                      <a:pPr marL="0" lvl="0" indent="0">
                        <a:lnSpc>
                          <a:spcPct val="110000"/>
                        </a:lnSpc>
                        <a:spcAft>
                          <a:spcPts val="0"/>
                        </a:spcAft>
                        <a:buNone/>
                      </a:pPr>
                      <a:r>
                        <a:rPr lang="en-AU" sz="1200">
                          <a:solidFill>
                            <a:schemeClr val="tx1"/>
                          </a:solidFill>
                          <a:latin typeface="+mn-lt"/>
                          <a:ea typeface="+mn-ea"/>
                          <a:cs typeface="Arial"/>
                          <a:hlinkClick r:id="rId6"/>
                        </a:rPr>
                        <a:t>An Introduction to modern slavery and your obligations</a:t>
                      </a:r>
                      <a:endParaRPr lang="en-AU" sz="1200">
                        <a:solidFill>
                          <a:schemeClr val="tx1"/>
                        </a:solidFill>
                        <a:latin typeface="+mn-lt"/>
                        <a:ea typeface="+mn-ea"/>
                        <a:cs typeface="Arial"/>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Level: Foundational</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Audience: Buyers </a:t>
                      </a: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t>
                      </a:r>
                      <a:r>
                        <a:rPr lang="en-AU" sz="1200">
                          <a:latin typeface="+mn-lt"/>
                          <a:cs typeface="Arial" panose="020B0604020202020204" pitchFamily="34" charset="0"/>
                        </a:rPr>
                        <a:t>All NSW Government employees and eligible buyers)</a:t>
                      </a:r>
                      <a:endParaRPr lang="en-US" sz="1200">
                        <a:latin typeface="+mn-lt"/>
                        <a:cs typeface="Arial" panose="020B0604020202020204" pitchFamily="34" charset="0"/>
                      </a:endParaRPr>
                    </a:p>
                  </a:txBody>
                  <a:tcPr marT="108000" marB="108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nSpc>
                          <a:spcPct val="110000"/>
                        </a:lnSpc>
                        <a:spcBef>
                          <a:spcPts val="0"/>
                        </a:spcBef>
                        <a:spcAft>
                          <a:spcPts val="0"/>
                        </a:spcAft>
                        <a:buNone/>
                      </a:pPr>
                      <a:r>
                        <a:rPr lang="en-AU" sz="1200">
                          <a:solidFill>
                            <a:schemeClr val="tx1"/>
                          </a:solidFill>
                          <a:effectLst/>
                          <a:latin typeface="+mn-lt"/>
                          <a:ea typeface="+mn-ea"/>
                          <a:cs typeface="Arial"/>
                        </a:rPr>
                        <a:t>Learn about modern slavery and your obligations under NSW laws to manage modern slavery risks in operations and supply chains.</a:t>
                      </a:r>
                    </a:p>
                    <a:p>
                      <a:pPr marL="0" lvl="0" indent="0">
                        <a:lnSpc>
                          <a:spcPct val="110000"/>
                        </a:lnSpc>
                        <a:spcBef>
                          <a:spcPts val="0"/>
                        </a:spcBef>
                        <a:spcAft>
                          <a:spcPts val="0"/>
                        </a:spcAft>
                        <a:buNone/>
                      </a:pPr>
                      <a:endParaRPr lang="en-AU" sz="1200" noProof="0">
                        <a:solidFill>
                          <a:schemeClr val="tx1"/>
                        </a:solidFill>
                        <a:effectLst/>
                        <a:latin typeface="+mn-lt"/>
                        <a:ea typeface="+mn-ea"/>
                        <a:cs typeface="Arial"/>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Understand what modern slavery is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Understand the role of the NSW Anti-slavery Commissioner</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Identify how modern slavery risks can arise</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Recognise your modern slavery due diligence and reporting obligations under NSW state law</a:t>
                      </a:r>
                    </a:p>
                  </a:txBody>
                  <a:tcPr marT="108000" marB="108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30 mins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panose="020B0604020202020204" pitchFamily="34" charset="0"/>
                        </a:rPr>
                        <a:t>Online, Self-paced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Free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18590324"/>
                  </a:ext>
                </a:extLst>
              </a:tr>
              <a:tr h="370839">
                <a:tc>
                  <a:txBody>
                    <a:bodyPr/>
                    <a:lstStyle/>
                    <a:p>
                      <a:pPr marL="0" indent="0" eaLnBrk="1" hangingPunct="1">
                        <a:lnSpc>
                          <a:spcPct val="110000"/>
                        </a:lnSpc>
                        <a:spcAft>
                          <a:spcPts val="0"/>
                        </a:spcAft>
                        <a:buClr>
                          <a:srgbClr val="009484"/>
                        </a:buClr>
                        <a:buFont typeface="Wingdings" panose="05000000000000000000" pitchFamily="2" charset="2"/>
                        <a:buNone/>
                      </a:pPr>
                      <a:r>
                        <a:rPr lang="en-AU" sz="1200">
                          <a:solidFill>
                            <a:schemeClr val="tx1"/>
                          </a:solidFill>
                          <a:latin typeface="+mn-lt"/>
                          <a:ea typeface="+mn-ea"/>
                          <a:cs typeface="Arial"/>
                          <a:hlinkClick r:id="rId7"/>
                        </a:rPr>
                        <a:t>Manage modern slavery risks in your organisation</a:t>
                      </a:r>
                    </a:p>
                  </a:txBody>
                  <a:tcPr marT="108000" marB="108000" anchor="ctr">
                    <a:lnL w="12700">
                      <a:solidFill>
                        <a:schemeClr val="bg2"/>
                      </a:solid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a:solidFill>
                        <a:schemeClr val="bg2"/>
                      </a:solidFill>
                    </a:lnB>
                    <a:lnTlToBr w="12700" cmpd="sng">
                      <a:noFill/>
                      <a:prstDash val="solid"/>
                    </a:lnTlToBr>
                    <a:lnBlToTr w="12700" cmpd="sng">
                      <a:noFill/>
                      <a:prstDash val="solid"/>
                    </a:lnBlToTr>
                  </a:tcPr>
                </a:tc>
                <a:tc>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Level: Intermediate-Advanced</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Audience: </a:t>
                      </a:r>
                      <a:r>
                        <a:rPr lang="en-AU" sz="1200">
                          <a:latin typeface="+mn-lt"/>
                          <a:cs typeface="Arial" panose="020B0604020202020204" pitchFamily="34" charset="0"/>
                        </a:rPr>
                        <a:t>Those operating at a whole-of-organisation level in covered entities</a:t>
                      </a:r>
                      <a:endParaRPr lang="en-US" sz="120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a:solidFill>
                        <a:schemeClr val="bg2"/>
                      </a:solidFill>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effectLst/>
                          <a:latin typeface="+mn-lt"/>
                          <a:ea typeface="Calibri" panose="020F0502020204030204" pitchFamily="34" charset="0"/>
                          <a:cs typeface="Arial" panose="020B0604020202020204" pitchFamily="34" charset="0"/>
                        </a:rPr>
                        <a:t>Learn about your obligations and take reasonable steps to manage modern slavery risks in organisational-level operations and activities.</a:t>
                      </a: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AU" sz="1200">
                        <a:solidFill>
                          <a:schemeClr val="tx1"/>
                        </a:solidFill>
                        <a:effectLst/>
                        <a:latin typeface="+mn-lt"/>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Foundational concepts for managing modern slavery risk</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Commit to effectively address modern slavery risks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Remedy modern slavery harms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Report modern slavery and your entity’s responses to modern slavery risks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Improve the effectiveness of modern slavery risk management efforts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endParaRPr lang="en-AU" sz="1200">
                        <a:solidFill>
                          <a:schemeClr val="tx1"/>
                        </a:solidFill>
                        <a:effectLst/>
                        <a:latin typeface="+mn-lt"/>
                        <a:cs typeface="Arial" panose="020B0604020202020204" pitchFamily="34" charset="0"/>
                      </a:endParaRP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solidFill>
                            <a:schemeClr val="tx1"/>
                          </a:solidFill>
                          <a:effectLst/>
                          <a:latin typeface="+mn-lt"/>
                          <a:cs typeface="Arial" panose="020B0604020202020204" pitchFamily="34" charset="0"/>
                        </a:rPr>
                        <a:t>(For senior management, legal, human resources, risk, policy and procurement practitioners)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a:solidFill>
                        <a:schemeClr val="bg2"/>
                      </a:solidFill>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180 mins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a:solidFill>
                        <a:schemeClr val="bg2"/>
                      </a:solidFill>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panose="020B0604020202020204" pitchFamily="34" charset="0"/>
                        </a:rPr>
                        <a:t>Online, Self-paced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a:solidFill>
                        <a:schemeClr val="bg2"/>
                      </a:solidFill>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Free</a:t>
                      </a:r>
                    </a:p>
                  </a:txBody>
                  <a:tcPr marT="108000" marB="108000" anchor="ctr">
                    <a:lnL w="12700" cap="flat" cmpd="sng" algn="ctr">
                      <a:solidFill>
                        <a:schemeClr val="bg2"/>
                      </a:solidFill>
                      <a:prstDash val="solid"/>
                      <a:round/>
                      <a:headEnd type="none" w="med" len="med"/>
                      <a:tailEnd type="none" w="med" len="med"/>
                    </a:lnL>
                    <a:lnR w="12700">
                      <a:solidFill>
                        <a:schemeClr val="bg2"/>
                      </a:solidFill>
                    </a:lnR>
                    <a:lnT w="12700" cap="flat" cmpd="sng" algn="ctr">
                      <a:solidFill>
                        <a:schemeClr val="bg2"/>
                      </a:solidFill>
                      <a:prstDash val="solid"/>
                      <a:round/>
                      <a:headEnd type="none" w="med" len="med"/>
                      <a:tailEnd type="none" w="med" len="med"/>
                    </a:lnT>
                    <a:lnB w="12700">
                      <a:solidFill>
                        <a:schemeClr val="bg2"/>
                      </a:solidFill>
                    </a:lnB>
                    <a:lnTlToBr w="12700" cmpd="sng">
                      <a:noFill/>
                      <a:prstDash val="solid"/>
                    </a:lnTlToBr>
                    <a:lnBlToTr w="12700" cmpd="sng">
                      <a:noFill/>
                      <a:prstDash val="solid"/>
                    </a:lnBlToTr>
                  </a:tcPr>
                </a:tc>
                <a:extLst>
                  <a:ext uri="{0D108BD9-81ED-4DB2-BD59-A6C34878D82A}">
                    <a16:rowId xmlns:a16="http://schemas.microsoft.com/office/drawing/2014/main" val="3878476358"/>
                  </a:ext>
                </a:extLst>
              </a:tr>
            </a:tbl>
          </a:graphicData>
        </a:graphic>
      </p:graphicFrame>
    </p:spTree>
    <p:custDataLst>
      <p:tags r:id="rId1"/>
    </p:custDataLst>
    <p:extLst>
      <p:ext uri="{BB962C8B-B14F-4D97-AF65-F5344CB8AC3E}">
        <p14:creationId xmlns:p14="http://schemas.microsoft.com/office/powerpoint/2010/main" val="3509646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1B1F0C4-C2E8-F640-9781-8602BF3F4B28}"/>
              </a:ext>
            </a:extLst>
          </p:cNvPr>
          <p:cNvSpPr>
            <a:spLocks noGrp="1"/>
          </p:cNvSpPr>
          <p:nvPr>
            <p:ph type="title"/>
          </p:nvPr>
        </p:nvSpPr>
        <p:spPr>
          <a:xfrm>
            <a:off x="498918" y="423361"/>
            <a:ext cx="10748681" cy="937467"/>
          </a:xfrm>
        </p:spPr>
        <p:txBody>
          <a:bodyPr/>
          <a:lstStyle/>
          <a:p>
            <a:r>
              <a:rPr lang="en-AU">
                <a:solidFill>
                  <a:schemeClr val="accent1"/>
                </a:solidFill>
                <a:latin typeface="+mj-lt"/>
                <a:hlinkClick r:id="rId4">
                  <a:extLst>
                    <a:ext uri="{A12FA001-AC4F-418D-AE19-62706E023703}">
                      <ahyp:hlinkClr xmlns:ahyp="http://schemas.microsoft.com/office/drawing/2018/hyperlinkcolor" val="tx"/>
                    </a:ext>
                  </a:extLst>
                </a:hlinkClick>
              </a:rPr>
              <a:t>Legislative and policy training </a:t>
            </a:r>
            <a:r>
              <a:rPr lang="en-US">
                <a:solidFill>
                  <a:schemeClr val="accent1"/>
                </a:solidFill>
                <a:latin typeface="+mj-lt"/>
              </a:rPr>
              <a:t>(learning path)</a:t>
            </a:r>
          </a:p>
        </p:txBody>
      </p:sp>
      <p:sp>
        <p:nvSpPr>
          <p:cNvPr id="8" name="Content Placeholder 53">
            <a:extLst>
              <a:ext uri="{FF2B5EF4-FFF2-40B4-BE49-F238E27FC236}">
                <a16:creationId xmlns:a16="http://schemas.microsoft.com/office/drawing/2014/main" id="{C62EE913-CBEB-44F4-B8D8-689018267FCA}"/>
              </a:ext>
            </a:extLst>
          </p:cNvPr>
          <p:cNvSpPr txBox="1">
            <a:spLocks/>
          </p:cNvSpPr>
          <p:nvPr/>
        </p:nvSpPr>
        <p:spPr>
          <a:xfrm>
            <a:off x="423659" y="942876"/>
            <a:ext cx="11543439" cy="601839"/>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r>
              <a:rPr lang="en-AU" sz="1800" kern="0">
                <a:cs typeface="Arial" panose="020B0604020202020204" pitchFamily="34" charset="0"/>
              </a:rPr>
              <a:t>Learn about your responsibilities under a range of legislation and policies relating to procurement</a:t>
            </a:r>
            <a:endParaRPr lang="en-US" sz="1800" kern="0">
              <a:cs typeface="Arial" panose="020B0604020202020204" pitchFamily="34" charset="0"/>
            </a:endParaRPr>
          </a:p>
        </p:txBody>
      </p:sp>
      <p:pic>
        <p:nvPicPr>
          <p:cNvPr id="60" name="Graphic 59">
            <a:extLst>
              <a:ext uri="{FF2B5EF4-FFF2-40B4-BE49-F238E27FC236}">
                <a16:creationId xmlns:a16="http://schemas.microsoft.com/office/drawing/2014/main" id="{48D2126D-529B-4954-9F5A-F030D9B7EF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2818" y="2189271"/>
            <a:ext cx="501212" cy="505288"/>
          </a:xfrm>
          <a:prstGeom prst="rect">
            <a:avLst/>
          </a:prstGeom>
        </p:spPr>
      </p:pic>
      <p:graphicFrame>
        <p:nvGraphicFramePr>
          <p:cNvPr id="2" name="Table 2">
            <a:extLst>
              <a:ext uri="{FF2B5EF4-FFF2-40B4-BE49-F238E27FC236}">
                <a16:creationId xmlns:a16="http://schemas.microsoft.com/office/drawing/2014/main" id="{7F6BF9B3-32E5-46E8-AE72-E373A26A19B5}"/>
              </a:ext>
            </a:extLst>
          </p:cNvPr>
          <p:cNvGraphicFramePr>
            <a:graphicFrameLocks noGrp="1"/>
          </p:cNvGraphicFramePr>
          <p:nvPr>
            <p:extLst>
              <p:ext uri="{D42A27DB-BD31-4B8C-83A1-F6EECF244321}">
                <p14:modId xmlns:p14="http://schemas.microsoft.com/office/powerpoint/2010/main" val="1285666858"/>
              </p:ext>
            </p:extLst>
          </p:nvPr>
        </p:nvGraphicFramePr>
        <p:xfrm>
          <a:off x="498917" y="1720710"/>
          <a:ext cx="11358787" cy="4665138"/>
        </p:xfrm>
        <a:graphic>
          <a:graphicData uri="http://schemas.openxmlformats.org/drawingml/2006/table">
            <a:tbl>
              <a:tblPr firstRow="1" bandRow="1"/>
              <a:tblGrid>
                <a:gridCol w="1510858">
                  <a:extLst>
                    <a:ext uri="{9D8B030D-6E8A-4147-A177-3AD203B41FA5}">
                      <a16:colId xmlns:a16="http://schemas.microsoft.com/office/drawing/2014/main" val="903615920"/>
                    </a:ext>
                  </a:extLst>
                </a:gridCol>
                <a:gridCol w="1343025">
                  <a:extLst>
                    <a:ext uri="{9D8B030D-6E8A-4147-A177-3AD203B41FA5}">
                      <a16:colId xmlns:a16="http://schemas.microsoft.com/office/drawing/2014/main" val="2608184171"/>
                    </a:ext>
                  </a:extLst>
                </a:gridCol>
                <a:gridCol w="6003073">
                  <a:extLst>
                    <a:ext uri="{9D8B030D-6E8A-4147-A177-3AD203B41FA5}">
                      <a16:colId xmlns:a16="http://schemas.microsoft.com/office/drawing/2014/main" val="1959420706"/>
                    </a:ext>
                  </a:extLst>
                </a:gridCol>
                <a:gridCol w="880947">
                  <a:extLst>
                    <a:ext uri="{9D8B030D-6E8A-4147-A177-3AD203B41FA5}">
                      <a16:colId xmlns:a16="http://schemas.microsoft.com/office/drawing/2014/main" val="769193083"/>
                    </a:ext>
                  </a:extLst>
                </a:gridCol>
                <a:gridCol w="847492">
                  <a:extLst>
                    <a:ext uri="{9D8B030D-6E8A-4147-A177-3AD203B41FA5}">
                      <a16:colId xmlns:a16="http://schemas.microsoft.com/office/drawing/2014/main" val="1170464054"/>
                    </a:ext>
                  </a:extLst>
                </a:gridCol>
                <a:gridCol w="773392">
                  <a:extLst>
                    <a:ext uri="{9D8B030D-6E8A-4147-A177-3AD203B41FA5}">
                      <a16:colId xmlns:a16="http://schemas.microsoft.com/office/drawing/2014/main" val="4185480659"/>
                    </a:ext>
                  </a:extLst>
                </a:gridCol>
              </a:tblGrid>
              <a:tr h="0">
                <a:tc>
                  <a:txBody>
                    <a:bodyPr/>
                    <a:lstStyle/>
                    <a:p>
                      <a:pPr marL="179705" algn="l"/>
                      <a:r>
                        <a:rPr lang="en-AU" sz="1400" b="1">
                          <a:solidFill>
                            <a:schemeClr val="bg1"/>
                          </a:solidFill>
                          <a:latin typeface="+mj-lt"/>
                          <a:cs typeface="Arial" panose="020B0604020202020204" pitchFamily="34" charset="0"/>
                        </a:rPr>
                        <a:t>Title</a:t>
                      </a:r>
                    </a:p>
                  </a:txBody>
                  <a:tcPr marT="108000" marB="108000" anchor="ctr">
                    <a:lnL w="12700" cmpd="sng">
                      <a:noFill/>
                      <a:prstDash val="soli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79705" algn="l"/>
                      <a:r>
                        <a:rPr lang="en-AU" sz="1400" b="1">
                          <a:solidFill>
                            <a:schemeClr val="bg1"/>
                          </a:solidFill>
                          <a:latin typeface="+mj-lt"/>
                          <a:cs typeface="Arial" panose="020B0604020202020204" pitchFamily="34" charset="0"/>
                        </a:rPr>
                        <a:t>Audience and level</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79705" algn="l"/>
                      <a:r>
                        <a:rPr lang="en-AU" sz="1400" b="1">
                          <a:solidFill>
                            <a:schemeClr val="bg1"/>
                          </a:solidFill>
                          <a:latin typeface="+mj-lt"/>
                          <a:cs typeface="Arial" panose="020B0604020202020204" pitchFamily="34" charset="0"/>
                        </a:rPr>
                        <a:t>What you’ll learn</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Duration</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Format</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Cost</a:t>
                      </a:r>
                    </a:p>
                  </a:txBody>
                  <a:tcPr marL="0" marR="0" marT="108000" marB="108000" anchor="ctr">
                    <a:lnL w="6350" cap="flat" cmpd="sng" algn="ctr">
                      <a:solidFill>
                        <a:schemeClr val="bg1"/>
                      </a:solidFill>
                      <a:prstDash val="solid"/>
                      <a:round/>
                      <a:headEnd type="none" w="med" len="med"/>
                      <a:tailEnd type="none" w="med" len="med"/>
                    </a:lnL>
                    <a:lnR w="12700" cmpd="sng">
                      <a:noFill/>
                      <a:prstDash val="soli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27504248"/>
                  </a:ext>
                </a:extLst>
              </a:tr>
              <a:tr h="370840">
                <a:tc>
                  <a:txBody>
                    <a:bodyPr/>
                    <a:lstStyle/>
                    <a:p>
                      <a:pPr marL="0" lvl="0" indent="0">
                        <a:lnSpc>
                          <a:spcPct val="110000"/>
                        </a:lnSpc>
                        <a:spcAft>
                          <a:spcPts val="0"/>
                        </a:spcAft>
                        <a:buNone/>
                      </a:pPr>
                      <a:r>
                        <a:rPr lang="en-AU" sz="1200">
                          <a:solidFill>
                            <a:schemeClr val="tx1"/>
                          </a:solidFill>
                          <a:latin typeface="+mn-lt"/>
                          <a:ea typeface="+mn-ea"/>
                          <a:cs typeface="Arial"/>
                          <a:hlinkClick r:id="rId6"/>
                        </a:rPr>
                        <a:t>Manage modern slavery risks in procurement</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Level: Intermediate-Advanced</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Audience: </a:t>
                      </a:r>
                      <a:r>
                        <a:rPr lang="en-AU" sz="1200">
                          <a:latin typeface="+mn-lt"/>
                          <a:cs typeface="Arial" panose="020B0604020202020204" pitchFamily="34" charset="0"/>
                        </a:rPr>
                        <a:t>Procurement professionals in covered entities</a:t>
                      </a:r>
                      <a:endParaRPr lang="en-US" sz="1200">
                        <a:latin typeface="+mn-lt"/>
                        <a:cs typeface="Arial" panose="020B0604020202020204" pitchFamily="34" charset="0"/>
                      </a:endParaRPr>
                    </a:p>
                  </a:txBody>
                  <a:tcPr marT="108000" marB="108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nSpc>
                          <a:spcPct val="110000"/>
                        </a:lnSpc>
                        <a:spcBef>
                          <a:spcPts val="0"/>
                        </a:spcBef>
                        <a:spcAft>
                          <a:spcPts val="0"/>
                        </a:spcAft>
                        <a:buNone/>
                      </a:pPr>
                      <a:r>
                        <a:rPr lang="en-AU" sz="1200">
                          <a:solidFill>
                            <a:schemeClr val="tx1"/>
                          </a:solidFill>
                          <a:effectLst/>
                          <a:latin typeface="+mn-lt"/>
                          <a:ea typeface="+mn-ea"/>
                          <a:cs typeface="Arial"/>
                        </a:rPr>
                        <a:t>Learn about your obligations and take reasonable steps to manage modern slavery risks in procurement activities and supply-chains.</a:t>
                      </a:r>
                    </a:p>
                    <a:p>
                      <a:pPr marL="0" lvl="0" indent="0">
                        <a:lnSpc>
                          <a:spcPct val="110000"/>
                        </a:lnSpc>
                        <a:spcBef>
                          <a:spcPts val="0"/>
                        </a:spcBef>
                        <a:spcAft>
                          <a:spcPts val="0"/>
                        </a:spcAft>
                        <a:buNone/>
                      </a:pPr>
                      <a:endParaRPr lang="en-AU" sz="1200" noProof="0">
                        <a:solidFill>
                          <a:schemeClr val="tx1"/>
                        </a:solidFill>
                        <a:effectLst/>
                        <a:latin typeface="+mn-lt"/>
                        <a:ea typeface="+mn-ea"/>
                        <a:cs typeface="Arial"/>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Foundational concepts for managing modern slavery risk</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Manage modern slavery risk management in procurement planning</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Minimise modern slavery risk in sourcing activities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Manage contracts and suppliers to address modern slavery risks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Report responses to modern slavery risks in procurement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Improve the effectiveness of modern slavery risk management efforts</a:t>
                      </a:r>
                    </a:p>
                  </a:txBody>
                  <a:tcPr marT="108000" marB="108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180 mins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panose="020B0604020202020204" pitchFamily="34" charset="0"/>
                        </a:rPr>
                        <a:t>Online, Self-paced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Free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18590324"/>
                  </a:ext>
                </a:extLst>
              </a:tr>
              <a:tr h="370839">
                <a:tc>
                  <a:txBody>
                    <a:bodyPr/>
                    <a:lstStyle/>
                    <a:p>
                      <a:pPr marL="0" indent="0" eaLnBrk="1" hangingPunct="1">
                        <a:lnSpc>
                          <a:spcPct val="110000"/>
                        </a:lnSpc>
                        <a:spcAft>
                          <a:spcPts val="0"/>
                        </a:spcAft>
                        <a:buClr>
                          <a:srgbClr val="009484"/>
                        </a:buClr>
                        <a:buFont typeface="Wingdings" panose="05000000000000000000" pitchFamily="2" charset="2"/>
                        <a:buNone/>
                      </a:pPr>
                      <a:r>
                        <a:rPr lang="fr-FR" sz="1200">
                          <a:solidFill>
                            <a:schemeClr val="tx1"/>
                          </a:solidFill>
                          <a:latin typeface="+mn-lt"/>
                          <a:ea typeface="+mn-ea"/>
                          <a:cs typeface="Arial"/>
                          <a:hlinkClick r:id="rId7"/>
                        </a:rPr>
                        <a:t>Enforceable Procurement Provisions Direction 2019</a:t>
                      </a:r>
                      <a:endParaRPr lang="en-AU" sz="1200">
                        <a:solidFill>
                          <a:schemeClr val="tx1"/>
                        </a:solidFill>
                        <a:latin typeface="+mn-lt"/>
                        <a:ea typeface="+mn-ea"/>
                        <a:cs typeface="Arial"/>
                      </a:endParaRPr>
                    </a:p>
                  </a:txBody>
                  <a:tcPr marT="108000" marB="108000" anchor="ctr">
                    <a:lnL w="12700">
                      <a:solidFill>
                        <a:schemeClr val="bg2"/>
                      </a:solid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a:solidFill>
                        <a:schemeClr val="bg2"/>
                      </a:solidFill>
                    </a:lnB>
                    <a:lnTlToBr w="12700" cmpd="sng">
                      <a:noFill/>
                      <a:prstDash val="solid"/>
                    </a:lnTlToBr>
                    <a:lnBlToTr w="12700" cmpd="sng">
                      <a:noFill/>
                      <a:prstDash val="solid"/>
                    </a:lnBlToTr>
                  </a:tcPr>
                </a:tc>
                <a:tc>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Level: Foundational</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Audience: Buyers </a:t>
                      </a: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t>
                      </a:r>
                      <a:r>
                        <a:rPr lang="en-AU" sz="1200">
                          <a:latin typeface="+mn-lt"/>
                          <a:cs typeface="Arial" panose="020B0604020202020204" pitchFamily="34" charset="0"/>
                        </a:rPr>
                        <a:t>All NSW Government employees and eligible buyers)</a:t>
                      </a:r>
                      <a:endParaRPr lang="en-US" sz="120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a:solidFill>
                        <a:schemeClr val="bg2"/>
                      </a:solidFill>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effectLst/>
                          <a:latin typeface="+mn-lt"/>
                          <a:ea typeface="Calibri" panose="020F0502020204030204" pitchFamily="34" charset="0"/>
                          <a:cs typeface="Arial" panose="020B0604020202020204" pitchFamily="34" charset="0"/>
                        </a:rPr>
                        <a:t>Learn who must comply with the EPP Direction, what thresholds apply and the required market approach.</a:t>
                      </a: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AU" sz="1200">
                        <a:solidFill>
                          <a:schemeClr val="tx1"/>
                        </a:solidFill>
                        <a:effectLst/>
                        <a:latin typeface="+mn-lt"/>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Understand what International procurement agreements (IPAs) are and your obligations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Apply the general rules for covered procurements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Identify and follow the complaints management process for covered procurement complaints.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a:solidFill>
                        <a:schemeClr val="bg2"/>
                      </a:solidFill>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60 mins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a:solidFill>
                        <a:schemeClr val="bg2"/>
                      </a:solidFill>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panose="020B0604020202020204" pitchFamily="34" charset="0"/>
                        </a:rPr>
                        <a:t>Online, Self-paced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a:solidFill>
                        <a:schemeClr val="bg2"/>
                      </a:solidFill>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Free</a:t>
                      </a:r>
                    </a:p>
                  </a:txBody>
                  <a:tcPr marT="108000" marB="108000" anchor="ctr">
                    <a:lnL w="12700" cap="flat" cmpd="sng" algn="ctr">
                      <a:solidFill>
                        <a:schemeClr val="bg2"/>
                      </a:solidFill>
                      <a:prstDash val="solid"/>
                      <a:round/>
                      <a:headEnd type="none" w="med" len="med"/>
                      <a:tailEnd type="none" w="med" len="med"/>
                    </a:lnL>
                    <a:lnR w="12700">
                      <a:solidFill>
                        <a:schemeClr val="bg2"/>
                      </a:solidFill>
                    </a:lnR>
                    <a:lnT w="12700" cap="flat" cmpd="sng" algn="ctr">
                      <a:solidFill>
                        <a:schemeClr val="bg2"/>
                      </a:solidFill>
                      <a:prstDash val="solid"/>
                      <a:round/>
                      <a:headEnd type="none" w="med" len="med"/>
                      <a:tailEnd type="none" w="med" len="med"/>
                    </a:lnT>
                    <a:lnB w="12700">
                      <a:solidFill>
                        <a:schemeClr val="bg2"/>
                      </a:solidFill>
                    </a:lnB>
                    <a:lnTlToBr w="12700" cmpd="sng">
                      <a:noFill/>
                      <a:prstDash val="solid"/>
                    </a:lnTlToBr>
                    <a:lnBlToTr w="12700" cmpd="sng">
                      <a:noFill/>
                      <a:prstDash val="solid"/>
                    </a:lnBlToTr>
                  </a:tcPr>
                </a:tc>
                <a:extLst>
                  <a:ext uri="{0D108BD9-81ED-4DB2-BD59-A6C34878D82A}">
                    <a16:rowId xmlns:a16="http://schemas.microsoft.com/office/drawing/2014/main" val="3878476358"/>
                  </a:ext>
                </a:extLst>
              </a:tr>
            </a:tbl>
          </a:graphicData>
        </a:graphic>
      </p:graphicFrame>
    </p:spTree>
    <p:custDataLst>
      <p:tags r:id="rId1"/>
    </p:custDataLst>
    <p:extLst>
      <p:ext uri="{BB962C8B-B14F-4D97-AF65-F5344CB8AC3E}">
        <p14:creationId xmlns:p14="http://schemas.microsoft.com/office/powerpoint/2010/main" val="1527699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1B1F0C4-C2E8-F640-9781-8602BF3F4B28}"/>
              </a:ext>
            </a:extLst>
          </p:cNvPr>
          <p:cNvSpPr>
            <a:spLocks noGrp="1"/>
          </p:cNvSpPr>
          <p:nvPr>
            <p:ph type="title"/>
          </p:nvPr>
        </p:nvSpPr>
        <p:spPr>
          <a:xfrm>
            <a:off x="498918" y="423361"/>
            <a:ext cx="10748681" cy="937467"/>
          </a:xfrm>
        </p:spPr>
        <p:txBody>
          <a:bodyPr/>
          <a:lstStyle/>
          <a:p>
            <a:r>
              <a:rPr lang="en-AU">
                <a:solidFill>
                  <a:schemeClr val="accent1"/>
                </a:solidFill>
                <a:latin typeface="+mj-lt"/>
                <a:hlinkClick r:id="rId4">
                  <a:extLst>
                    <a:ext uri="{A12FA001-AC4F-418D-AE19-62706E023703}">
                      <ahyp:hlinkClr xmlns:ahyp="http://schemas.microsoft.com/office/drawing/2018/hyperlinkcolor" val="tx"/>
                    </a:ext>
                  </a:extLst>
                </a:hlinkClick>
              </a:rPr>
              <a:t>Legislative and policy training </a:t>
            </a:r>
            <a:r>
              <a:rPr lang="en-US">
                <a:solidFill>
                  <a:schemeClr val="accent1"/>
                </a:solidFill>
                <a:latin typeface="+mj-lt"/>
              </a:rPr>
              <a:t>(learning path)</a:t>
            </a:r>
          </a:p>
        </p:txBody>
      </p:sp>
      <p:sp>
        <p:nvSpPr>
          <p:cNvPr id="8" name="Content Placeholder 53">
            <a:extLst>
              <a:ext uri="{FF2B5EF4-FFF2-40B4-BE49-F238E27FC236}">
                <a16:creationId xmlns:a16="http://schemas.microsoft.com/office/drawing/2014/main" id="{C62EE913-CBEB-44F4-B8D8-689018267FCA}"/>
              </a:ext>
            </a:extLst>
          </p:cNvPr>
          <p:cNvSpPr txBox="1">
            <a:spLocks/>
          </p:cNvSpPr>
          <p:nvPr/>
        </p:nvSpPr>
        <p:spPr>
          <a:xfrm>
            <a:off x="423659" y="942876"/>
            <a:ext cx="11072923" cy="548573"/>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r>
              <a:rPr lang="en-AU" sz="1800" kern="0">
                <a:cs typeface="Arial" panose="020B0604020202020204" pitchFamily="34" charset="0"/>
              </a:rPr>
              <a:t>Learn about your responsibilities under a range of legislation and policies relating to procurement</a:t>
            </a:r>
            <a:endParaRPr lang="en-US" sz="1800" kern="0">
              <a:cs typeface="Arial" panose="020B0604020202020204" pitchFamily="34" charset="0"/>
            </a:endParaRPr>
          </a:p>
        </p:txBody>
      </p:sp>
      <p:pic>
        <p:nvPicPr>
          <p:cNvPr id="60" name="Graphic 59">
            <a:extLst>
              <a:ext uri="{FF2B5EF4-FFF2-40B4-BE49-F238E27FC236}">
                <a16:creationId xmlns:a16="http://schemas.microsoft.com/office/drawing/2014/main" id="{48D2126D-529B-4954-9F5A-F030D9B7EF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2818" y="2189271"/>
            <a:ext cx="501212" cy="505288"/>
          </a:xfrm>
          <a:prstGeom prst="rect">
            <a:avLst/>
          </a:prstGeom>
        </p:spPr>
      </p:pic>
      <p:graphicFrame>
        <p:nvGraphicFramePr>
          <p:cNvPr id="2" name="Table 2">
            <a:extLst>
              <a:ext uri="{FF2B5EF4-FFF2-40B4-BE49-F238E27FC236}">
                <a16:creationId xmlns:a16="http://schemas.microsoft.com/office/drawing/2014/main" id="{7F6BF9B3-32E5-46E8-AE72-E373A26A19B5}"/>
              </a:ext>
            </a:extLst>
          </p:cNvPr>
          <p:cNvGraphicFramePr>
            <a:graphicFrameLocks noGrp="1"/>
          </p:cNvGraphicFramePr>
          <p:nvPr>
            <p:extLst>
              <p:ext uri="{D42A27DB-BD31-4B8C-83A1-F6EECF244321}">
                <p14:modId xmlns:p14="http://schemas.microsoft.com/office/powerpoint/2010/main" val="1370785448"/>
              </p:ext>
            </p:extLst>
          </p:nvPr>
        </p:nvGraphicFramePr>
        <p:xfrm>
          <a:off x="498917" y="1720710"/>
          <a:ext cx="11358787" cy="4665138"/>
        </p:xfrm>
        <a:graphic>
          <a:graphicData uri="http://schemas.openxmlformats.org/drawingml/2006/table">
            <a:tbl>
              <a:tblPr firstRow="1" bandRow="1"/>
              <a:tblGrid>
                <a:gridCol w="1510858">
                  <a:extLst>
                    <a:ext uri="{9D8B030D-6E8A-4147-A177-3AD203B41FA5}">
                      <a16:colId xmlns:a16="http://schemas.microsoft.com/office/drawing/2014/main" val="903615920"/>
                    </a:ext>
                  </a:extLst>
                </a:gridCol>
                <a:gridCol w="1343025">
                  <a:extLst>
                    <a:ext uri="{9D8B030D-6E8A-4147-A177-3AD203B41FA5}">
                      <a16:colId xmlns:a16="http://schemas.microsoft.com/office/drawing/2014/main" val="2608184171"/>
                    </a:ext>
                  </a:extLst>
                </a:gridCol>
                <a:gridCol w="6003073">
                  <a:extLst>
                    <a:ext uri="{9D8B030D-6E8A-4147-A177-3AD203B41FA5}">
                      <a16:colId xmlns:a16="http://schemas.microsoft.com/office/drawing/2014/main" val="1959420706"/>
                    </a:ext>
                  </a:extLst>
                </a:gridCol>
                <a:gridCol w="880947">
                  <a:extLst>
                    <a:ext uri="{9D8B030D-6E8A-4147-A177-3AD203B41FA5}">
                      <a16:colId xmlns:a16="http://schemas.microsoft.com/office/drawing/2014/main" val="769193083"/>
                    </a:ext>
                  </a:extLst>
                </a:gridCol>
                <a:gridCol w="847492">
                  <a:extLst>
                    <a:ext uri="{9D8B030D-6E8A-4147-A177-3AD203B41FA5}">
                      <a16:colId xmlns:a16="http://schemas.microsoft.com/office/drawing/2014/main" val="1170464054"/>
                    </a:ext>
                  </a:extLst>
                </a:gridCol>
                <a:gridCol w="773392">
                  <a:extLst>
                    <a:ext uri="{9D8B030D-6E8A-4147-A177-3AD203B41FA5}">
                      <a16:colId xmlns:a16="http://schemas.microsoft.com/office/drawing/2014/main" val="4185480659"/>
                    </a:ext>
                  </a:extLst>
                </a:gridCol>
              </a:tblGrid>
              <a:tr h="0">
                <a:tc>
                  <a:txBody>
                    <a:bodyPr/>
                    <a:lstStyle/>
                    <a:p>
                      <a:pPr marL="180000" algn="l"/>
                      <a:r>
                        <a:rPr lang="en-AU" sz="1400" b="1">
                          <a:solidFill>
                            <a:schemeClr val="bg1"/>
                          </a:solidFill>
                          <a:latin typeface="+mj-lt"/>
                          <a:cs typeface="Arial" panose="020B0604020202020204" pitchFamily="34" charset="0"/>
                        </a:rPr>
                        <a:t>Title</a:t>
                      </a:r>
                    </a:p>
                  </a:txBody>
                  <a:tcPr marT="108000" marB="108000" anchor="ctr">
                    <a:lnL w="12700" cmpd="sng">
                      <a:noFill/>
                      <a:prstDash val="soli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Audience and level</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What you’ll learn</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Duration</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Format</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Cost</a:t>
                      </a:r>
                    </a:p>
                  </a:txBody>
                  <a:tcPr marL="0" marR="0" marT="108000" marB="108000" anchor="ctr">
                    <a:lnL w="6350" cap="flat" cmpd="sng" algn="ctr">
                      <a:solidFill>
                        <a:schemeClr val="bg1"/>
                      </a:solidFill>
                      <a:prstDash val="solid"/>
                      <a:round/>
                      <a:headEnd type="none" w="med" len="med"/>
                      <a:tailEnd type="none" w="med" len="med"/>
                    </a:lnL>
                    <a:lnR w="12700" cmpd="sng">
                      <a:noFill/>
                      <a:prstDash val="soli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27504248"/>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AU" sz="1200">
                          <a:solidFill>
                            <a:schemeClr val="tx1"/>
                          </a:solidFill>
                          <a:latin typeface="+mn-lt"/>
                          <a:ea typeface="+mn-ea"/>
                          <a:cs typeface="Arial"/>
                          <a:hlinkClick r:id="rId6"/>
                        </a:rPr>
                        <a:t>Public Interest Disclosures </a:t>
                      </a:r>
                      <a:endParaRPr lang="en-AU" sz="1200">
                        <a:solidFill>
                          <a:schemeClr val="tx1"/>
                        </a:solidFill>
                        <a:latin typeface="+mn-lt"/>
                        <a:ea typeface="+mn-ea"/>
                        <a:cs typeface="Arial"/>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Level: Foundational</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Audience: Buyers </a:t>
                      </a: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t>
                      </a:r>
                      <a:r>
                        <a:rPr lang="en-AU" sz="1200">
                          <a:latin typeface="+mn-lt"/>
                          <a:cs typeface="Arial" panose="020B0604020202020204" pitchFamily="34" charset="0"/>
                        </a:rPr>
                        <a:t>All NSW Government employees and eligible buyers)</a:t>
                      </a:r>
                      <a:endParaRPr lang="en-US" sz="120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solidFill>
                            <a:schemeClr val="tx1"/>
                          </a:solidFill>
                          <a:effectLst/>
                          <a:latin typeface="+mn-lt"/>
                          <a:ea typeface="+mn-ea"/>
                          <a:cs typeface="Arial" panose="020B0604020202020204" pitchFamily="34" charset="0"/>
                        </a:rPr>
                        <a:t>Learn about your responsibilities under the Public Interest Disclosures Act 2022 (PID Act), how to report serious wrongdoing and what will happen when you do.</a:t>
                      </a: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AU" sz="1200">
                        <a:effectLst/>
                        <a:latin typeface="+mn-lt"/>
                        <a:ea typeface="Calibri" panose="020F0502020204030204" pitchFamily="34" charset="0"/>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Identify when a report of serious wrongdoing is a PID</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Know what to do when you receive a report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Help foster a culture where reporters feel confident in coming forward.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75 mins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panose="020B0604020202020204" pitchFamily="34" charset="0"/>
                        </a:rPr>
                        <a:t>Online, Self-paced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Free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43315013"/>
                  </a:ext>
                </a:extLst>
              </a:tr>
              <a:tr h="370839">
                <a:tc>
                  <a:txBody>
                    <a:bodyPr/>
                    <a:lstStyle/>
                    <a:p>
                      <a:pPr marL="0" lvl="0" indent="0">
                        <a:lnSpc>
                          <a:spcPct val="110000"/>
                        </a:lnSpc>
                        <a:spcAft>
                          <a:spcPts val="0"/>
                        </a:spcAft>
                        <a:buNone/>
                      </a:pPr>
                      <a:r>
                        <a:rPr lang="en-AU" sz="1200">
                          <a:solidFill>
                            <a:schemeClr val="tx1"/>
                          </a:solidFill>
                          <a:latin typeface="+mn-lt"/>
                          <a:ea typeface="+mn-ea"/>
                          <a:cs typeface="Arial"/>
                          <a:hlinkClick r:id="rId6"/>
                        </a:rPr>
                        <a:t>Public Interest Disclosures (PIDs) for people leaders</a:t>
                      </a:r>
                      <a:endParaRPr lang="en-AU" sz="1200">
                        <a:solidFill>
                          <a:schemeClr val="tx1"/>
                        </a:solidFill>
                        <a:latin typeface="+mn-lt"/>
                        <a:ea typeface="+mn-ea"/>
                        <a:cs typeface="Arial"/>
                      </a:endParaRPr>
                    </a:p>
                  </a:txBody>
                  <a:tcPr marT="108000" marB="108000" anchor="ctr">
                    <a:lnL w="12700">
                      <a:solidFill>
                        <a:schemeClr val="bg2"/>
                      </a:solidFill>
                    </a:lnL>
                    <a:lnR w="12700">
                      <a:solidFill>
                        <a:schemeClr val="bg2"/>
                      </a:solidFill>
                    </a:lnR>
                    <a:lnT w="12700">
                      <a:solidFill>
                        <a:schemeClr val="bg2"/>
                      </a:solidFill>
                    </a:lnT>
                    <a:lnB w="12700">
                      <a:solidFill>
                        <a:schemeClr val="bg2"/>
                      </a:solidFill>
                    </a:lnB>
                    <a:lnTlToBr w="12700" cmpd="sng">
                      <a:noFill/>
                      <a:prstDash val="solid"/>
                    </a:lnTlToBr>
                    <a:lnBlToTr w="12700" cmpd="sng">
                      <a:noFill/>
                      <a:prstDash val="solid"/>
                    </a:lnBlToTr>
                  </a:tcPr>
                </a:tc>
                <a:tc>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Level: Foundational</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Audience: Buyers </a:t>
                      </a: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t>
                      </a:r>
                      <a:r>
                        <a:rPr lang="en-AU" sz="1200">
                          <a:latin typeface="+mn-lt"/>
                          <a:cs typeface="Arial" panose="020B0604020202020204" pitchFamily="34" charset="0"/>
                        </a:rPr>
                        <a:t>All NSW Government employees and eligible buyers)</a:t>
                      </a:r>
                      <a:endParaRPr lang="en-US" sz="1200">
                        <a:latin typeface="+mn-lt"/>
                        <a:cs typeface="Arial" panose="020B0604020202020204" pitchFamily="34" charset="0"/>
                      </a:endParaRPr>
                    </a:p>
                  </a:txBody>
                  <a:tcPr marT="108000" marB="108000">
                    <a:lnL w="12700">
                      <a:solidFill>
                        <a:schemeClr val="bg2"/>
                      </a:solidFill>
                    </a:lnL>
                    <a:lnR w="12700">
                      <a:solidFill>
                        <a:schemeClr val="bg2"/>
                      </a:solidFill>
                    </a:lnR>
                    <a:lnT w="12700">
                      <a:solidFill>
                        <a:schemeClr val="bg2"/>
                      </a:solidFill>
                    </a:lnT>
                    <a:lnB w="12700">
                      <a:solidFill>
                        <a:schemeClr val="bg2"/>
                      </a:solidFill>
                    </a:lnB>
                    <a:lnTlToBr w="12700" cmpd="sng">
                      <a:noFill/>
                      <a:prstDash val="solid"/>
                    </a:lnTlToBr>
                    <a:lnBlToTr w="12700" cmpd="sng">
                      <a:noFill/>
                      <a:prstDash val="solid"/>
                    </a:lnBlToTr>
                  </a:tcPr>
                </a:tc>
                <a:tc>
                  <a:txBody>
                    <a:bodyPr/>
                    <a:lstStyle/>
                    <a:p>
                      <a:pPr marL="0" lvl="0" indent="0">
                        <a:lnSpc>
                          <a:spcPct val="110000"/>
                        </a:lnSpc>
                        <a:spcBef>
                          <a:spcPts val="0"/>
                        </a:spcBef>
                        <a:spcAft>
                          <a:spcPts val="0"/>
                        </a:spcAft>
                        <a:buNone/>
                      </a:pPr>
                      <a:r>
                        <a:rPr lang="en-AU" sz="1200">
                          <a:solidFill>
                            <a:schemeClr val="tx1"/>
                          </a:solidFill>
                          <a:effectLst/>
                          <a:latin typeface="+mn-lt"/>
                          <a:ea typeface="+mn-ea"/>
                          <a:cs typeface="Arial"/>
                        </a:rPr>
                        <a:t>Learn about your responsibilities under the Public Interest Disclosures Act 2022 (PID Act) as a people leader, including promoting a speak-up culture and how to act on reports of wrongdoing.</a:t>
                      </a:r>
                    </a:p>
                    <a:p>
                      <a:pPr marL="0" lvl="0" indent="0">
                        <a:lnSpc>
                          <a:spcPct val="110000"/>
                        </a:lnSpc>
                        <a:spcBef>
                          <a:spcPts val="0"/>
                        </a:spcBef>
                        <a:spcAft>
                          <a:spcPts val="0"/>
                        </a:spcAft>
                        <a:buNone/>
                      </a:pPr>
                      <a:endParaRPr lang="en-AU" sz="1200" noProof="0">
                        <a:solidFill>
                          <a:schemeClr val="tx1"/>
                        </a:solidFill>
                        <a:effectLst/>
                        <a:latin typeface="+mn-lt"/>
                        <a:ea typeface="+mn-ea"/>
                        <a:cs typeface="Arial"/>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Identify when a report of serious wrongdoing is a PID</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Know what to do when you receive a report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Help foster a culture where reporters feel confident in coming forward.</a:t>
                      </a:r>
                    </a:p>
                  </a:txBody>
                  <a:tcPr marT="108000" marB="108000">
                    <a:lnL w="12700">
                      <a:solidFill>
                        <a:schemeClr val="bg2"/>
                      </a:solidFill>
                    </a:lnL>
                    <a:lnR w="12700" cap="flat" cmpd="sng" algn="ctr">
                      <a:solidFill>
                        <a:schemeClr val="bg2"/>
                      </a:solidFill>
                      <a:prstDash val="solid"/>
                      <a:round/>
                      <a:headEnd type="none" w="med" len="med"/>
                      <a:tailEnd type="none" w="med" len="med"/>
                    </a:lnR>
                    <a:lnT w="12700">
                      <a:solidFill>
                        <a:schemeClr val="bg2"/>
                      </a:solidFill>
                    </a:lnT>
                    <a:lnB w="12700">
                      <a:solidFill>
                        <a:schemeClr val="bg2"/>
                      </a:solidFill>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30 mins</a:t>
                      </a:r>
                    </a:p>
                  </a:txBody>
                  <a:tcPr marT="108000" marB="108000" anchor="ctr">
                    <a:lnL w="12700">
                      <a:solidFill>
                        <a:schemeClr val="bg2"/>
                      </a:solidFill>
                    </a:lnL>
                    <a:lnR w="12700">
                      <a:solidFill>
                        <a:schemeClr val="bg2"/>
                      </a:solidFill>
                    </a:lnR>
                    <a:lnT w="12700">
                      <a:solidFill>
                        <a:schemeClr val="bg2"/>
                      </a:solidFill>
                    </a:lnT>
                    <a:lnB w="12700">
                      <a:solidFill>
                        <a:schemeClr val="bg2"/>
                      </a:solidFill>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panose="020B0604020202020204" pitchFamily="34" charset="0"/>
                        </a:rPr>
                        <a:t>Online, Self-paced</a:t>
                      </a:r>
                    </a:p>
                  </a:txBody>
                  <a:tcPr marT="108000" marB="108000" anchor="ctr">
                    <a:lnL w="12700">
                      <a:solidFill>
                        <a:schemeClr val="bg2"/>
                      </a:solidFill>
                    </a:lnL>
                    <a:lnR w="12700">
                      <a:solidFill>
                        <a:schemeClr val="bg2"/>
                      </a:solidFill>
                    </a:lnR>
                    <a:lnT w="12700">
                      <a:solidFill>
                        <a:schemeClr val="bg2"/>
                      </a:solidFill>
                    </a:lnT>
                    <a:lnB w="12700">
                      <a:solidFill>
                        <a:schemeClr val="bg2"/>
                      </a:solidFill>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Free</a:t>
                      </a:r>
                    </a:p>
                  </a:txBody>
                  <a:tcPr marT="108000" marB="108000" anchor="ctr">
                    <a:lnL w="12700">
                      <a:solidFill>
                        <a:schemeClr val="bg2"/>
                      </a:solidFill>
                    </a:lnL>
                    <a:lnR w="12700">
                      <a:solidFill>
                        <a:schemeClr val="bg2"/>
                      </a:solidFill>
                    </a:lnR>
                    <a:lnT w="12700">
                      <a:solidFill>
                        <a:schemeClr val="bg2"/>
                      </a:solidFill>
                    </a:lnT>
                    <a:lnB w="12700">
                      <a:solidFill>
                        <a:schemeClr val="bg2"/>
                      </a:solidFill>
                    </a:lnB>
                    <a:lnTlToBr w="12700" cmpd="sng">
                      <a:noFill/>
                      <a:prstDash val="solid"/>
                    </a:lnTlToBr>
                    <a:lnBlToTr w="12700" cmpd="sng">
                      <a:noFill/>
                      <a:prstDash val="solid"/>
                    </a:lnBlToTr>
                  </a:tcPr>
                </a:tc>
                <a:extLst>
                  <a:ext uri="{0D108BD9-81ED-4DB2-BD59-A6C34878D82A}">
                    <a16:rowId xmlns:a16="http://schemas.microsoft.com/office/drawing/2014/main" val="3878476358"/>
                  </a:ext>
                </a:extLst>
              </a:tr>
            </a:tbl>
          </a:graphicData>
        </a:graphic>
      </p:graphicFrame>
    </p:spTree>
    <p:custDataLst>
      <p:tags r:id="rId1"/>
    </p:custDataLst>
    <p:extLst>
      <p:ext uri="{BB962C8B-B14F-4D97-AF65-F5344CB8AC3E}">
        <p14:creationId xmlns:p14="http://schemas.microsoft.com/office/powerpoint/2010/main" val="1731716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1A71F-D986-CCEC-15D6-5329A36FE3E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0D0D29A-846C-72F0-3AC7-DF72C8ECCC6A}"/>
              </a:ext>
            </a:extLst>
          </p:cNvPr>
          <p:cNvSpPr>
            <a:spLocks noGrp="1"/>
          </p:cNvSpPr>
          <p:nvPr>
            <p:ph type="title"/>
          </p:nvPr>
        </p:nvSpPr>
        <p:spPr>
          <a:xfrm>
            <a:off x="498918" y="423361"/>
            <a:ext cx="10748681" cy="937467"/>
          </a:xfrm>
        </p:spPr>
        <p:txBody>
          <a:bodyPr/>
          <a:lstStyle/>
          <a:p>
            <a:r>
              <a:rPr lang="en-AU">
                <a:solidFill>
                  <a:schemeClr val="accent1"/>
                </a:solidFill>
                <a:latin typeface="+mj-lt"/>
                <a:hlinkClick r:id="rId4">
                  <a:extLst>
                    <a:ext uri="{A12FA001-AC4F-418D-AE19-62706E023703}">
                      <ahyp:hlinkClr xmlns:ahyp="http://schemas.microsoft.com/office/drawing/2018/hyperlinkcolor" val="tx"/>
                    </a:ext>
                  </a:extLst>
                </a:hlinkClick>
              </a:rPr>
              <a:t>Legislative and policy training </a:t>
            </a:r>
            <a:r>
              <a:rPr lang="en-US">
                <a:solidFill>
                  <a:schemeClr val="accent1"/>
                </a:solidFill>
                <a:latin typeface="+mj-lt"/>
              </a:rPr>
              <a:t>(learning path)</a:t>
            </a:r>
          </a:p>
        </p:txBody>
      </p:sp>
      <p:sp>
        <p:nvSpPr>
          <p:cNvPr id="8" name="Content Placeholder 53">
            <a:extLst>
              <a:ext uri="{FF2B5EF4-FFF2-40B4-BE49-F238E27FC236}">
                <a16:creationId xmlns:a16="http://schemas.microsoft.com/office/drawing/2014/main" id="{7F36E1AC-7E16-8A2A-71BB-D0764E5AEC19}"/>
              </a:ext>
            </a:extLst>
          </p:cNvPr>
          <p:cNvSpPr txBox="1">
            <a:spLocks/>
          </p:cNvSpPr>
          <p:nvPr/>
        </p:nvSpPr>
        <p:spPr>
          <a:xfrm>
            <a:off x="423659" y="942876"/>
            <a:ext cx="11072923" cy="548573"/>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r>
              <a:rPr lang="en-AU" sz="1800" kern="0">
                <a:cs typeface="Arial" panose="020B0604020202020204" pitchFamily="34" charset="0"/>
              </a:rPr>
              <a:t>Learn about your responsibilities under a range of legislation and policies relating to procurement</a:t>
            </a:r>
            <a:endParaRPr lang="en-US" sz="1800" kern="0">
              <a:cs typeface="Arial" panose="020B0604020202020204" pitchFamily="34" charset="0"/>
            </a:endParaRPr>
          </a:p>
        </p:txBody>
      </p:sp>
      <p:pic>
        <p:nvPicPr>
          <p:cNvPr id="60" name="Graphic 59">
            <a:extLst>
              <a:ext uri="{FF2B5EF4-FFF2-40B4-BE49-F238E27FC236}">
                <a16:creationId xmlns:a16="http://schemas.microsoft.com/office/drawing/2014/main" id="{77516B66-4F57-87CA-6FDF-98C8C8DC396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2818" y="2189271"/>
            <a:ext cx="501212" cy="505288"/>
          </a:xfrm>
          <a:prstGeom prst="rect">
            <a:avLst/>
          </a:prstGeom>
        </p:spPr>
      </p:pic>
      <p:graphicFrame>
        <p:nvGraphicFramePr>
          <p:cNvPr id="2" name="Table 2">
            <a:extLst>
              <a:ext uri="{FF2B5EF4-FFF2-40B4-BE49-F238E27FC236}">
                <a16:creationId xmlns:a16="http://schemas.microsoft.com/office/drawing/2014/main" id="{B103B3A2-344B-6E10-1D30-B6F0D3B5A95F}"/>
              </a:ext>
            </a:extLst>
          </p:cNvPr>
          <p:cNvGraphicFramePr>
            <a:graphicFrameLocks noGrp="1"/>
          </p:cNvGraphicFramePr>
          <p:nvPr>
            <p:extLst>
              <p:ext uri="{D42A27DB-BD31-4B8C-83A1-F6EECF244321}">
                <p14:modId xmlns:p14="http://schemas.microsoft.com/office/powerpoint/2010/main" val="3467175561"/>
              </p:ext>
            </p:extLst>
          </p:nvPr>
        </p:nvGraphicFramePr>
        <p:xfrm>
          <a:off x="498917" y="1720710"/>
          <a:ext cx="11358787" cy="3659769"/>
        </p:xfrm>
        <a:graphic>
          <a:graphicData uri="http://schemas.openxmlformats.org/drawingml/2006/table">
            <a:tbl>
              <a:tblPr firstRow="1" bandRow="1"/>
              <a:tblGrid>
                <a:gridCol w="1510858">
                  <a:extLst>
                    <a:ext uri="{9D8B030D-6E8A-4147-A177-3AD203B41FA5}">
                      <a16:colId xmlns:a16="http://schemas.microsoft.com/office/drawing/2014/main" val="903615920"/>
                    </a:ext>
                  </a:extLst>
                </a:gridCol>
                <a:gridCol w="1343025">
                  <a:extLst>
                    <a:ext uri="{9D8B030D-6E8A-4147-A177-3AD203B41FA5}">
                      <a16:colId xmlns:a16="http://schemas.microsoft.com/office/drawing/2014/main" val="2608184171"/>
                    </a:ext>
                  </a:extLst>
                </a:gridCol>
                <a:gridCol w="6003073">
                  <a:extLst>
                    <a:ext uri="{9D8B030D-6E8A-4147-A177-3AD203B41FA5}">
                      <a16:colId xmlns:a16="http://schemas.microsoft.com/office/drawing/2014/main" val="1959420706"/>
                    </a:ext>
                  </a:extLst>
                </a:gridCol>
                <a:gridCol w="880947">
                  <a:extLst>
                    <a:ext uri="{9D8B030D-6E8A-4147-A177-3AD203B41FA5}">
                      <a16:colId xmlns:a16="http://schemas.microsoft.com/office/drawing/2014/main" val="769193083"/>
                    </a:ext>
                  </a:extLst>
                </a:gridCol>
                <a:gridCol w="847492">
                  <a:extLst>
                    <a:ext uri="{9D8B030D-6E8A-4147-A177-3AD203B41FA5}">
                      <a16:colId xmlns:a16="http://schemas.microsoft.com/office/drawing/2014/main" val="1170464054"/>
                    </a:ext>
                  </a:extLst>
                </a:gridCol>
                <a:gridCol w="773392">
                  <a:extLst>
                    <a:ext uri="{9D8B030D-6E8A-4147-A177-3AD203B41FA5}">
                      <a16:colId xmlns:a16="http://schemas.microsoft.com/office/drawing/2014/main" val="4185480659"/>
                    </a:ext>
                  </a:extLst>
                </a:gridCol>
              </a:tblGrid>
              <a:tr h="0">
                <a:tc>
                  <a:txBody>
                    <a:bodyPr/>
                    <a:lstStyle/>
                    <a:p>
                      <a:pPr marL="180000" algn="l"/>
                      <a:r>
                        <a:rPr lang="en-AU" sz="1400" b="1">
                          <a:solidFill>
                            <a:schemeClr val="bg1"/>
                          </a:solidFill>
                          <a:latin typeface="+mj-lt"/>
                          <a:cs typeface="Arial" panose="020B0604020202020204" pitchFamily="34" charset="0"/>
                        </a:rPr>
                        <a:t>Title</a:t>
                      </a:r>
                    </a:p>
                  </a:txBody>
                  <a:tcPr marT="108000" marB="108000" anchor="ctr">
                    <a:lnL w="12700" cmpd="sng">
                      <a:noFill/>
                      <a:prstDash val="soli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Audience and level</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What you’ll learn</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Duration</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Format</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Cost</a:t>
                      </a:r>
                    </a:p>
                  </a:txBody>
                  <a:tcPr marL="0" marR="0" marT="108000" marB="108000" anchor="ctr">
                    <a:lnL w="6350" cap="flat" cmpd="sng" algn="ctr">
                      <a:solidFill>
                        <a:schemeClr val="bg1"/>
                      </a:solidFill>
                      <a:prstDash val="solid"/>
                      <a:round/>
                      <a:headEnd type="none" w="med" len="med"/>
                      <a:tailEnd type="none" w="med" len="med"/>
                    </a:lnL>
                    <a:lnR w="12700" cmpd="sng">
                      <a:noFill/>
                      <a:prstDash val="soli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27504248"/>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AU" sz="1200">
                          <a:solidFill>
                            <a:schemeClr val="tx1"/>
                          </a:solidFill>
                          <a:latin typeface="+mn-lt"/>
                          <a:ea typeface="+mn-ea"/>
                          <a:cs typeface="Arial"/>
                          <a:hlinkClick r:id="rId6"/>
                        </a:rPr>
                        <a:t>Environmentally sustainable procurement</a:t>
                      </a:r>
                      <a:endParaRPr lang="en-AU" sz="1200">
                        <a:solidFill>
                          <a:schemeClr val="tx1"/>
                        </a:solidFill>
                        <a:latin typeface="+mn-lt"/>
                        <a:ea typeface="+mn-ea"/>
                        <a:cs typeface="Arial"/>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Level: Intermediate-Advanced</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Audience: </a:t>
                      </a:r>
                      <a:r>
                        <a:rPr lang="en-AU" sz="1200">
                          <a:latin typeface="+mn-lt"/>
                          <a:cs typeface="Arial" panose="020B0604020202020204" pitchFamily="34" charset="0"/>
                        </a:rPr>
                        <a:t>Procurement professionals </a:t>
                      </a:r>
                      <a:endParaRPr lang="en-US" sz="120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solidFill>
                            <a:schemeClr val="tx1"/>
                          </a:solidFill>
                          <a:effectLst/>
                          <a:latin typeface="+mn-lt"/>
                          <a:ea typeface="+mn-ea"/>
                          <a:cs typeface="Arial" panose="020B0604020202020204" pitchFamily="34" charset="0"/>
                        </a:rPr>
                        <a:t>Consider environmental sustainability in the way you plan, source and manage the procurement of goods, services and construction.</a:t>
                      </a: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AU" sz="1200">
                        <a:effectLst/>
                        <a:latin typeface="+mn-lt"/>
                        <a:ea typeface="Calibri" panose="020F0502020204030204" pitchFamily="34" charset="0"/>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Undertake demand analysis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Identify environmental risks and opportunities in procurement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Undertake early market engagement for environmental sustainability</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Complete whole-of-life costing</a:t>
                      </a:r>
                    </a:p>
                    <a:p>
                      <a:pPr marL="171450" marR="0" lvl="0" indent="-171450" algn="l" defTabSz="914400" rtl="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Integrate environmental sustainability in contracts, KPIs, tender evaluation and negotiations </a:t>
                      </a:r>
                    </a:p>
                    <a:p>
                      <a:pPr marL="171450" marR="0" lvl="0" indent="-171450" algn="l" defTabSz="914400" rtl="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Manage suppliers to enhance environmental sustainability outcomes</a:t>
                      </a:r>
                    </a:p>
                    <a:p>
                      <a:pPr marL="171450" marR="0" lvl="0" indent="-171450" algn="l" defTabSz="914400" rtl="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US" sz="1200">
                          <a:solidFill>
                            <a:schemeClr val="tx1"/>
                          </a:solidFill>
                          <a:effectLst/>
                          <a:latin typeface="+mn-lt"/>
                          <a:ea typeface="+mn-ea"/>
                          <a:cs typeface="Arial" panose="020B0604020202020204" pitchFamily="34" charset="0"/>
                        </a:rPr>
                        <a:t>Apply recycled content requirements in procurement, including the ‘if not, why not’ approach under NSW Government policy</a:t>
                      </a:r>
                    </a:p>
                    <a:p>
                      <a:pPr marL="171450" marR="0" lvl="0" indent="-171450" algn="l" defTabSz="914400" rtl="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US" sz="1200">
                          <a:solidFill>
                            <a:schemeClr val="tx1"/>
                          </a:solidFill>
                          <a:effectLst/>
                          <a:latin typeface="+mn-lt"/>
                          <a:ea typeface="+mn-ea"/>
                          <a:cs typeface="Arial" panose="020B0604020202020204" pitchFamily="34" charset="0"/>
                        </a:rPr>
                        <a:t>Identify opportunities to include recycled content when planning, sourcing and managing procurements.</a:t>
                      </a:r>
                      <a:endParaRPr lang="en-AU" sz="1200">
                        <a:solidFill>
                          <a:schemeClr val="tx1"/>
                        </a:solidFill>
                        <a:effectLst/>
                        <a:latin typeface="+mn-lt"/>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105 mins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panose="020B0604020202020204" pitchFamily="34" charset="0"/>
                        </a:rPr>
                        <a:t>Online, Self-paced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Free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43315013"/>
                  </a:ext>
                </a:extLst>
              </a:tr>
            </a:tbl>
          </a:graphicData>
        </a:graphic>
      </p:graphicFrame>
    </p:spTree>
    <p:custDataLst>
      <p:tags r:id="rId1"/>
    </p:custDataLst>
    <p:extLst>
      <p:ext uri="{BB962C8B-B14F-4D97-AF65-F5344CB8AC3E}">
        <p14:creationId xmlns:p14="http://schemas.microsoft.com/office/powerpoint/2010/main" val="629485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1B1F0C4-C2E8-F640-9781-8602BF3F4B28}"/>
              </a:ext>
            </a:extLst>
          </p:cNvPr>
          <p:cNvSpPr>
            <a:spLocks noGrp="1"/>
          </p:cNvSpPr>
          <p:nvPr>
            <p:ph type="title"/>
          </p:nvPr>
        </p:nvSpPr>
        <p:spPr>
          <a:xfrm>
            <a:off x="498918" y="423361"/>
            <a:ext cx="10748681" cy="937467"/>
          </a:xfrm>
        </p:spPr>
        <p:txBody>
          <a:bodyPr/>
          <a:lstStyle/>
          <a:p>
            <a:r>
              <a:rPr lang="en-AU">
                <a:solidFill>
                  <a:schemeClr val="accent1"/>
                </a:solidFill>
                <a:latin typeface="+mj-lt"/>
              </a:rPr>
              <a:t>Applied procurement and contracting training</a:t>
            </a:r>
            <a:endParaRPr lang="en-US">
              <a:solidFill>
                <a:schemeClr val="accent1"/>
              </a:solidFill>
              <a:latin typeface="+mj-lt"/>
            </a:endParaRPr>
          </a:p>
        </p:txBody>
      </p:sp>
      <p:sp>
        <p:nvSpPr>
          <p:cNvPr id="8" name="Content Placeholder 53">
            <a:extLst>
              <a:ext uri="{FF2B5EF4-FFF2-40B4-BE49-F238E27FC236}">
                <a16:creationId xmlns:a16="http://schemas.microsoft.com/office/drawing/2014/main" id="{C62EE913-CBEB-44F4-B8D8-689018267FCA}"/>
              </a:ext>
            </a:extLst>
          </p:cNvPr>
          <p:cNvSpPr txBox="1">
            <a:spLocks/>
          </p:cNvSpPr>
          <p:nvPr/>
        </p:nvSpPr>
        <p:spPr>
          <a:xfrm>
            <a:off x="423660" y="942876"/>
            <a:ext cx="10847294" cy="534645"/>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r>
              <a:rPr lang="en-AU" sz="1800" kern="0">
                <a:cs typeface="Arial" panose="020B0604020202020204" pitchFamily="34" charset="0"/>
              </a:rPr>
              <a:t>Learn to undertake or manage low-medium risk/value procurement and contracting activities</a:t>
            </a:r>
            <a:endParaRPr lang="en-US" sz="1800" kern="0">
              <a:cs typeface="Arial" panose="020B0604020202020204" pitchFamily="34" charset="0"/>
            </a:endParaRPr>
          </a:p>
        </p:txBody>
      </p:sp>
      <p:pic>
        <p:nvPicPr>
          <p:cNvPr id="60" name="Graphic 59">
            <a:extLst>
              <a:ext uri="{FF2B5EF4-FFF2-40B4-BE49-F238E27FC236}">
                <a16:creationId xmlns:a16="http://schemas.microsoft.com/office/drawing/2014/main" id="{48D2126D-529B-4954-9F5A-F030D9B7EF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2818" y="2189271"/>
            <a:ext cx="501212" cy="505288"/>
          </a:xfrm>
          <a:prstGeom prst="rect">
            <a:avLst/>
          </a:prstGeom>
        </p:spPr>
      </p:pic>
      <p:graphicFrame>
        <p:nvGraphicFramePr>
          <p:cNvPr id="2" name="Table 2">
            <a:extLst>
              <a:ext uri="{FF2B5EF4-FFF2-40B4-BE49-F238E27FC236}">
                <a16:creationId xmlns:a16="http://schemas.microsoft.com/office/drawing/2014/main" id="{7F6BF9B3-32E5-46E8-AE72-E373A26A19B5}"/>
              </a:ext>
            </a:extLst>
          </p:cNvPr>
          <p:cNvGraphicFramePr>
            <a:graphicFrameLocks noGrp="1"/>
          </p:cNvGraphicFramePr>
          <p:nvPr>
            <p:extLst>
              <p:ext uri="{D42A27DB-BD31-4B8C-83A1-F6EECF244321}">
                <p14:modId xmlns:p14="http://schemas.microsoft.com/office/powerpoint/2010/main" val="3552585806"/>
              </p:ext>
            </p:extLst>
          </p:nvPr>
        </p:nvGraphicFramePr>
        <p:xfrm>
          <a:off x="498917" y="1720710"/>
          <a:ext cx="11358787" cy="3659769"/>
        </p:xfrm>
        <a:graphic>
          <a:graphicData uri="http://schemas.openxmlformats.org/drawingml/2006/table">
            <a:tbl>
              <a:tblPr firstRow="1" bandRow="1"/>
              <a:tblGrid>
                <a:gridCol w="1510858">
                  <a:extLst>
                    <a:ext uri="{9D8B030D-6E8A-4147-A177-3AD203B41FA5}">
                      <a16:colId xmlns:a16="http://schemas.microsoft.com/office/drawing/2014/main" val="903615920"/>
                    </a:ext>
                  </a:extLst>
                </a:gridCol>
                <a:gridCol w="1343025">
                  <a:extLst>
                    <a:ext uri="{9D8B030D-6E8A-4147-A177-3AD203B41FA5}">
                      <a16:colId xmlns:a16="http://schemas.microsoft.com/office/drawing/2014/main" val="2608184171"/>
                    </a:ext>
                  </a:extLst>
                </a:gridCol>
                <a:gridCol w="6003073">
                  <a:extLst>
                    <a:ext uri="{9D8B030D-6E8A-4147-A177-3AD203B41FA5}">
                      <a16:colId xmlns:a16="http://schemas.microsoft.com/office/drawing/2014/main" val="1959420706"/>
                    </a:ext>
                  </a:extLst>
                </a:gridCol>
                <a:gridCol w="813363">
                  <a:extLst>
                    <a:ext uri="{9D8B030D-6E8A-4147-A177-3AD203B41FA5}">
                      <a16:colId xmlns:a16="http://schemas.microsoft.com/office/drawing/2014/main" val="769193083"/>
                    </a:ext>
                  </a:extLst>
                </a:gridCol>
                <a:gridCol w="915076">
                  <a:extLst>
                    <a:ext uri="{9D8B030D-6E8A-4147-A177-3AD203B41FA5}">
                      <a16:colId xmlns:a16="http://schemas.microsoft.com/office/drawing/2014/main" val="1170464054"/>
                    </a:ext>
                  </a:extLst>
                </a:gridCol>
                <a:gridCol w="773392">
                  <a:extLst>
                    <a:ext uri="{9D8B030D-6E8A-4147-A177-3AD203B41FA5}">
                      <a16:colId xmlns:a16="http://schemas.microsoft.com/office/drawing/2014/main" val="4185480659"/>
                    </a:ext>
                  </a:extLst>
                </a:gridCol>
              </a:tblGrid>
              <a:tr h="0">
                <a:tc>
                  <a:txBody>
                    <a:bodyPr/>
                    <a:lstStyle/>
                    <a:p>
                      <a:pPr marL="180000" algn="l"/>
                      <a:r>
                        <a:rPr lang="en-AU" sz="1400" b="1">
                          <a:solidFill>
                            <a:schemeClr val="bg1"/>
                          </a:solidFill>
                          <a:latin typeface="+mj-lt"/>
                          <a:cs typeface="Arial" panose="020B0604020202020204" pitchFamily="34" charset="0"/>
                        </a:rPr>
                        <a:t>Title</a:t>
                      </a:r>
                    </a:p>
                  </a:txBody>
                  <a:tcPr marT="108000" marB="108000" anchor="ctr">
                    <a:lnL w="12700" cmpd="sng">
                      <a:noFill/>
                      <a:prstDash val="soli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Audience and level</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What you’ll learn</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Duration</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Format</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Cost</a:t>
                      </a:r>
                    </a:p>
                  </a:txBody>
                  <a:tcPr marL="0" marR="0" marT="108000" marB="108000" anchor="ctr">
                    <a:lnL w="6350" cap="flat" cmpd="sng" algn="ctr">
                      <a:solidFill>
                        <a:schemeClr val="bg1"/>
                      </a:solidFill>
                      <a:prstDash val="solid"/>
                      <a:round/>
                      <a:headEnd type="none" w="med" len="med"/>
                      <a:tailEnd type="none" w="med" len="med"/>
                    </a:lnL>
                    <a:lnR w="12700" cmpd="sng">
                      <a:noFill/>
                      <a:prstDash val="soli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27504248"/>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AU" sz="1200">
                          <a:solidFill>
                            <a:schemeClr val="tx1"/>
                          </a:solidFill>
                          <a:latin typeface="+mn-lt"/>
                          <a:ea typeface="+mn-ea"/>
                          <a:cs typeface="Arial" panose="020B0604020202020204" pitchFamily="34" charset="0"/>
                          <a:hlinkClick r:id="rId5"/>
                        </a:rPr>
                        <a:t>Applied procurement and contracting</a:t>
                      </a:r>
                      <a:endParaRPr lang="en-AU" sz="1200">
                        <a:solidFill>
                          <a:schemeClr val="tx1"/>
                        </a:solidFill>
                        <a:latin typeface="+mn-lt"/>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Level: Intermediate</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Audience: Buyers </a:t>
                      </a: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t>
                      </a:r>
                      <a:r>
                        <a:rPr lang="en-AU" sz="1200">
                          <a:latin typeface="+mn-lt"/>
                          <a:cs typeface="Arial" panose="020B0604020202020204" pitchFamily="34" charset="0"/>
                        </a:rPr>
                        <a:t>All NSW Government employees and eligible buyers)</a:t>
                      </a:r>
                    </a:p>
                    <a:p>
                      <a:pPr marL="0" indent="0">
                        <a:lnSpc>
                          <a:spcPct val="110000"/>
                        </a:lnSpc>
                        <a:spcAft>
                          <a:spcPts val="0"/>
                        </a:spcAft>
                        <a:buClr>
                          <a:srgbClr val="009484"/>
                        </a:buClr>
                        <a:buFont typeface="Wingdings" panose="05000000000000000000" pitchFamily="2" charset="2"/>
                        <a:buNone/>
                      </a:pPr>
                      <a:endParaRPr lang="en-AU"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AU" sz="1200">
                          <a:latin typeface="+mn-lt"/>
                          <a:cs typeface="Arial" panose="020B0604020202020204" pitchFamily="34" charset="0"/>
                        </a:rPr>
                        <a:t>Builds on the Procurement foundations training</a:t>
                      </a:r>
                      <a:endParaRPr lang="en-US" sz="120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effectLst/>
                          <a:latin typeface="+mn-lt"/>
                          <a:ea typeface="Calibri" panose="020F0502020204030204" pitchFamily="34" charset="0"/>
                          <a:cs typeface="Arial" panose="020B0604020202020204" pitchFamily="34" charset="0"/>
                        </a:rPr>
                        <a:t>This course covers the complete lifecycle of a low-medium risk/value procurement from initial planning activities through to closing it out.</a:t>
                      </a: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AU" sz="1200">
                        <a:solidFill>
                          <a:schemeClr val="tx1"/>
                        </a:solidFill>
                        <a:effectLst/>
                        <a:latin typeface="+mn-lt"/>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Apply NSW Government regulatory and policy framework to a procurement activity.</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Plan a procurement.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Approach the market.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Conduct a procurement.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Manage a contract.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Apply appropriate probity to a procurement.</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2 days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panose="020B0604020202020204" pitchFamily="34" charset="0"/>
                        </a:rPr>
                        <a:t>In-person or online, instructor-led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$1350</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18590324"/>
                  </a:ext>
                </a:extLst>
              </a:tr>
            </a:tbl>
          </a:graphicData>
        </a:graphic>
      </p:graphicFrame>
    </p:spTree>
    <p:custDataLst>
      <p:tags r:id="rId1"/>
    </p:custDataLst>
    <p:extLst>
      <p:ext uri="{BB962C8B-B14F-4D97-AF65-F5344CB8AC3E}">
        <p14:creationId xmlns:p14="http://schemas.microsoft.com/office/powerpoint/2010/main" val="36399910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D278D66-F419-4BE1-B301-54AF54BF2434}"/>
              </a:ext>
            </a:extLst>
          </p:cNvPr>
          <p:cNvSpPr/>
          <p:nvPr/>
        </p:nvSpPr>
        <p:spPr>
          <a:xfrm>
            <a:off x="8782050" y="6534150"/>
            <a:ext cx="3343275" cy="2329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itle 5">
            <a:extLst>
              <a:ext uri="{FF2B5EF4-FFF2-40B4-BE49-F238E27FC236}">
                <a16:creationId xmlns:a16="http://schemas.microsoft.com/office/drawing/2014/main" id="{01B1F0C4-C2E8-F640-9781-8602BF3F4B28}"/>
              </a:ext>
            </a:extLst>
          </p:cNvPr>
          <p:cNvSpPr>
            <a:spLocks noGrp="1"/>
          </p:cNvSpPr>
          <p:nvPr>
            <p:ph type="title"/>
          </p:nvPr>
        </p:nvSpPr>
        <p:spPr>
          <a:xfrm>
            <a:off x="498918" y="423361"/>
            <a:ext cx="10748681" cy="937467"/>
          </a:xfrm>
        </p:spPr>
        <p:txBody>
          <a:bodyPr/>
          <a:lstStyle/>
          <a:p>
            <a:r>
              <a:rPr lang="en-AU">
                <a:solidFill>
                  <a:schemeClr val="accent1"/>
                </a:solidFill>
                <a:latin typeface="+mj-lt"/>
                <a:hlinkClick r:id="rId4">
                  <a:extLst>
                    <a:ext uri="{A12FA001-AC4F-418D-AE19-62706E023703}">
                      <ahyp:hlinkClr xmlns:ahyp="http://schemas.microsoft.com/office/drawing/2018/hyperlinkcolor" val="tx"/>
                    </a:ext>
                  </a:extLst>
                </a:hlinkClick>
              </a:rPr>
              <a:t>Procurement skills booster training</a:t>
            </a:r>
            <a:r>
              <a:rPr lang="en-AU">
                <a:solidFill>
                  <a:schemeClr val="accent1"/>
                </a:solidFill>
                <a:latin typeface="+mj-lt"/>
              </a:rPr>
              <a:t> (learning path)</a:t>
            </a:r>
            <a:endParaRPr lang="en-US">
              <a:solidFill>
                <a:schemeClr val="accent1"/>
              </a:solidFill>
              <a:latin typeface="+mj-lt"/>
            </a:endParaRPr>
          </a:p>
        </p:txBody>
      </p:sp>
      <p:sp>
        <p:nvSpPr>
          <p:cNvPr id="8" name="Content Placeholder 53">
            <a:extLst>
              <a:ext uri="{FF2B5EF4-FFF2-40B4-BE49-F238E27FC236}">
                <a16:creationId xmlns:a16="http://schemas.microsoft.com/office/drawing/2014/main" id="{C62EE913-CBEB-44F4-B8D8-689018267FCA}"/>
              </a:ext>
            </a:extLst>
          </p:cNvPr>
          <p:cNvSpPr txBox="1">
            <a:spLocks/>
          </p:cNvSpPr>
          <p:nvPr/>
        </p:nvSpPr>
        <p:spPr>
          <a:xfrm>
            <a:off x="423660" y="942876"/>
            <a:ext cx="10847294" cy="521940"/>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r>
              <a:rPr lang="en-AU" sz="1800" kern="0">
                <a:cs typeface="Arial" panose="020B0604020202020204" pitchFamily="34" charset="0"/>
              </a:rPr>
              <a:t>Develop your strategic procurement capabilities as a procurement professional</a:t>
            </a:r>
            <a:endParaRPr lang="en-US" sz="1800" kern="0">
              <a:cs typeface="Arial" panose="020B0604020202020204" pitchFamily="34" charset="0"/>
            </a:endParaRPr>
          </a:p>
        </p:txBody>
      </p:sp>
      <p:pic>
        <p:nvPicPr>
          <p:cNvPr id="60" name="Graphic 59">
            <a:extLst>
              <a:ext uri="{FF2B5EF4-FFF2-40B4-BE49-F238E27FC236}">
                <a16:creationId xmlns:a16="http://schemas.microsoft.com/office/drawing/2014/main" id="{48D2126D-529B-4954-9F5A-F030D9B7EF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2818" y="2189271"/>
            <a:ext cx="501212" cy="505288"/>
          </a:xfrm>
          <a:prstGeom prst="rect">
            <a:avLst/>
          </a:prstGeom>
        </p:spPr>
      </p:pic>
      <p:graphicFrame>
        <p:nvGraphicFramePr>
          <p:cNvPr id="2" name="Table 2">
            <a:extLst>
              <a:ext uri="{FF2B5EF4-FFF2-40B4-BE49-F238E27FC236}">
                <a16:creationId xmlns:a16="http://schemas.microsoft.com/office/drawing/2014/main" id="{7F6BF9B3-32E5-46E8-AE72-E373A26A19B5}"/>
              </a:ext>
            </a:extLst>
          </p:cNvPr>
          <p:cNvGraphicFramePr>
            <a:graphicFrameLocks noGrp="1"/>
          </p:cNvGraphicFramePr>
          <p:nvPr>
            <p:extLst>
              <p:ext uri="{D42A27DB-BD31-4B8C-83A1-F6EECF244321}">
                <p14:modId xmlns:p14="http://schemas.microsoft.com/office/powerpoint/2010/main" val="2364455594"/>
              </p:ext>
            </p:extLst>
          </p:nvPr>
        </p:nvGraphicFramePr>
        <p:xfrm>
          <a:off x="498917" y="1720710"/>
          <a:ext cx="11358787" cy="4866777"/>
        </p:xfrm>
        <a:graphic>
          <a:graphicData uri="http://schemas.openxmlformats.org/drawingml/2006/table">
            <a:tbl>
              <a:tblPr firstRow="1" bandRow="1"/>
              <a:tblGrid>
                <a:gridCol w="1510858">
                  <a:extLst>
                    <a:ext uri="{9D8B030D-6E8A-4147-A177-3AD203B41FA5}">
                      <a16:colId xmlns:a16="http://schemas.microsoft.com/office/drawing/2014/main" val="903615920"/>
                    </a:ext>
                  </a:extLst>
                </a:gridCol>
                <a:gridCol w="1740189">
                  <a:extLst>
                    <a:ext uri="{9D8B030D-6E8A-4147-A177-3AD203B41FA5}">
                      <a16:colId xmlns:a16="http://schemas.microsoft.com/office/drawing/2014/main" val="2608184171"/>
                    </a:ext>
                  </a:extLst>
                </a:gridCol>
                <a:gridCol w="5698836">
                  <a:extLst>
                    <a:ext uri="{9D8B030D-6E8A-4147-A177-3AD203B41FA5}">
                      <a16:colId xmlns:a16="http://schemas.microsoft.com/office/drawing/2014/main" val="1959420706"/>
                    </a:ext>
                  </a:extLst>
                </a:gridCol>
                <a:gridCol w="895927">
                  <a:extLst>
                    <a:ext uri="{9D8B030D-6E8A-4147-A177-3AD203B41FA5}">
                      <a16:colId xmlns:a16="http://schemas.microsoft.com/office/drawing/2014/main" val="769193083"/>
                    </a:ext>
                  </a:extLst>
                </a:gridCol>
                <a:gridCol w="914400">
                  <a:extLst>
                    <a:ext uri="{9D8B030D-6E8A-4147-A177-3AD203B41FA5}">
                      <a16:colId xmlns:a16="http://schemas.microsoft.com/office/drawing/2014/main" val="1170464054"/>
                    </a:ext>
                  </a:extLst>
                </a:gridCol>
                <a:gridCol w="598577">
                  <a:extLst>
                    <a:ext uri="{9D8B030D-6E8A-4147-A177-3AD203B41FA5}">
                      <a16:colId xmlns:a16="http://schemas.microsoft.com/office/drawing/2014/main" val="4185480659"/>
                    </a:ext>
                  </a:extLst>
                </a:gridCol>
              </a:tblGrid>
              <a:tr h="0">
                <a:tc>
                  <a:txBody>
                    <a:bodyPr/>
                    <a:lstStyle/>
                    <a:p>
                      <a:pPr marL="179705" algn="l"/>
                      <a:r>
                        <a:rPr lang="en-AU" sz="1400" b="1">
                          <a:solidFill>
                            <a:schemeClr val="bg1"/>
                          </a:solidFill>
                          <a:latin typeface="+mj-lt"/>
                          <a:cs typeface="Arial"/>
                        </a:rPr>
                        <a:t>Title</a:t>
                      </a:r>
                    </a:p>
                  </a:txBody>
                  <a:tcPr marT="108000" marB="108000" anchor="ctr">
                    <a:lnL w="12700" cmpd="sng">
                      <a:noFill/>
                      <a:prstDash val="soli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79705" algn="l"/>
                      <a:r>
                        <a:rPr lang="en-AU" sz="1400" b="1">
                          <a:solidFill>
                            <a:schemeClr val="bg1"/>
                          </a:solidFill>
                          <a:latin typeface="+mj-lt"/>
                          <a:cs typeface="Arial"/>
                        </a:rPr>
                        <a:t>Audience and level</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79705" algn="l"/>
                      <a:r>
                        <a:rPr lang="en-AU" sz="1400" b="1">
                          <a:solidFill>
                            <a:schemeClr val="bg1"/>
                          </a:solidFill>
                          <a:latin typeface="+mj-lt"/>
                          <a:cs typeface="Arial"/>
                        </a:rPr>
                        <a:t>What you’ll learn</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a:rPr>
                        <a:t>Duration</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a:rPr>
                        <a:t>Format</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a:rPr>
                        <a:t>Cost</a:t>
                      </a:r>
                    </a:p>
                  </a:txBody>
                  <a:tcPr marL="0" marR="0" marT="108000" marB="108000" anchor="ctr">
                    <a:lnL w="6350" cap="flat" cmpd="sng" algn="ctr">
                      <a:solidFill>
                        <a:schemeClr val="bg1"/>
                      </a:solidFill>
                      <a:prstDash val="solid"/>
                      <a:round/>
                      <a:headEnd type="none" w="med" len="med"/>
                      <a:tailEnd type="none" w="med" len="med"/>
                    </a:lnL>
                    <a:lnR w="12700" cmpd="sng">
                      <a:noFill/>
                      <a:prstDash val="soli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27504248"/>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AU" sz="1200">
                          <a:solidFill>
                            <a:schemeClr val="tx1"/>
                          </a:solidFill>
                          <a:latin typeface="+mn-lt"/>
                          <a:ea typeface="+mn-ea"/>
                          <a:cs typeface="Arial" panose="020B0604020202020204" pitchFamily="34" charset="0"/>
                          <a:hlinkClick r:id="rId6"/>
                        </a:rPr>
                        <a:t>Commercial negotiation</a:t>
                      </a:r>
                      <a:endParaRPr lang="en-AU" sz="1200">
                        <a:solidFill>
                          <a:schemeClr val="tx1"/>
                        </a:solidFill>
                        <a:latin typeface="+mn-lt"/>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a:rPr>
                        <a:t>Level: Intermediate</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a:rPr>
                        <a:t>Audience: Procurement professionals </a:t>
                      </a:r>
                    </a:p>
                    <a:p>
                      <a:pPr marL="0" indent="0">
                        <a:lnSpc>
                          <a:spcPct val="110000"/>
                        </a:lnSpc>
                        <a:spcAft>
                          <a:spcPts val="0"/>
                        </a:spcAft>
                        <a:buClr>
                          <a:srgbClr val="009484"/>
                        </a:buClr>
                        <a:buFont typeface="Wingdings" panose="05000000000000000000" pitchFamily="2" charset="2"/>
                        <a:buNone/>
                      </a:pPr>
                      <a:r>
                        <a:rPr lang="en-US" sz="1200">
                          <a:latin typeface="+mn-lt"/>
                          <a:cs typeface="Arial"/>
                        </a:rPr>
                        <a:t>(</a:t>
                      </a:r>
                      <a:r>
                        <a:rPr lang="en-AU" sz="1200">
                          <a:latin typeface="+mn-lt"/>
                          <a:cs typeface="Arial"/>
                        </a:rPr>
                        <a:t>NSW Government employees and eligible buyers)</a:t>
                      </a:r>
                    </a:p>
                    <a:p>
                      <a:pPr marL="0" indent="0">
                        <a:lnSpc>
                          <a:spcPct val="110000"/>
                        </a:lnSpc>
                        <a:spcAft>
                          <a:spcPts val="0"/>
                        </a:spcAft>
                        <a:buClr>
                          <a:srgbClr val="009484"/>
                        </a:buClr>
                        <a:buFont typeface="Wingdings" panose="05000000000000000000" pitchFamily="2" charset="2"/>
                        <a:buNone/>
                      </a:pPr>
                      <a:endParaRPr lang="en-AU"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AU" sz="1200">
                          <a:latin typeface="+mn-lt"/>
                          <a:cs typeface="Arial"/>
                        </a:rPr>
                        <a:t>Targets levels 1 and 2 in the Procurement Professionals Capability Set</a:t>
                      </a:r>
                    </a:p>
                    <a:p>
                      <a:pPr marL="0" indent="0">
                        <a:lnSpc>
                          <a:spcPct val="110000"/>
                        </a:lnSpc>
                        <a:spcAft>
                          <a:spcPts val="0"/>
                        </a:spcAft>
                        <a:buClr>
                          <a:srgbClr val="009484"/>
                        </a:buClr>
                        <a:buFont typeface="Wingdings" panose="05000000000000000000" pitchFamily="2" charset="2"/>
                        <a:buNone/>
                      </a:pPr>
                      <a:endParaRPr lang="en-AU"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AU" sz="1200" b="0">
                          <a:latin typeface="+mn-lt"/>
                          <a:cs typeface="Arial"/>
                        </a:rPr>
                        <a:t>Builds on the Procurement foundations and Applied Procurement and Contracting training</a:t>
                      </a:r>
                      <a:endParaRPr lang="en-US" sz="1200" b="0">
                        <a:latin typeface="+mn-lt"/>
                        <a:cs typeface="Arial"/>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effectLst/>
                          <a:latin typeface="+mn-lt"/>
                          <a:ea typeface="Calibri" panose="020F0502020204030204" pitchFamily="34" charset="0"/>
                          <a:cs typeface="Arial" panose="020B0604020202020204" pitchFamily="34" charset="0"/>
                        </a:rPr>
                        <a:t>Learn to plan, conduct and analyse the outcomes of commercial negotiations to achieve business objectives.</a:t>
                      </a: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AU" sz="1200">
                        <a:solidFill>
                          <a:schemeClr val="tx1"/>
                        </a:solidFill>
                        <a:effectLst/>
                        <a:latin typeface="+mn-lt"/>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Identify benefits and common types of negotiation in government procurement.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Identify negotiation styles, ploys and tactics.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Identify key stages of negotiation.</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Plan, conduct and conclude negotiations.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Respond to and deal with negotiation issues.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30 mins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a:rPr>
                        <a:t>Online, Self-paced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a:rPr>
                        <a:t>Free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18590324"/>
                  </a:ext>
                </a:extLst>
              </a:tr>
              <a:tr h="741680">
                <a:tc>
                  <a:txBody>
                    <a:bodyPr/>
                    <a:lstStyle/>
                    <a:p>
                      <a:pPr marL="0" indent="0" eaLnBrk="1" hangingPunct="1">
                        <a:lnSpc>
                          <a:spcPct val="110000"/>
                        </a:lnSpc>
                        <a:spcAft>
                          <a:spcPts val="0"/>
                        </a:spcAft>
                        <a:buClr>
                          <a:srgbClr val="009484"/>
                        </a:buClr>
                        <a:buFont typeface="Wingdings" panose="05000000000000000000" pitchFamily="2" charset="2"/>
                        <a:buNone/>
                      </a:pPr>
                      <a:r>
                        <a:rPr lang="en-AU" sz="1200">
                          <a:solidFill>
                            <a:schemeClr val="tx1"/>
                          </a:solidFill>
                          <a:latin typeface="+mn-lt"/>
                          <a:ea typeface="+mn-ea"/>
                          <a:cs typeface="Arial" panose="020B0604020202020204" pitchFamily="34" charset="0"/>
                          <a:hlinkClick r:id="rId7"/>
                        </a:rPr>
                        <a:t>Contract management</a:t>
                      </a:r>
                      <a:endParaRPr lang="en-AU" sz="1200">
                        <a:solidFill>
                          <a:schemeClr val="tx1"/>
                        </a:solidFill>
                        <a:latin typeface="+mn-lt"/>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0" indent="0">
                        <a:lnSpc>
                          <a:spcPct val="110000"/>
                        </a:lnSpc>
                        <a:spcAft>
                          <a:spcPts val="0"/>
                        </a:spcAft>
                        <a:buClr>
                          <a:srgbClr val="009484"/>
                        </a:buClr>
                        <a:buFont typeface="Wingdings" panose="05000000000000000000" pitchFamily="2" charset="2"/>
                        <a:buNone/>
                      </a:pPr>
                      <a:endParaRPr lang="en-US" sz="1000">
                        <a:latin typeface="Arial" panose="020B0604020202020204" pitchFamily="34" charset="0"/>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solidFill>
                            <a:schemeClr val="tx1"/>
                          </a:solidFill>
                          <a:effectLst/>
                          <a:latin typeface="+mn-lt"/>
                          <a:ea typeface="+mn-ea"/>
                          <a:cs typeface="Arial" panose="020B0604020202020204" pitchFamily="34" charset="0"/>
                        </a:rPr>
                        <a:t>Learn to effectively manage contracts to ensure goods and services are delivered as agreed.</a:t>
                      </a: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AU" sz="1200">
                        <a:effectLst/>
                        <a:latin typeface="+mn-lt"/>
                        <a:ea typeface="Calibri" panose="020F0502020204030204" pitchFamily="34" charset="0"/>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Plan to manage a contract.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Start up a contract.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Build and manage effective working relationships with suppliers and stakeholders.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Monitor and manage contract performance.</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Administer contracts.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Close a contract.</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60 mins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AU" sz="1000">
                        <a:latin typeface="Arial" panose="020B0604020202020204" pitchFamily="34" charset="0"/>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US" sz="1000" b="0">
                        <a:latin typeface="Arial" panose="020B0604020202020204" pitchFamily="34" charset="0"/>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43315013"/>
                  </a:ext>
                </a:extLst>
              </a:tr>
            </a:tbl>
          </a:graphicData>
        </a:graphic>
      </p:graphicFrame>
    </p:spTree>
    <p:custDataLst>
      <p:tags r:id="rId1"/>
    </p:custDataLst>
    <p:extLst>
      <p:ext uri="{BB962C8B-B14F-4D97-AF65-F5344CB8AC3E}">
        <p14:creationId xmlns:p14="http://schemas.microsoft.com/office/powerpoint/2010/main" val="3153517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D278D66-F419-4BE1-B301-54AF54BF2434}"/>
              </a:ext>
            </a:extLst>
          </p:cNvPr>
          <p:cNvSpPr/>
          <p:nvPr/>
        </p:nvSpPr>
        <p:spPr>
          <a:xfrm>
            <a:off x="8782050" y="6534150"/>
            <a:ext cx="3343275" cy="2329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itle 5">
            <a:extLst>
              <a:ext uri="{FF2B5EF4-FFF2-40B4-BE49-F238E27FC236}">
                <a16:creationId xmlns:a16="http://schemas.microsoft.com/office/drawing/2014/main" id="{01B1F0C4-C2E8-F640-9781-8602BF3F4B28}"/>
              </a:ext>
            </a:extLst>
          </p:cNvPr>
          <p:cNvSpPr>
            <a:spLocks noGrp="1"/>
          </p:cNvSpPr>
          <p:nvPr>
            <p:ph type="title"/>
          </p:nvPr>
        </p:nvSpPr>
        <p:spPr>
          <a:xfrm>
            <a:off x="498918" y="423361"/>
            <a:ext cx="10748681" cy="937467"/>
          </a:xfrm>
        </p:spPr>
        <p:txBody>
          <a:bodyPr/>
          <a:lstStyle/>
          <a:p>
            <a:r>
              <a:rPr lang="en-AU">
                <a:solidFill>
                  <a:schemeClr val="accent1"/>
                </a:solidFill>
                <a:latin typeface="+mj-lt"/>
                <a:hlinkClick r:id="rId4">
                  <a:extLst>
                    <a:ext uri="{A12FA001-AC4F-418D-AE19-62706E023703}">
                      <ahyp:hlinkClr xmlns:ahyp="http://schemas.microsoft.com/office/drawing/2018/hyperlinkcolor" val="tx"/>
                    </a:ext>
                  </a:extLst>
                </a:hlinkClick>
              </a:rPr>
              <a:t>Procurement skills booster training</a:t>
            </a:r>
            <a:r>
              <a:rPr lang="en-AU">
                <a:solidFill>
                  <a:schemeClr val="accent1"/>
                </a:solidFill>
                <a:latin typeface="+mj-lt"/>
              </a:rPr>
              <a:t> (learning path)</a:t>
            </a:r>
            <a:endParaRPr lang="en-US">
              <a:solidFill>
                <a:schemeClr val="accent1"/>
              </a:solidFill>
              <a:latin typeface="+mj-lt"/>
            </a:endParaRPr>
          </a:p>
        </p:txBody>
      </p:sp>
      <p:sp>
        <p:nvSpPr>
          <p:cNvPr id="8" name="Content Placeholder 53">
            <a:extLst>
              <a:ext uri="{FF2B5EF4-FFF2-40B4-BE49-F238E27FC236}">
                <a16:creationId xmlns:a16="http://schemas.microsoft.com/office/drawing/2014/main" id="{C62EE913-CBEB-44F4-B8D8-689018267FCA}"/>
              </a:ext>
            </a:extLst>
          </p:cNvPr>
          <p:cNvSpPr txBox="1">
            <a:spLocks/>
          </p:cNvSpPr>
          <p:nvPr/>
        </p:nvSpPr>
        <p:spPr>
          <a:xfrm>
            <a:off x="423660" y="942876"/>
            <a:ext cx="10847294" cy="598182"/>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r>
              <a:rPr lang="en-AU" sz="1800" kern="0">
                <a:cs typeface="Arial" panose="020B0604020202020204" pitchFamily="34" charset="0"/>
              </a:rPr>
              <a:t>Develop your strategic procurement capabilities as a procurement professional</a:t>
            </a:r>
            <a:endParaRPr lang="en-US" sz="1800" kern="0">
              <a:cs typeface="Arial" panose="020B0604020202020204" pitchFamily="34" charset="0"/>
            </a:endParaRPr>
          </a:p>
        </p:txBody>
      </p:sp>
      <p:pic>
        <p:nvPicPr>
          <p:cNvPr id="60" name="Graphic 59">
            <a:extLst>
              <a:ext uri="{FF2B5EF4-FFF2-40B4-BE49-F238E27FC236}">
                <a16:creationId xmlns:a16="http://schemas.microsoft.com/office/drawing/2014/main" id="{48D2126D-529B-4954-9F5A-F030D9B7EF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2818" y="2189271"/>
            <a:ext cx="501212" cy="505288"/>
          </a:xfrm>
          <a:prstGeom prst="rect">
            <a:avLst/>
          </a:prstGeom>
        </p:spPr>
      </p:pic>
      <p:graphicFrame>
        <p:nvGraphicFramePr>
          <p:cNvPr id="2" name="Table 2">
            <a:extLst>
              <a:ext uri="{FF2B5EF4-FFF2-40B4-BE49-F238E27FC236}">
                <a16:creationId xmlns:a16="http://schemas.microsoft.com/office/drawing/2014/main" id="{7F6BF9B3-32E5-46E8-AE72-E373A26A19B5}"/>
              </a:ext>
            </a:extLst>
          </p:cNvPr>
          <p:cNvGraphicFramePr>
            <a:graphicFrameLocks noGrp="1"/>
          </p:cNvGraphicFramePr>
          <p:nvPr>
            <p:extLst>
              <p:ext uri="{D42A27DB-BD31-4B8C-83A1-F6EECF244321}">
                <p14:modId xmlns:p14="http://schemas.microsoft.com/office/powerpoint/2010/main" val="3251244723"/>
              </p:ext>
            </p:extLst>
          </p:nvPr>
        </p:nvGraphicFramePr>
        <p:xfrm>
          <a:off x="498917" y="1720710"/>
          <a:ext cx="11358787" cy="4866777"/>
        </p:xfrm>
        <a:graphic>
          <a:graphicData uri="http://schemas.openxmlformats.org/drawingml/2006/table">
            <a:tbl>
              <a:tblPr firstRow="1" bandRow="1"/>
              <a:tblGrid>
                <a:gridCol w="1510858">
                  <a:extLst>
                    <a:ext uri="{9D8B030D-6E8A-4147-A177-3AD203B41FA5}">
                      <a16:colId xmlns:a16="http://schemas.microsoft.com/office/drawing/2014/main" val="903615920"/>
                    </a:ext>
                  </a:extLst>
                </a:gridCol>
                <a:gridCol w="1740189">
                  <a:extLst>
                    <a:ext uri="{9D8B030D-6E8A-4147-A177-3AD203B41FA5}">
                      <a16:colId xmlns:a16="http://schemas.microsoft.com/office/drawing/2014/main" val="2608184171"/>
                    </a:ext>
                  </a:extLst>
                </a:gridCol>
                <a:gridCol w="5698836">
                  <a:extLst>
                    <a:ext uri="{9D8B030D-6E8A-4147-A177-3AD203B41FA5}">
                      <a16:colId xmlns:a16="http://schemas.microsoft.com/office/drawing/2014/main" val="1959420706"/>
                    </a:ext>
                  </a:extLst>
                </a:gridCol>
                <a:gridCol w="895927">
                  <a:extLst>
                    <a:ext uri="{9D8B030D-6E8A-4147-A177-3AD203B41FA5}">
                      <a16:colId xmlns:a16="http://schemas.microsoft.com/office/drawing/2014/main" val="769193083"/>
                    </a:ext>
                  </a:extLst>
                </a:gridCol>
                <a:gridCol w="914400">
                  <a:extLst>
                    <a:ext uri="{9D8B030D-6E8A-4147-A177-3AD203B41FA5}">
                      <a16:colId xmlns:a16="http://schemas.microsoft.com/office/drawing/2014/main" val="1170464054"/>
                    </a:ext>
                  </a:extLst>
                </a:gridCol>
                <a:gridCol w="598577">
                  <a:extLst>
                    <a:ext uri="{9D8B030D-6E8A-4147-A177-3AD203B41FA5}">
                      <a16:colId xmlns:a16="http://schemas.microsoft.com/office/drawing/2014/main" val="4185480659"/>
                    </a:ext>
                  </a:extLst>
                </a:gridCol>
              </a:tblGrid>
              <a:tr h="0">
                <a:tc>
                  <a:txBody>
                    <a:bodyPr/>
                    <a:lstStyle/>
                    <a:p>
                      <a:pPr marL="179705" algn="l"/>
                      <a:r>
                        <a:rPr lang="en-AU" sz="1400" b="1">
                          <a:solidFill>
                            <a:schemeClr val="bg1"/>
                          </a:solidFill>
                          <a:latin typeface="+mj-lt"/>
                          <a:cs typeface="Arial"/>
                        </a:rPr>
                        <a:t>Title</a:t>
                      </a:r>
                    </a:p>
                  </a:txBody>
                  <a:tcPr marT="108000" marB="108000" anchor="ctr">
                    <a:lnL w="12700" cmpd="sng">
                      <a:noFill/>
                      <a:prstDash val="soli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79705" algn="l"/>
                      <a:r>
                        <a:rPr lang="en-AU" sz="1400" b="1">
                          <a:solidFill>
                            <a:schemeClr val="bg1"/>
                          </a:solidFill>
                          <a:latin typeface="+mj-lt"/>
                          <a:cs typeface="Arial"/>
                        </a:rPr>
                        <a:t>Audience and level</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79705" algn="l"/>
                      <a:r>
                        <a:rPr lang="en-AU" sz="1400" b="1">
                          <a:solidFill>
                            <a:schemeClr val="bg1"/>
                          </a:solidFill>
                          <a:latin typeface="+mj-lt"/>
                          <a:cs typeface="Arial"/>
                        </a:rPr>
                        <a:t>What you’ll learn</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a:rPr>
                        <a:t>Duration</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a:rPr>
                        <a:t>Format</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a:rPr>
                        <a:t>Cost</a:t>
                      </a:r>
                    </a:p>
                  </a:txBody>
                  <a:tcPr marL="0" marR="0" marT="108000" marB="108000" anchor="ctr">
                    <a:lnL w="6350" cap="flat" cmpd="sng" algn="ctr">
                      <a:solidFill>
                        <a:schemeClr val="bg1"/>
                      </a:solidFill>
                      <a:prstDash val="solid"/>
                      <a:round/>
                      <a:headEnd type="none" w="med" len="med"/>
                      <a:tailEnd type="none" w="med" len="med"/>
                    </a:lnL>
                    <a:lnR w="12700" cmpd="sng">
                      <a:noFill/>
                      <a:prstDash val="soli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27504248"/>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AU" sz="1200">
                          <a:solidFill>
                            <a:schemeClr val="tx1"/>
                          </a:solidFill>
                          <a:latin typeface="+mn-lt"/>
                          <a:ea typeface="+mn-ea"/>
                          <a:cs typeface="Arial" panose="020B0604020202020204" pitchFamily="34" charset="0"/>
                          <a:hlinkClick r:id="rId6"/>
                        </a:rPr>
                        <a:t>Supplier relationship management</a:t>
                      </a:r>
                      <a:endParaRPr lang="en-AU" sz="1200">
                        <a:solidFill>
                          <a:schemeClr val="tx1"/>
                        </a:solidFill>
                        <a:latin typeface="+mn-lt"/>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a:rPr>
                        <a:t>Level: Intermediate</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a:rPr>
                        <a:t>Audience: Procurement professionals </a:t>
                      </a:r>
                    </a:p>
                    <a:p>
                      <a:pPr marL="0" indent="0">
                        <a:lnSpc>
                          <a:spcPct val="110000"/>
                        </a:lnSpc>
                        <a:spcAft>
                          <a:spcPts val="0"/>
                        </a:spcAft>
                        <a:buClr>
                          <a:srgbClr val="009484"/>
                        </a:buClr>
                        <a:buFont typeface="Wingdings" panose="05000000000000000000" pitchFamily="2" charset="2"/>
                        <a:buNone/>
                      </a:pPr>
                      <a:r>
                        <a:rPr lang="en-US" sz="1200">
                          <a:latin typeface="+mn-lt"/>
                          <a:cs typeface="Arial"/>
                        </a:rPr>
                        <a:t>(</a:t>
                      </a:r>
                      <a:r>
                        <a:rPr lang="en-AU" sz="1200">
                          <a:latin typeface="+mn-lt"/>
                          <a:cs typeface="Arial"/>
                        </a:rPr>
                        <a:t>NSW Government employees and eligible buyers)</a:t>
                      </a:r>
                    </a:p>
                    <a:p>
                      <a:pPr marL="0" indent="0">
                        <a:lnSpc>
                          <a:spcPct val="110000"/>
                        </a:lnSpc>
                        <a:spcAft>
                          <a:spcPts val="0"/>
                        </a:spcAft>
                        <a:buClr>
                          <a:srgbClr val="009484"/>
                        </a:buClr>
                        <a:buFont typeface="Wingdings" panose="05000000000000000000" pitchFamily="2" charset="2"/>
                        <a:buNone/>
                      </a:pPr>
                      <a:endParaRPr lang="en-AU"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AU" sz="1200">
                          <a:latin typeface="+mn-lt"/>
                          <a:cs typeface="Arial"/>
                        </a:rPr>
                        <a:t>Targets levels 1 and 2 in the Procurement Professionals Capability Set</a:t>
                      </a:r>
                    </a:p>
                    <a:p>
                      <a:pPr marL="0" indent="0">
                        <a:lnSpc>
                          <a:spcPct val="110000"/>
                        </a:lnSpc>
                        <a:spcAft>
                          <a:spcPts val="0"/>
                        </a:spcAft>
                        <a:buClr>
                          <a:srgbClr val="009484"/>
                        </a:buClr>
                        <a:buFont typeface="Wingdings" panose="05000000000000000000" pitchFamily="2" charset="2"/>
                        <a:buNone/>
                      </a:pPr>
                      <a:endParaRPr lang="en-AU"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AU" sz="1200" b="0">
                          <a:latin typeface="+mn-lt"/>
                          <a:cs typeface="Arial"/>
                        </a:rPr>
                        <a:t>Builds on the Procurement foundations and Applied Procurement and Contracting training</a:t>
                      </a:r>
                      <a:endParaRPr lang="en-US" sz="1200" b="0">
                        <a:latin typeface="+mn-lt"/>
                        <a:cs typeface="Arial"/>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solidFill>
                            <a:schemeClr val="tx1"/>
                          </a:solidFill>
                          <a:effectLst/>
                          <a:latin typeface="+mn-lt"/>
                          <a:ea typeface="+mn-ea"/>
                          <a:cs typeface="Arial" panose="020B0604020202020204" pitchFamily="34" charset="0"/>
                        </a:rPr>
                        <a:t>Learn to establish constructive and innovative strategic relationships based on driving value through appropriate long-term relationships.</a:t>
                      </a: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AU" sz="1200">
                        <a:solidFill>
                          <a:schemeClr val="tx1"/>
                        </a:solidFill>
                        <a:effectLst/>
                        <a:latin typeface="+mn-lt"/>
                        <a:ea typeface="+mn-ea"/>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Segment suppliers and determine the appropriate type of relationship needed.</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Develop appropriate supplier relationships.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Assess impacts on suppliers and work to eliminate areas of unnecessary costs.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Track and monitor benefits through supplier relationships.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30 mins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a:rPr>
                        <a:t>Online, Self-paced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a:rPr>
                        <a:t>Free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18590324"/>
                  </a:ext>
                </a:extLst>
              </a:tr>
              <a:tr h="741680">
                <a:tc>
                  <a:txBody>
                    <a:bodyPr/>
                    <a:lstStyle/>
                    <a:p>
                      <a:pPr marL="0" indent="0" eaLnBrk="1" hangingPunct="1">
                        <a:lnSpc>
                          <a:spcPct val="110000"/>
                        </a:lnSpc>
                        <a:spcAft>
                          <a:spcPts val="0"/>
                        </a:spcAft>
                        <a:buClr>
                          <a:srgbClr val="009484"/>
                        </a:buClr>
                        <a:buFont typeface="Wingdings" panose="05000000000000000000" pitchFamily="2" charset="2"/>
                        <a:buNone/>
                      </a:pPr>
                      <a:r>
                        <a:rPr lang="en-AU" sz="1200">
                          <a:solidFill>
                            <a:schemeClr val="tx1"/>
                          </a:solidFill>
                          <a:latin typeface="+mn-lt"/>
                          <a:ea typeface="+mn-ea"/>
                          <a:cs typeface="Arial"/>
                          <a:hlinkClick r:id="rId7"/>
                        </a:rPr>
                        <a:t>Procurement risk management</a:t>
                      </a:r>
                      <a:endParaRPr lang="en-AU" sz="1200">
                        <a:solidFill>
                          <a:schemeClr val="tx1"/>
                        </a:solidFill>
                        <a:latin typeface="+mn-lt"/>
                        <a:ea typeface="+mn-ea"/>
                        <a:cs typeface="Arial"/>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0" indent="0">
                        <a:lnSpc>
                          <a:spcPct val="110000"/>
                        </a:lnSpc>
                        <a:spcAft>
                          <a:spcPts val="0"/>
                        </a:spcAft>
                        <a:buClr>
                          <a:srgbClr val="009484"/>
                        </a:buClr>
                        <a:buFont typeface="Wingdings" panose="05000000000000000000" pitchFamily="2" charset="2"/>
                        <a:buNone/>
                      </a:pPr>
                      <a:endParaRPr lang="en-US" sz="1000">
                        <a:latin typeface="Arial" panose="020B0604020202020204" pitchFamily="34" charset="0"/>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effectLst/>
                          <a:latin typeface="+mn-lt"/>
                          <a:ea typeface="Calibri" panose="020F0502020204030204" pitchFamily="34" charset="0"/>
                          <a:cs typeface="Arial"/>
                        </a:rPr>
                        <a:t>Learn to effectively identify, assess and mitigate procurement risks.</a:t>
                      </a: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AU" sz="1200">
                        <a:solidFill>
                          <a:schemeClr val="tx1"/>
                        </a:solidFill>
                        <a:effectLst/>
                        <a:latin typeface="+mn-lt"/>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a:rPr>
                        <a:t>Identify requirements for risk management in procurement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a:rPr>
                        <a:t>Communicate and consult with key stakeholders about risk</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a:rPr>
                        <a:t>Identify, analyse and evaluate key risks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a:rPr>
                        <a:t>Develop and implement risk treatments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a:rPr>
                        <a:t>Monitor and review risks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a:rPr>
                        <a:t>30 mins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AU" sz="1000">
                        <a:latin typeface="Arial" panose="020B0604020202020204" pitchFamily="34" charset="0"/>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US" sz="1000" b="0">
                        <a:latin typeface="Arial" panose="020B0604020202020204" pitchFamily="34" charset="0"/>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43315013"/>
                  </a:ext>
                </a:extLst>
              </a:tr>
            </a:tbl>
          </a:graphicData>
        </a:graphic>
      </p:graphicFrame>
    </p:spTree>
    <p:custDataLst>
      <p:tags r:id="rId1"/>
    </p:custDataLst>
    <p:extLst>
      <p:ext uri="{BB962C8B-B14F-4D97-AF65-F5344CB8AC3E}">
        <p14:creationId xmlns:p14="http://schemas.microsoft.com/office/powerpoint/2010/main" val="19646811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1AA8E-6529-3DA0-132F-F78B8BE9DE6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BCD305C-D774-80D1-2A0A-D7A72CC6444B}"/>
              </a:ext>
            </a:extLst>
          </p:cNvPr>
          <p:cNvSpPr/>
          <p:nvPr/>
        </p:nvSpPr>
        <p:spPr>
          <a:xfrm>
            <a:off x="8782050" y="6534150"/>
            <a:ext cx="3343275" cy="2329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itle 5">
            <a:extLst>
              <a:ext uri="{FF2B5EF4-FFF2-40B4-BE49-F238E27FC236}">
                <a16:creationId xmlns:a16="http://schemas.microsoft.com/office/drawing/2014/main" id="{54E8C4EA-9157-12A1-4322-691DC68D5D85}"/>
              </a:ext>
            </a:extLst>
          </p:cNvPr>
          <p:cNvSpPr>
            <a:spLocks noGrp="1"/>
          </p:cNvSpPr>
          <p:nvPr>
            <p:ph type="title"/>
          </p:nvPr>
        </p:nvSpPr>
        <p:spPr>
          <a:xfrm>
            <a:off x="498918" y="423361"/>
            <a:ext cx="10748681" cy="937467"/>
          </a:xfrm>
        </p:spPr>
        <p:txBody>
          <a:bodyPr/>
          <a:lstStyle/>
          <a:p>
            <a:r>
              <a:rPr lang="en-AU">
                <a:solidFill>
                  <a:schemeClr val="accent1"/>
                </a:solidFill>
                <a:latin typeface="+mj-lt"/>
                <a:hlinkClick r:id="rId4">
                  <a:extLst>
                    <a:ext uri="{A12FA001-AC4F-418D-AE19-62706E023703}">
                      <ahyp:hlinkClr xmlns:ahyp="http://schemas.microsoft.com/office/drawing/2018/hyperlinkcolor" val="tx"/>
                    </a:ext>
                  </a:extLst>
                </a:hlinkClick>
              </a:rPr>
              <a:t>Procurement skills booster training</a:t>
            </a:r>
            <a:r>
              <a:rPr lang="en-AU">
                <a:solidFill>
                  <a:schemeClr val="accent1"/>
                </a:solidFill>
                <a:latin typeface="+mj-lt"/>
              </a:rPr>
              <a:t> (learning path)</a:t>
            </a:r>
            <a:endParaRPr lang="en-US">
              <a:solidFill>
                <a:schemeClr val="accent1"/>
              </a:solidFill>
              <a:latin typeface="+mj-lt"/>
            </a:endParaRPr>
          </a:p>
        </p:txBody>
      </p:sp>
      <p:sp>
        <p:nvSpPr>
          <p:cNvPr id="8" name="Content Placeholder 53">
            <a:extLst>
              <a:ext uri="{FF2B5EF4-FFF2-40B4-BE49-F238E27FC236}">
                <a16:creationId xmlns:a16="http://schemas.microsoft.com/office/drawing/2014/main" id="{18032629-0D2E-EFA8-5812-FA5E094B37D7}"/>
              </a:ext>
            </a:extLst>
          </p:cNvPr>
          <p:cNvSpPr txBox="1">
            <a:spLocks/>
          </p:cNvSpPr>
          <p:nvPr/>
        </p:nvSpPr>
        <p:spPr>
          <a:xfrm>
            <a:off x="423660" y="942876"/>
            <a:ext cx="10847294" cy="417952"/>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r>
              <a:rPr lang="en-AU" sz="1800" kern="0">
                <a:cs typeface="Arial" panose="020B0604020202020204" pitchFamily="34" charset="0"/>
              </a:rPr>
              <a:t>Develop your strategic procurement capabilities as a procurement professional</a:t>
            </a:r>
            <a:endParaRPr lang="en-US" sz="1800" kern="0">
              <a:cs typeface="Arial" panose="020B0604020202020204" pitchFamily="34" charset="0"/>
            </a:endParaRPr>
          </a:p>
        </p:txBody>
      </p:sp>
      <p:pic>
        <p:nvPicPr>
          <p:cNvPr id="60" name="Graphic 59">
            <a:extLst>
              <a:ext uri="{FF2B5EF4-FFF2-40B4-BE49-F238E27FC236}">
                <a16:creationId xmlns:a16="http://schemas.microsoft.com/office/drawing/2014/main" id="{C84B32A8-97EA-A4FE-F560-12121BC496F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2818" y="2189271"/>
            <a:ext cx="501212" cy="505288"/>
          </a:xfrm>
          <a:prstGeom prst="rect">
            <a:avLst/>
          </a:prstGeom>
        </p:spPr>
      </p:pic>
      <p:graphicFrame>
        <p:nvGraphicFramePr>
          <p:cNvPr id="2" name="Table 2">
            <a:extLst>
              <a:ext uri="{FF2B5EF4-FFF2-40B4-BE49-F238E27FC236}">
                <a16:creationId xmlns:a16="http://schemas.microsoft.com/office/drawing/2014/main" id="{1A4E46D0-640C-AC39-262B-A31BA0B07985}"/>
              </a:ext>
            </a:extLst>
          </p:cNvPr>
          <p:cNvGraphicFramePr>
            <a:graphicFrameLocks noGrp="1"/>
          </p:cNvGraphicFramePr>
          <p:nvPr>
            <p:extLst>
              <p:ext uri="{D42A27DB-BD31-4B8C-83A1-F6EECF244321}">
                <p14:modId xmlns:p14="http://schemas.microsoft.com/office/powerpoint/2010/main" val="1219007609"/>
              </p:ext>
            </p:extLst>
          </p:nvPr>
        </p:nvGraphicFramePr>
        <p:xfrm>
          <a:off x="498917" y="1720710"/>
          <a:ext cx="11358787" cy="4866777"/>
        </p:xfrm>
        <a:graphic>
          <a:graphicData uri="http://schemas.openxmlformats.org/drawingml/2006/table">
            <a:tbl>
              <a:tblPr firstRow="1" bandRow="1"/>
              <a:tblGrid>
                <a:gridCol w="1510858">
                  <a:extLst>
                    <a:ext uri="{9D8B030D-6E8A-4147-A177-3AD203B41FA5}">
                      <a16:colId xmlns:a16="http://schemas.microsoft.com/office/drawing/2014/main" val="903615920"/>
                    </a:ext>
                  </a:extLst>
                </a:gridCol>
                <a:gridCol w="1740189">
                  <a:extLst>
                    <a:ext uri="{9D8B030D-6E8A-4147-A177-3AD203B41FA5}">
                      <a16:colId xmlns:a16="http://schemas.microsoft.com/office/drawing/2014/main" val="2608184171"/>
                    </a:ext>
                  </a:extLst>
                </a:gridCol>
                <a:gridCol w="5698836">
                  <a:extLst>
                    <a:ext uri="{9D8B030D-6E8A-4147-A177-3AD203B41FA5}">
                      <a16:colId xmlns:a16="http://schemas.microsoft.com/office/drawing/2014/main" val="1959420706"/>
                    </a:ext>
                  </a:extLst>
                </a:gridCol>
                <a:gridCol w="895927">
                  <a:extLst>
                    <a:ext uri="{9D8B030D-6E8A-4147-A177-3AD203B41FA5}">
                      <a16:colId xmlns:a16="http://schemas.microsoft.com/office/drawing/2014/main" val="769193083"/>
                    </a:ext>
                  </a:extLst>
                </a:gridCol>
                <a:gridCol w="914400">
                  <a:extLst>
                    <a:ext uri="{9D8B030D-6E8A-4147-A177-3AD203B41FA5}">
                      <a16:colId xmlns:a16="http://schemas.microsoft.com/office/drawing/2014/main" val="1170464054"/>
                    </a:ext>
                  </a:extLst>
                </a:gridCol>
                <a:gridCol w="598577">
                  <a:extLst>
                    <a:ext uri="{9D8B030D-6E8A-4147-A177-3AD203B41FA5}">
                      <a16:colId xmlns:a16="http://schemas.microsoft.com/office/drawing/2014/main" val="4185480659"/>
                    </a:ext>
                  </a:extLst>
                </a:gridCol>
              </a:tblGrid>
              <a:tr h="0">
                <a:tc>
                  <a:txBody>
                    <a:bodyPr/>
                    <a:lstStyle/>
                    <a:p>
                      <a:pPr marL="179705" algn="l"/>
                      <a:r>
                        <a:rPr lang="en-AU" sz="1400" b="1">
                          <a:solidFill>
                            <a:schemeClr val="bg1"/>
                          </a:solidFill>
                          <a:latin typeface="+mj-lt"/>
                          <a:cs typeface="Arial"/>
                        </a:rPr>
                        <a:t>Title</a:t>
                      </a:r>
                    </a:p>
                  </a:txBody>
                  <a:tcPr marT="108000" marB="108000" anchor="ctr">
                    <a:lnL w="12700" cmpd="sng">
                      <a:noFill/>
                      <a:prstDash val="soli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79705" algn="l"/>
                      <a:r>
                        <a:rPr lang="en-AU" sz="1400" b="1">
                          <a:solidFill>
                            <a:schemeClr val="bg1"/>
                          </a:solidFill>
                          <a:latin typeface="+mj-lt"/>
                          <a:cs typeface="Arial"/>
                        </a:rPr>
                        <a:t>Audience and level</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79705" algn="l"/>
                      <a:r>
                        <a:rPr lang="en-AU" sz="1400" b="1">
                          <a:solidFill>
                            <a:schemeClr val="bg1"/>
                          </a:solidFill>
                          <a:latin typeface="+mj-lt"/>
                          <a:cs typeface="Arial"/>
                        </a:rPr>
                        <a:t>What you’ll learn</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a:rPr>
                        <a:t>Duration</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a:rPr>
                        <a:t>Format</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a:rPr>
                        <a:t>Cost</a:t>
                      </a:r>
                    </a:p>
                  </a:txBody>
                  <a:tcPr marL="0" marR="0" marT="108000" marB="108000" anchor="ctr">
                    <a:lnL w="6350" cap="flat" cmpd="sng" algn="ctr">
                      <a:solidFill>
                        <a:schemeClr val="bg1"/>
                      </a:solidFill>
                      <a:prstDash val="solid"/>
                      <a:round/>
                      <a:headEnd type="none" w="med" len="med"/>
                      <a:tailEnd type="none" w="med" len="med"/>
                    </a:lnL>
                    <a:lnR w="12700" cmpd="sng">
                      <a:noFill/>
                      <a:prstDash val="soli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27504248"/>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AU" sz="1200">
                          <a:solidFill>
                            <a:schemeClr val="tx1"/>
                          </a:solidFill>
                          <a:latin typeface="+mn-lt"/>
                          <a:ea typeface="+mn-ea"/>
                          <a:cs typeface="Arial"/>
                          <a:hlinkClick r:id="rId6"/>
                        </a:rPr>
                        <a:t>Managing foreign exchange risk</a:t>
                      </a:r>
                      <a:endParaRPr lang="en-AU" sz="1200">
                        <a:solidFill>
                          <a:schemeClr val="tx1"/>
                        </a:solidFill>
                        <a:latin typeface="+mn-lt"/>
                        <a:ea typeface="+mn-ea"/>
                        <a:cs typeface="Arial"/>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a:rPr>
                        <a:t>Level: Intermediate</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a:rPr>
                        <a:t>Audience: Procurement professionals </a:t>
                      </a:r>
                    </a:p>
                    <a:p>
                      <a:pPr marL="0" indent="0">
                        <a:lnSpc>
                          <a:spcPct val="110000"/>
                        </a:lnSpc>
                        <a:spcAft>
                          <a:spcPts val="0"/>
                        </a:spcAft>
                        <a:buClr>
                          <a:srgbClr val="009484"/>
                        </a:buClr>
                        <a:buFont typeface="Wingdings" panose="05000000000000000000" pitchFamily="2" charset="2"/>
                        <a:buNone/>
                      </a:pPr>
                      <a:r>
                        <a:rPr lang="en-US" sz="1200">
                          <a:latin typeface="+mn-lt"/>
                          <a:cs typeface="Arial"/>
                        </a:rPr>
                        <a:t>(</a:t>
                      </a:r>
                      <a:r>
                        <a:rPr lang="en-AU" sz="1200">
                          <a:latin typeface="+mn-lt"/>
                          <a:cs typeface="Arial"/>
                        </a:rPr>
                        <a:t>NSW Government employees and eligible buyers)</a:t>
                      </a:r>
                    </a:p>
                    <a:p>
                      <a:pPr marL="0" indent="0">
                        <a:lnSpc>
                          <a:spcPct val="110000"/>
                        </a:lnSpc>
                        <a:spcAft>
                          <a:spcPts val="0"/>
                        </a:spcAft>
                        <a:buClr>
                          <a:srgbClr val="009484"/>
                        </a:buClr>
                        <a:buFont typeface="Wingdings" panose="05000000000000000000" pitchFamily="2" charset="2"/>
                        <a:buNone/>
                      </a:pPr>
                      <a:endParaRPr lang="en-AU"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AU" sz="1200">
                          <a:latin typeface="+mn-lt"/>
                          <a:cs typeface="Arial"/>
                        </a:rPr>
                        <a:t>Targets levels 1 and 2 in the Procurement Professionals Capability Set</a:t>
                      </a:r>
                    </a:p>
                    <a:p>
                      <a:pPr marL="0" indent="0">
                        <a:lnSpc>
                          <a:spcPct val="110000"/>
                        </a:lnSpc>
                        <a:spcAft>
                          <a:spcPts val="0"/>
                        </a:spcAft>
                        <a:buClr>
                          <a:srgbClr val="009484"/>
                        </a:buClr>
                        <a:buFont typeface="Wingdings" panose="05000000000000000000" pitchFamily="2" charset="2"/>
                        <a:buNone/>
                      </a:pPr>
                      <a:endParaRPr lang="en-AU"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AU" sz="1200" b="0">
                          <a:latin typeface="+mn-lt"/>
                          <a:cs typeface="Arial"/>
                        </a:rPr>
                        <a:t>Builds on the Procurement foundations and Applied Procurement and Contracting training</a:t>
                      </a:r>
                      <a:endParaRPr lang="en-US" sz="1200" b="0">
                        <a:latin typeface="+mn-lt"/>
                        <a:cs typeface="Arial"/>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nSpc>
                          <a:spcPct val="110000"/>
                        </a:lnSpc>
                        <a:spcBef>
                          <a:spcPts val="0"/>
                        </a:spcBef>
                        <a:spcAft>
                          <a:spcPts val="0"/>
                        </a:spcAft>
                        <a:buNone/>
                      </a:pPr>
                      <a:r>
                        <a:rPr lang="en-AU" sz="1200" noProof="0">
                          <a:solidFill>
                            <a:schemeClr val="tx1"/>
                          </a:solidFill>
                          <a:effectLst/>
                          <a:latin typeface="+mn-lt"/>
                          <a:cs typeface="Arial"/>
                        </a:rPr>
                        <a:t>Learn to effectively manage foreign exchange (FX) risk when buying goods and services:</a:t>
                      </a:r>
                      <a:endParaRPr lang="en-US" sz="1200">
                        <a:solidFill>
                          <a:schemeClr val="tx1"/>
                        </a:solidFill>
                        <a:effectLst/>
                        <a:latin typeface="+mn-lt"/>
                        <a:cs typeface="Arial"/>
                      </a:endParaRPr>
                    </a:p>
                    <a:p>
                      <a:pPr marL="0" marR="0" lvl="0" indent="0">
                        <a:lnSpc>
                          <a:spcPct val="110000"/>
                        </a:lnSpc>
                        <a:spcBef>
                          <a:spcPts val="0"/>
                        </a:spcBef>
                        <a:spcAft>
                          <a:spcPts val="0"/>
                        </a:spcAft>
                        <a:buNone/>
                      </a:pPr>
                      <a:endParaRPr lang="en-AU" sz="1200" b="0" i="0" u="none" strike="noStrike" noProof="0">
                        <a:effectLst/>
                        <a:latin typeface="+mn-lt"/>
                      </a:endParaRPr>
                    </a:p>
                    <a:p>
                      <a:pPr marL="171450" marR="0" lvl="0" indent="-171450" algn="l"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noProof="0">
                          <a:solidFill>
                            <a:schemeClr val="tx1"/>
                          </a:solidFill>
                          <a:effectLst/>
                          <a:latin typeface="+mn-lt"/>
                          <a:ea typeface="+mn-ea"/>
                          <a:cs typeface="Arial"/>
                        </a:rPr>
                        <a:t>Comply with your obligations for managing FX risk.</a:t>
                      </a:r>
                      <a:endParaRPr lang="en-AU" sz="1200">
                        <a:solidFill>
                          <a:schemeClr val="tx1"/>
                        </a:solidFill>
                        <a:effectLst/>
                        <a:latin typeface="+mn-lt"/>
                        <a:ea typeface="+mn-ea"/>
                        <a:cs typeface="Arial"/>
                      </a:endParaRPr>
                    </a:p>
                    <a:p>
                      <a:pPr marL="171450" marR="0" lvl="0" indent="-171450" algn="l"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noProof="0">
                          <a:solidFill>
                            <a:schemeClr val="tx1"/>
                          </a:solidFill>
                          <a:effectLst/>
                          <a:latin typeface="+mn-lt"/>
                          <a:ea typeface="+mn-ea"/>
                          <a:cs typeface="Arial"/>
                        </a:rPr>
                        <a:t>Identify and report FX risk in procurement activities.</a:t>
                      </a:r>
                      <a:endParaRPr lang="en-AU" sz="1200">
                        <a:solidFill>
                          <a:schemeClr val="tx1"/>
                        </a:solidFill>
                        <a:effectLst/>
                        <a:latin typeface="+mn-lt"/>
                        <a:ea typeface="+mn-ea"/>
                        <a:cs typeface="Arial"/>
                      </a:endParaRPr>
                    </a:p>
                    <a:p>
                      <a:pPr marL="171450" marR="0" lvl="0" indent="-171450" algn="l"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noProof="0">
                          <a:solidFill>
                            <a:schemeClr val="tx1"/>
                          </a:solidFill>
                          <a:effectLst/>
                          <a:latin typeface="+mn-lt"/>
                          <a:ea typeface="+mn-ea"/>
                          <a:cs typeface="Arial"/>
                        </a:rPr>
                        <a:t>Understand the concept of FX risk mitigation through hedging.</a:t>
                      </a:r>
                      <a:endParaRPr lang="en-AU" sz="1200">
                        <a:solidFill>
                          <a:schemeClr val="tx1"/>
                        </a:solidFill>
                        <a:effectLst/>
                        <a:latin typeface="+mn-lt"/>
                        <a:ea typeface="+mn-ea"/>
                        <a:cs typeface="Arial"/>
                      </a:endParaRPr>
                    </a:p>
                    <a:p>
                      <a:pPr marL="171450" marR="0" lvl="0" indent="-171450" algn="l"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noProof="0">
                          <a:solidFill>
                            <a:schemeClr val="tx1"/>
                          </a:solidFill>
                          <a:effectLst/>
                          <a:latin typeface="+mn-lt"/>
                          <a:ea typeface="+mn-ea"/>
                          <a:cs typeface="Arial"/>
                        </a:rPr>
                        <a:t>Manage FX risk with the assistance of TCorp.</a:t>
                      </a:r>
                      <a:endParaRPr lang="en-AU" sz="1200">
                        <a:solidFill>
                          <a:schemeClr val="tx1"/>
                        </a:solidFill>
                        <a:effectLst/>
                        <a:latin typeface="+mn-lt"/>
                        <a:ea typeface="+mn-ea"/>
                        <a:cs typeface="Arial"/>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eaLnBrk="1" fontAlgn="auto" latinLnBrk="0" hangingPunct="1">
                        <a:lnSpc>
                          <a:spcPct val="110000"/>
                        </a:lnSpc>
                        <a:spcBef>
                          <a:spcPts val="0"/>
                        </a:spcBef>
                        <a:spcAft>
                          <a:spcPts val="0"/>
                        </a:spcAft>
                        <a:buClr>
                          <a:srgbClr val="009484"/>
                        </a:buClr>
                        <a:buSzTx/>
                        <a:buFont typeface="Wingdings" panose="05000000000000000000" pitchFamily="2" charset="2"/>
                        <a:buNone/>
                      </a:pPr>
                      <a:r>
                        <a:rPr lang="en-US" sz="1200" b="0">
                          <a:latin typeface="+mn-lt"/>
                          <a:cs typeface="Arial"/>
                        </a:rPr>
                        <a:t>20 mins</a:t>
                      </a:r>
                      <a:endParaRPr lang="en-US" sz="1200" b="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a:rPr>
                        <a:t>Online, Self-paced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a:rPr>
                        <a:t>Free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18590324"/>
                  </a:ext>
                </a:extLst>
              </a:tr>
              <a:tr h="741680">
                <a:tc>
                  <a:txBody>
                    <a:bodyPr/>
                    <a:lstStyle/>
                    <a:p>
                      <a:pPr marL="0" indent="0" eaLnBrk="1" hangingPunct="1">
                        <a:lnSpc>
                          <a:spcPct val="110000"/>
                        </a:lnSpc>
                        <a:spcAft>
                          <a:spcPts val="0"/>
                        </a:spcAft>
                        <a:buClr>
                          <a:srgbClr val="009484"/>
                        </a:buClr>
                        <a:buFont typeface="Wingdings" panose="05000000000000000000" pitchFamily="2" charset="2"/>
                        <a:buNone/>
                      </a:pPr>
                      <a:r>
                        <a:rPr lang="en-AU" sz="1200">
                          <a:solidFill>
                            <a:schemeClr val="tx1"/>
                          </a:solidFill>
                          <a:latin typeface="+mn-lt"/>
                          <a:ea typeface="+mn-ea"/>
                          <a:cs typeface="Arial"/>
                          <a:hlinkClick r:id="rId7"/>
                        </a:rPr>
                        <a:t>Specification writing</a:t>
                      </a:r>
                      <a:endParaRPr lang="en-AU" sz="1200">
                        <a:solidFill>
                          <a:schemeClr val="tx1"/>
                        </a:solidFill>
                        <a:latin typeface="+mn-lt"/>
                        <a:ea typeface="+mn-ea"/>
                        <a:cs typeface="Arial"/>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0" indent="0">
                        <a:lnSpc>
                          <a:spcPct val="110000"/>
                        </a:lnSpc>
                        <a:spcAft>
                          <a:spcPts val="0"/>
                        </a:spcAft>
                        <a:buClr>
                          <a:srgbClr val="009484"/>
                        </a:buClr>
                        <a:buFont typeface="Wingdings" panose="05000000000000000000" pitchFamily="2" charset="2"/>
                        <a:buNone/>
                      </a:pPr>
                      <a:endParaRPr lang="en-US" sz="1000">
                        <a:latin typeface="Arial" panose="020B0604020202020204" pitchFamily="34" charset="0"/>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nSpc>
                          <a:spcPct val="110000"/>
                        </a:lnSpc>
                        <a:spcBef>
                          <a:spcPts val="0"/>
                        </a:spcBef>
                        <a:spcAft>
                          <a:spcPts val="0"/>
                        </a:spcAft>
                        <a:buNone/>
                      </a:pPr>
                      <a:r>
                        <a:rPr lang="en-AU" sz="1200" b="0" i="0" u="none" strike="noStrike" noProof="0">
                          <a:solidFill>
                            <a:schemeClr val="tx1"/>
                          </a:solidFill>
                          <a:effectLst/>
                          <a:latin typeface="Public Sans Light"/>
                        </a:rPr>
                        <a:t>Learn to effectively develop specifications to ensure supply options are not limited</a:t>
                      </a:r>
                      <a:r>
                        <a:rPr lang="en-AU" sz="1200">
                          <a:solidFill>
                            <a:schemeClr val="tx1"/>
                          </a:solidFill>
                          <a:effectLst/>
                          <a:latin typeface="+mn-lt"/>
                          <a:ea typeface="+mn-ea"/>
                          <a:cs typeface="Arial"/>
                        </a:rPr>
                        <a:t>:</a:t>
                      </a:r>
                    </a:p>
                    <a:p>
                      <a:pPr marL="0" marR="0" lvl="0" indent="0">
                        <a:lnSpc>
                          <a:spcPct val="110000"/>
                        </a:lnSpc>
                        <a:spcBef>
                          <a:spcPts val="0"/>
                        </a:spcBef>
                        <a:spcAft>
                          <a:spcPts val="0"/>
                        </a:spcAft>
                        <a:buNone/>
                      </a:pPr>
                      <a:endParaRPr lang="en-AU" sz="1200">
                        <a:solidFill>
                          <a:schemeClr val="tx1"/>
                        </a:solidFill>
                        <a:effectLst/>
                        <a:latin typeface="+mn-lt"/>
                        <a:ea typeface="+mn-ea"/>
                        <a:cs typeface="Arial"/>
                      </a:endParaRPr>
                    </a:p>
                    <a:p>
                      <a:pPr marL="171450" marR="0" lvl="0" indent="-171450" algn="l" rtl="0" eaLnBrk="1" fontAlgn="auto" latinLnBrk="0" hangingPunct="1">
                        <a:lnSpc>
                          <a:spcPct val="110000"/>
                        </a:lnSpc>
                        <a:spcBef>
                          <a:spcPts val="0"/>
                        </a:spcBef>
                        <a:spcAft>
                          <a:spcPts val="0"/>
                        </a:spcAft>
                        <a:buClr>
                          <a:srgbClr val="009484"/>
                        </a:buClr>
                        <a:buSzTx/>
                        <a:buFont typeface="Wingdings" panose="05000000000000000000" pitchFamily="2" charset="2"/>
                        <a:buChar char="§"/>
                      </a:pPr>
                      <a:r>
                        <a:rPr lang="en-AU" sz="1200" kern="1200">
                          <a:solidFill>
                            <a:schemeClr val="tx1"/>
                          </a:solidFill>
                          <a:effectLst/>
                          <a:latin typeface="+mn-lt"/>
                          <a:ea typeface="+mn-ea"/>
                          <a:cs typeface="Arial"/>
                        </a:rPr>
                        <a:t>Identify the role of specifications.</a:t>
                      </a:r>
                    </a:p>
                    <a:p>
                      <a:pPr marL="171450" marR="0" lvl="0" indent="-171450" algn="l">
                        <a:lnSpc>
                          <a:spcPct val="110000"/>
                        </a:lnSpc>
                        <a:spcBef>
                          <a:spcPts val="0"/>
                        </a:spcBef>
                        <a:spcAft>
                          <a:spcPts val="0"/>
                        </a:spcAft>
                        <a:buClr>
                          <a:srgbClr val="009484"/>
                        </a:buClr>
                        <a:buSzTx/>
                        <a:buFont typeface="Wingdings" panose="05000000000000000000" pitchFamily="2" charset="2"/>
                        <a:buChar char="§"/>
                      </a:pPr>
                      <a:r>
                        <a:rPr lang="en-AU" sz="1200" kern="1200">
                          <a:solidFill>
                            <a:schemeClr val="tx1"/>
                          </a:solidFill>
                          <a:effectLst/>
                          <a:latin typeface="+mn-lt"/>
                          <a:ea typeface="+mn-ea"/>
                          <a:cs typeface="Arial"/>
                        </a:rPr>
                        <a:t>Distinguish between functional, performance, and technical specifications.</a:t>
                      </a:r>
                    </a:p>
                    <a:p>
                      <a:pPr marL="171450" marR="0" lvl="0" indent="-171450" algn="l">
                        <a:lnSpc>
                          <a:spcPct val="110000"/>
                        </a:lnSpc>
                        <a:spcBef>
                          <a:spcPts val="0"/>
                        </a:spcBef>
                        <a:spcAft>
                          <a:spcPts val="0"/>
                        </a:spcAft>
                        <a:buClr>
                          <a:srgbClr val="009484"/>
                        </a:buClr>
                        <a:buSzTx/>
                        <a:buFont typeface="Wingdings" panose="05000000000000000000" pitchFamily="2" charset="2"/>
                        <a:buChar char="§"/>
                      </a:pPr>
                      <a:r>
                        <a:rPr lang="en-AU" sz="1200" kern="1200">
                          <a:solidFill>
                            <a:schemeClr val="tx1"/>
                          </a:solidFill>
                          <a:effectLst/>
                          <a:latin typeface="+mn-lt"/>
                          <a:ea typeface="+mn-ea"/>
                          <a:cs typeface="Arial"/>
                        </a:rPr>
                        <a:t>Collaborate with end users to ensure procured goods and services are accessible and fit for purpose.</a:t>
                      </a:r>
                    </a:p>
                    <a:p>
                      <a:pPr marL="171450" marR="0" lvl="0" indent="-171450" algn="l">
                        <a:lnSpc>
                          <a:spcPct val="110000"/>
                        </a:lnSpc>
                        <a:spcBef>
                          <a:spcPts val="0"/>
                        </a:spcBef>
                        <a:spcAft>
                          <a:spcPts val="0"/>
                        </a:spcAft>
                        <a:buClr>
                          <a:srgbClr val="009484"/>
                        </a:buClr>
                        <a:buSzTx/>
                        <a:buFont typeface="Wingdings" panose="05000000000000000000" pitchFamily="2" charset="2"/>
                        <a:buChar char="§"/>
                      </a:pPr>
                      <a:r>
                        <a:rPr lang="en-AU" sz="1200" kern="1200">
                          <a:solidFill>
                            <a:schemeClr val="tx1"/>
                          </a:solidFill>
                          <a:effectLst/>
                          <a:latin typeface="+mn-lt"/>
                          <a:ea typeface="+mn-ea"/>
                          <a:cs typeface="Arial"/>
                        </a:rPr>
                        <a:t>Consider social, economic, environmental and sustainability objectives in specification development.</a:t>
                      </a:r>
                    </a:p>
                    <a:p>
                      <a:pPr marL="171450" marR="0" lvl="0" indent="-171450" algn="l">
                        <a:lnSpc>
                          <a:spcPct val="110000"/>
                        </a:lnSpc>
                        <a:spcBef>
                          <a:spcPts val="0"/>
                        </a:spcBef>
                        <a:spcAft>
                          <a:spcPts val="0"/>
                        </a:spcAft>
                        <a:buClr>
                          <a:srgbClr val="009484"/>
                        </a:buClr>
                        <a:buSzTx/>
                        <a:buFont typeface="Wingdings" panose="05000000000000000000" pitchFamily="2" charset="2"/>
                        <a:buChar char="§"/>
                      </a:pPr>
                      <a:r>
                        <a:rPr lang="en-AU" sz="1200" kern="1200">
                          <a:solidFill>
                            <a:schemeClr val="tx1"/>
                          </a:solidFill>
                          <a:effectLst/>
                          <a:latin typeface="+mn-lt"/>
                          <a:ea typeface="+mn-ea"/>
                          <a:cs typeface="Arial"/>
                        </a:rPr>
                        <a:t>Understand the consequences of poor specifications.</a:t>
                      </a:r>
                    </a:p>
                    <a:p>
                      <a:pPr marL="171450" marR="0" lvl="0" indent="-171450" algn="l">
                        <a:lnSpc>
                          <a:spcPct val="110000"/>
                        </a:lnSpc>
                        <a:spcBef>
                          <a:spcPts val="0"/>
                        </a:spcBef>
                        <a:spcAft>
                          <a:spcPts val="0"/>
                        </a:spcAft>
                        <a:buClr>
                          <a:srgbClr val="009484"/>
                        </a:buClr>
                        <a:buSzTx/>
                        <a:buFont typeface="Wingdings" panose="05000000000000000000" pitchFamily="2" charset="2"/>
                        <a:buChar char="§"/>
                      </a:pPr>
                      <a:r>
                        <a:rPr lang="en-AU" sz="1200" kern="1200">
                          <a:solidFill>
                            <a:schemeClr val="tx1"/>
                          </a:solidFill>
                          <a:effectLst/>
                          <a:latin typeface="+mn-lt"/>
                          <a:ea typeface="+mn-ea"/>
                          <a:cs typeface="Arial"/>
                        </a:rPr>
                        <a:t>Develop a well written specification using the SMART approach.</a:t>
                      </a:r>
                    </a:p>
                    <a:p>
                      <a:pPr marL="0" marR="0" lvl="0" indent="0">
                        <a:lnSpc>
                          <a:spcPct val="110000"/>
                        </a:lnSpc>
                        <a:spcBef>
                          <a:spcPts val="0"/>
                        </a:spcBef>
                        <a:spcAft>
                          <a:spcPts val="0"/>
                        </a:spcAft>
                        <a:buNone/>
                      </a:pPr>
                      <a:endParaRPr lang="en-AU" sz="1200">
                        <a:solidFill>
                          <a:schemeClr val="tx1"/>
                        </a:solidFill>
                        <a:effectLst/>
                        <a:latin typeface="+mn-lt"/>
                        <a:ea typeface="+mn-ea"/>
                        <a:cs typeface="Arial"/>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eaLnBrk="1" fontAlgn="auto" latinLnBrk="0" hangingPunct="1">
                        <a:lnSpc>
                          <a:spcPct val="110000"/>
                        </a:lnSpc>
                        <a:spcBef>
                          <a:spcPts val="0"/>
                        </a:spcBef>
                        <a:spcAft>
                          <a:spcPts val="0"/>
                        </a:spcAft>
                        <a:buClr>
                          <a:srgbClr val="009484"/>
                        </a:buClr>
                        <a:buSzTx/>
                        <a:buFont typeface="Wingdings" panose="05000000000000000000" pitchFamily="2" charset="2"/>
                        <a:buNone/>
                      </a:pPr>
                      <a:r>
                        <a:rPr lang="en-US" sz="1200" b="0">
                          <a:latin typeface="+mn-lt"/>
                          <a:cs typeface="Arial"/>
                        </a:rPr>
                        <a:t>30 mins</a:t>
                      </a:r>
                      <a:endParaRPr lang="en-US" sz="1200" b="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AU" sz="1000">
                        <a:latin typeface="Arial" panose="020B0604020202020204" pitchFamily="34" charset="0"/>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US" sz="1000" b="0">
                        <a:latin typeface="Arial" panose="020B0604020202020204" pitchFamily="34" charset="0"/>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43315013"/>
                  </a:ext>
                </a:extLst>
              </a:tr>
            </a:tbl>
          </a:graphicData>
        </a:graphic>
      </p:graphicFrame>
    </p:spTree>
    <p:custDataLst>
      <p:tags r:id="rId1"/>
    </p:custDataLst>
    <p:extLst>
      <p:ext uri="{BB962C8B-B14F-4D97-AF65-F5344CB8AC3E}">
        <p14:creationId xmlns:p14="http://schemas.microsoft.com/office/powerpoint/2010/main" val="17630161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530CA-D505-87D0-F540-AC7CDE73117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11DAAC2-C6CE-DB8C-4802-5389D3BE7CB0}"/>
              </a:ext>
            </a:extLst>
          </p:cNvPr>
          <p:cNvSpPr/>
          <p:nvPr/>
        </p:nvSpPr>
        <p:spPr>
          <a:xfrm>
            <a:off x="8782050" y="6534150"/>
            <a:ext cx="3343275" cy="2329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itle 5">
            <a:extLst>
              <a:ext uri="{FF2B5EF4-FFF2-40B4-BE49-F238E27FC236}">
                <a16:creationId xmlns:a16="http://schemas.microsoft.com/office/drawing/2014/main" id="{8ECEA735-0942-F3B3-8D23-DA35E97B67EB}"/>
              </a:ext>
            </a:extLst>
          </p:cNvPr>
          <p:cNvSpPr>
            <a:spLocks noGrp="1"/>
          </p:cNvSpPr>
          <p:nvPr>
            <p:ph type="title"/>
          </p:nvPr>
        </p:nvSpPr>
        <p:spPr>
          <a:xfrm>
            <a:off x="498918" y="423361"/>
            <a:ext cx="10748681" cy="937467"/>
          </a:xfrm>
        </p:spPr>
        <p:txBody>
          <a:bodyPr/>
          <a:lstStyle/>
          <a:p>
            <a:r>
              <a:rPr lang="en-AU">
                <a:solidFill>
                  <a:schemeClr val="accent1"/>
                </a:solidFill>
                <a:latin typeface="+mj-lt"/>
                <a:hlinkClick r:id="rId4">
                  <a:extLst>
                    <a:ext uri="{A12FA001-AC4F-418D-AE19-62706E023703}">
                      <ahyp:hlinkClr xmlns:ahyp="http://schemas.microsoft.com/office/drawing/2018/hyperlinkcolor" val="tx"/>
                    </a:ext>
                  </a:extLst>
                </a:hlinkClick>
              </a:rPr>
              <a:t>Procurement skills booster training</a:t>
            </a:r>
            <a:r>
              <a:rPr lang="en-AU">
                <a:solidFill>
                  <a:schemeClr val="accent1"/>
                </a:solidFill>
                <a:latin typeface="+mj-lt"/>
              </a:rPr>
              <a:t> (learning path)</a:t>
            </a:r>
            <a:endParaRPr lang="en-US">
              <a:solidFill>
                <a:schemeClr val="accent1"/>
              </a:solidFill>
              <a:latin typeface="+mj-lt"/>
            </a:endParaRPr>
          </a:p>
        </p:txBody>
      </p:sp>
      <p:sp>
        <p:nvSpPr>
          <p:cNvPr id="8" name="Content Placeholder 53">
            <a:extLst>
              <a:ext uri="{FF2B5EF4-FFF2-40B4-BE49-F238E27FC236}">
                <a16:creationId xmlns:a16="http://schemas.microsoft.com/office/drawing/2014/main" id="{544F4EBA-F1AE-5BF1-3301-072B537D4930}"/>
              </a:ext>
            </a:extLst>
          </p:cNvPr>
          <p:cNvSpPr txBox="1">
            <a:spLocks/>
          </p:cNvSpPr>
          <p:nvPr/>
        </p:nvSpPr>
        <p:spPr>
          <a:xfrm>
            <a:off x="423660" y="942876"/>
            <a:ext cx="10847294" cy="417952"/>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r>
              <a:rPr lang="en-AU" sz="1800" kern="0">
                <a:cs typeface="Arial" panose="020B0604020202020204" pitchFamily="34" charset="0"/>
              </a:rPr>
              <a:t>Develop your strategic procurement capabilities as a procurement professional</a:t>
            </a:r>
            <a:endParaRPr lang="en-US" sz="1800" kern="0">
              <a:cs typeface="Arial" panose="020B0604020202020204" pitchFamily="34" charset="0"/>
            </a:endParaRPr>
          </a:p>
        </p:txBody>
      </p:sp>
      <p:pic>
        <p:nvPicPr>
          <p:cNvPr id="60" name="Graphic 59">
            <a:extLst>
              <a:ext uri="{FF2B5EF4-FFF2-40B4-BE49-F238E27FC236}">
                <a16:creationId xmlns:a16="http://schemas.microsoft.com/office/drawing/2014/main" id="{0F1C4F2F-A91B-37AD-6B49-8226DCF7081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2818" y="2189271"/>
            <a:ext cx="501212" cy="505288"/>
          </a:xfrm>
          <a:prstGeom prst="rect">
            <a:avLst/>
          </a:prstGeom>
        </p:spPr>
      </p:pic>
      <p:graphicFrame>
        <p:nvGraphicFramePr>
          <p:cNvPr id="2" name="Table 2">
            <a:extLst>
              <a:ext uri="{FF2B5EF4-FFF2-40B4-BE49-F238E27FC236}">
                <a16:creationId xmlns:a16="http://schemas.microsoft.com/office/drawing/2014/main" id="{F6F30B96-2827-8FCB-6C6F-562491C9F2ED}"/>
              </a:ext>
            </a:extLst>
          </p:cNvPr>
          <p:cNvGraphicFramePr>
            <a:graphicFrameLocks/>
          </p:cNvGraphicFramePr>
          <p:nvPr>
            <p:extLst>
              <p:ext uri="{D42A27DB-BD31-4B8C-83A1-F6EECF244321}">
                <p14:modId xmlns:p14="http://schemas.microsoft.com/office/powerpoint/2010/main" val="1802487852"/>
              </p:ext>
            </p:extLst>
          </p:nvPr>
        </p:nvGraphicFramePr>
        <p:xfrm>
          <a:off x="498917" y="1720710"/>
          <a:ext cx="11358787" cy="4866777"/>
        </p:xfrm>
        <a:graphic>
          <a:graphicData uri="http://schemas.openxmlformats.org/drawingml/2006/table">
            <a:tbl>
              <a:tblPr firstRow="1" bandRow="1"/>
              <a:tblGrid>
                <a:gridCol w="1510858">
                  <a:extLst>
                    <a:ext uri="{9D8B030D-6E8A-4147-A177-3AD203B41FA5}">
                      <a16:colId xmlns:a16="http://schemas.microsoft.com/office/drawing/2014/main" val="903615920"/>
                    </a:ext>
                  </a:extLst>
                </a:gridCol>
                <a:gridCol w="1740189">
                  <a:extLst>
                    <a:ext uri="{9D8B030D-6E8A-4147-A177-3AD203B41FA5}">
                      <a16:colId xmlns:a16="http://schemas.microsoft.com/office/drawing/2014/main" val="2608184171"/>
                    </a:ext>
                  </a:extLst>
                </a:gridCol>
                <a:gridCol w="5698836">
                  <a:extLst>
                    <a:ext uri="{9D8B030D-6E8A-4147-A177-3AD203B41FA5}">
                      <a16:colId xmlns:a16="http://schemas.microsoft.com/office/drawing/2014/main" val="1959420706"/>
                    </a:ext>
                  </a:extLst>
                </a:gridCol>
                <a:gridCol w="895927">
                  <a:extLst>
                    <a:ext uri="{9D8B030D-6E8A-4147-A177-3AD203B41FA5}">
                      <a16:colId xmlns:a16="http://schemas.microsoft.com/office/drawing/2014/main" val="769193083"/>
                    </a:ext>
                  </a:extLst>
                </a:gridCol>
                <a:gridCol w="914400">
                  <a:extLst>
                    <a:ext uri="{9D8B030D-6E8A-4147-A177-3AD203B41FA5}">
                      <a16:colId xmlns:a16="http://schemas.microsoft.com/office/drawing/2014/main" val="1170464054"/>
                    </a:ext>
                  </a:extLst>
                </a:gridCol>
                <a:gridCol w="598577">
                  <a:extLst>
                    <a:ext uri="{9D8B030D-6E8A-4147-A177-3AD203B41FA5}">
                      <a16:colId xmlns:a16="http://schemas.microsoft.com/office/drawing/2014/main" val="4185480659"/>
                    </a:ext>
                  </a:extLst>
                </a:gridCol>
              </a:tblGrid>
              <a:tr h="0">
                <a:tc>
                  <a:txBody>
                    <a:bodyPr/>
                    <a:lstStyle/>
                    <a:p>
                      <a:pPr marL="179705" algn="l"/>
                      <a:r>
                        <a:rPr lang="en-AU" sz="1400" b="1">
                          <a:solidFill>
                            <a:schemeClr val="bg1"/>
                          </a:solidFill>
                          <a:latin typeface="+mj-lt"/>
                          <a:cs typeface="Arial"/>
                        </a:rPr>
                        <a:t>Title</a:t>
                      </a:r>
                    </a:p>
                  </a:txBody>
                  <a:tcPr marT="108000" marB="108000" anchor="ctr">
                    <a:lnL w="12700" cmpd="sng">
                      <a:noFill/>
                      <a:prstDash val="soli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79705" algn="l"/>
                      <a:r>
                        <a:rPr lang="en-AU" sz="1400" b="1">
                          <a:solidFill>
                            <a:schemeClr val="bg1"/>
                          </a:solidFill>
                          <a:latin typeface="+mj-lt"/>
                          <a:cs typeface="Arial"/>
                        </a:rPr>
                        <a:t>Audience and level</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79705" algn="l"/>
                      <a:r>
                        <a:rPr lang="en-AU" sz="1400" b="1">
                          <a:solidFill>
                            <a:schemeClr val="bg1"/>
                          </a:solidFill>
                          <a:latin typeface="+mj-lt"/>
                          <a:cs typeface="Arial"/>
                        </a:rPr>
                        <a:t>What you’ll learn</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a:rPr>
                        <a:t>Duration</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a:rPr>
                        <a:t>Format</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a:rPr>
                        <a:t>Cost</a:t>
                      </a:r>
                    </a:p>
                  </a:txBody>
                  <a:tcPr marL="0" marR="0" marT="108000" marB="108000" anchor="ctr">
                    <a:lnL w="6350" cap="flat" cmpd="sng" algn="ctr">
                      <a:solidFill>
                        <a:schemeClr val="bg1"/>
                      </a:solidFill>
                      <a:prstDash val="solid"/>
                      <a:round/>
                      <a:headEnd type="none" w="med" len="med"/>
                      <a:tailEnd type="none" w="med" len="med"/>
                    </a:lnL>
                    <a:lnR w="12700" cmpd="sng">
                      <a:noFill/>
                      <a:prstDash val="soli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27504248"/>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AU" sz="1200">
                          <a:solidFill>
                            <a:schemeClr val="tx1"/>
                          </a:solidFill>
                          <a:latin typeface="+mn-lt"/>
                          <a:ea typeface="+mn-ea"/>
                          <a:cs typeface="Arial"/>
                          <a:hlinkClick r:id="rId6"/>
                        </a:rPr>
                        <a:t>Procurement evaluations</a:t>
                      </a:r>
                      <a:endParaRPr lang="en-AU" sz="1200">
                        <a:solidFill>
                          <a:schemeClr val="tx1"/>
                        </a:solidFill>
                        <a:latin typeface="+mn-lt"/>
                        <a:ea typeface="+mn-ea"/>
                        <a:cs typeface="Arial"/>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a:rPr>
                        <a:t>Level: Intermediate</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a:rPr>
                        <a:t>Audience: Procurement professionals </a:t>
                      </a:r>
                    </a:p>
                    <a:p>
                      <a:pPr marL="0" indent="0">
                        <a:lnSpc>
                          <a:spcPct val="110000"/>
                        </a:lnSpc>
                        <a:spcAft>
                          <a:spcPts val="0"/>
                        </a:spcAft>
                        <a:buClr>
                          <a:srgbClr val="009484"/>
                        </a:buClr>
                        <a:buFont typeface="Wingdings" panose="05000000000000000000" pitchFamily="2" charset="2"/>
                        <a:buNone/>
                      </a:pPr>
                      <a:r>
                        <a:rPr lang="en-US" sz="1200">
                          <a:latin typeface="+mn-lt"/>
                          <a:cs typeface="Arial"/>
                        </a:rPr>
                        <a:t>(</a:t>
                      </a:r>
                      <a:r>
                        <a:rPr lang="en-AU" sz="1200">
                          <a:latin typeface="+mn-lt"/>
                          <a:cs typeface="Arial"/>
                        </a:rPr>
                        <a:t>NSW Government employees and eligible buyers)</a:t>
                      </a:r>
                    </a:p>
                    <a:p>
                      <a:pPr marL="0" indent="0">
                        <a:lnSpc>
                          <a:spcPct val="110000"/>
                        </a:lnSpc>
                        <a:spcAft>
                          <a:spcPts val="0"/>
                        </a:spcAft>
                        <a:buClr>
                          <a:srgbClr val="009484"/>
                        </a:buClr>
                        <a:buFont typeface="Wingdings" panose="05000000000000000000" pitchFamily="2" charset="2"/>
                        <a:buNone/>
                      </a:pPr>
                      <a:endParaRPr lang="en-AU"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AU" sz="1200">
                          <a:latin typeface="+mn-lt"/>
                          <a:cs typeface="Arial"/>
                        </a:rPr>
                        <a:t>Targets levels 1 and 2 in the Procurement Professionals Capability Set</a:t>
                      </a:r>
                    </a:p>
                    <a:p>
                      <a:pPr marL="0" indent="0">
                        <a:lnSpc>
                          <a:spcPct val="110000"/>
                        </a:lnSpc>
                        <a:spcAft>
                          <a:spcPts val="0"/>
                        </a:spcAft>
                        <a:buClr>
                          <a:srgbClr val="009484"/>
                        </a:buClr>
                        <a:buFont typeface="Wingdings" panose="05000000000000000000" pitchFamily="2" charset="2"/>
                        <a:buNone/>
                      </a:pPr>
                      <a:endParaRPr lang="en-AU"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AU" sz="1200" b="0">
                          <a:latin typeface="+mn-lt"/>
                          <a:cs typeface="Arial"/>
                        </a:rPr>
                        <a:t>Builds on the Procurement foundations and Applied Procurement and Contracting training</a:t>
                      </a:r>
                      <a:endParaRPr lang="en-US" sz="1200" b="0">
                        <a:latin typeface="+mn-lt"/>
                        <a:cs typeface="Arial"/>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nSpc>
                          <a:spcPct val="110000"/>
                        </a:lnSpc>
                        <a:spcBef>
                          <a:spcPts val="0"/>
                        </a:spcBef>
                        <a:spcAft>
                          <a:spcPts val="0"/>
                        </a:spcAft>
                        <a:buNone/>
                      </a:pPr>
                      <a:r>
                        <a:rPr lang="en-AU" sz="1200" noProof="0">
                          <a:solidFill>
                            <a:schemeClr val="tx1"/>
                          </a:solidFill>
                          <a:effectLst/>
                          <a:latin typeface="+mn-lt"/>
                          <a:cs typeface="Arial"/>
                        </a:rPr>
                        <a:t>Effective evaluation is key to ensuring procurement decisions remain fair, transparent, and aligned with organisational goals. From assessing technical specifications and pricing models to verifying compliance requirements, your ability to critically analyse submissions plays a vital role in achieving value for money and managing risk. </a:t>
                      </a:r>
                    </a:p>
                    <a:p>
                      <a:pPr marL="0" marR="0" lvl="0" indent="0">
                        <a:lnSpc>
                          <a:spcPct val="110000"/>
                        </a:lnSpc>
                        <a:spcBef>
                          <a:spcPts val="0"/>
                        </a:spcBef>
                        <a:spcAft>
                          <a:spcPts val="0"/>
                        </a:spcAft>
                        <a:buNone/>
                      </a:pPr>
                      <a:endParaRPr lang="en-AU" sz="1200" noProof="0">
                        <a:solidFill>
                          <a:schemeClr val="tx1"/>
                        </a:solidFill>
                        <a:effectLst/>
                        <a:latin typeface="+mn-lt"/>
                        <a:cs typeface="Arial"/>
                      </a:endParaRPr>
                    </a:p>
                    <a:p>
                      <a:pPr marL="0" marR="0" lvl="0" indent="0">
                        <a:lnSpc>
                          <a:spcPct val="110000"/>
                        </a:lnSpc>
                        <a:spcBef>
                          <a:spcPts val="0"/>
                        </a:spcBef>
                        <a:spcAft>
                          <a:spcPts val="0"/>
                        </a:spcAft>
                        <a:buNone/>
                      </a:pPr>
                      <a:r>
                        <a:rPr lang="en-AU" sz="1200" noProof="0">
                          <a:solidFill>
                            <a:schemeClr val="tx1"/>
                          </a:solidFill>
                          <a:effectLst/>
                          <a:latin typeface="+mn-lt"/>
                          <a:cs typeface="Arial"/>
                        </a:rPr>
                        <a:t>This module is designed to build your expertise and confidence in evaluating supplier proposals, equipping you with practical skills to apply consistent and informed judgment throughout the process.</a:t>
                      </a:r>
                      <a:endParaRPr lang="en-AU" sz="1200" noProof="0">
                        <a:solidFill>
                          <a:schemeClr val="tx1"/>
                        </a:solidFill>
                        <a:effectLst/>
                        <a:latin typeface="+mn-lt"/>
                        <a:ea typeface="+mn-ea"/>
                        <a:cs typeface="Arial"/>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eaLnBrk="1" fontAlgn="auto" latinLnBrk="0" hangingPunct="1">
                        <a:lnSpc>
                          <a:spcPct val="110000"/>
                        </a:lnSpc>
                        <a:spcBef>
                          <a:spcPts val="0"/>
                        </a:spcBef>
                        <a:spcAft>
                          <a:spcPts val="0"/>
                        </a:spcAft>
                        <a:buClr>
                          <a:srgbClr val="009484"/>
                        </a:buClr>
                        <a:buSzTx/>
                        <a:buFont typeface="Wingdings" panose="05000000000000000000" pitchFamily="2" charset="2"/>
                        <a:buNone/>
                      </a:pPr>
                      <a:r>
                        <a:rPr lang="en-US" sz="1200" b="0">
                          <a:latin typeface="+mn-lt"/>
                          <a:cs typeface="Arial"/>
                        </a:rPr>
                        <a:t>60 mins</a:t>
                      </a:r>
                      <a:endParaRPr lang="en-US" sz="1200" b="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a:rPr>
                        <a:t>Online, Self-paced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a:rPr>
                        <a:t>Free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18590324"/>
                  </a:ext>
                </a:extLst>
              </a:tr>
              <a:tr h="1483359">
                <a:tc>
                  <a:txBody>
                    <a:bodyPr/>
                    <a:lstStyle/>
                    <a:p>
                      <a:pPr marL="0" indent="0" eaLnBrk="1" hangingPunct="1">
                        <a:lnSpc>
                          <a:spcPct val="110000"/>
                        </a:lnSpc>
                        <a:spcAft>
                          <a:spcPts val="0"/>
                        </a:spcAft>
                        <a:buClr>
                          <a:srgbClr val="009484"/>
                        </a:buClr>
                        <a:buFont typeface="Wingdings" panose="05000000000000000000" pitchFamily="2" charset="2"/>
                        <a:buNone/>
                      </a:pPr>
                      <a:r>
                        <a:rPr lang="en-AU" sz="1200">
                          <a:solidFill>
                            <a:schemeClr val="tx1"/>
                          </a:solidFill>
                          <a:latin typeface="+mn-lt"/>
                          <a:ea typeface="+mn-ea"/>
                          <a:cs typeface="Arial"/>
                          <a:hlinkClick r:id="rId7"/>
                        </a:rPr>
                        <a:t>Supplier debriefings</a:t>
                      </a:r>
                      <a:endParaRPr lang="en-AU" sz="1200">
                        <a:solidFill>
                          <a:schemeClr val="tx1"/>
                        </a:solidFill>
                        <a:latin typeface="+mn-lt"/>
                        <a:ea typeface="+mn-ea"/>
                        <a:cs typeface="Arial"/>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AU"/>
                    </a:p>
                  </a:txBody>
                  <a:tcPr/>
                </a:tc>
                <a:tc>
                  <a:txBody>
                    <a:bodyPr/>
                    <a:lstStyle/>
                    <a:p>
                      <a:pPr marL="0" marR="0" lvl="0" indent="0">
                        <a:lnSpc>
                          <a:spcPct val="110000"/>
                        </a:lnSpc>
                        <a:spcBef>
                          <a:spcPts val="0"/>
                        </a:spcBef>
                        <a:spcAft>
                          <a:spcPts val="0"/>
                        </a:spcAft>
                        <a:buNone/>
                      </a:pPr>
                      <a:r>
                        <a:rPr lang="en-AU" sz="1200" b="0" i="0" kern="1200">
                          <a:solidFill>
                            <a:schemeClr val="tx1"/>
                          </a:solidFill>
                          <a:effectLst/>
                          <a:latin typeface="+mn-lt"/>
                          <a:ea typeface="+mn-ea"/>
                          <a:cs typeface="+mn-cs"/>
                        </a:rPr>
                        <a:t>Post tender debriefing is the process of providing feedback to suppliers that have responded to a procurement activity. Debriefs enhance supplier relationships, promote transparency and accountability, and foster learning and improvement. </a:t>
                      </a:r>
                    </a:p>
                    <a:p>
                      <a:pPr marL="0" marR="0" lvl="0" indent="0">
                        <a:lnSpc>
                          <a:spcPct val="110000"/>
                        </a:lnSpc>
                        <a:spcBef>
                          <a:spcPts val="0"/>
                        </a:spcBef>
                        <a:spcAft>
                          <a:spcPts val="0"/>
                        </a:spcAft>
                        <a:buNone/>
                      </a:pPr>
                      <a:endParaRPr lang="en-AU" sz="1200" b="0" i="0" kern="1200">
                        <a:solidFill>
                          <a:schemeClr val="tx1"/>
                        </a:solidFill>
                        <a:effectLst/>
                        <a:latin typeface="+mn-lt"/>
                        <a:ea typeface="+mn-ea"/>
                        <a:cs typeface="+mn-cs"/>
                      </a:endParaRPr>
                    </a:p>
                    <a:p>
                      <a:pPr marL="0" marR="0" lvl="0" indent="0">
                        <a:lnSpc>
                          <a:spcPct val="110000"/>
                        </a:lnSpc>
                        <a:spcBef>
                          <a:spcPts val="0"/>
                        </a:spcBef>
                        <a:spcAft>
                          <a:spcPts val="0"/>
                        </a:spcAft>
                        <a:buNone/>
                      </a:pPr>
                      <a:r>
                        <a:rPr lang="en-AU" sz="1200" b="0" i="0" kern="1200">
                          <a:solidFill>
                            <a:schemeClr val="tx1"/>
                          </a:solidFill>
                          <a:effectLst/>
                          <a:latin typeface="+mn-lt"/>
                          <a:ea typeface="+mn-ea"/>
                          <a:cs typeface="+mn-cs"/>
                        </a:rPr>
                        <a:t>This course covers the benefits, principles, and best practices of debriefing, and some common challenges and pitfalls to avoid. It will also provide practical tips and tools for planning, conducting, and documenting debriefs. </a:t>
                      </a:r>
                      <a:endParaRPr lang="en-AU" sz="1200">
                        <a:solidFill>
                          <a:schemeClr val="tx1"/>
                        </a:solidFill>
                        <a:effectLst/>
                        <a:latin typeface="+mn-lt"/>
                        <a:ea typeface="+mn-ea"/>
                        <a:cs typeface="Arial"/>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eaLnBrk="1" fontAlgn="auto" latinLnBrk="0" hangingPunct="1">
                        <a:lnSpc>
                          <a:spcPct val="110000"/>
                        </a:lnSpc>
                        <a:spcBef>
                          <a:spcPts val="0"/>
                        </a:spcBef>
                        <a:spcAft>
                          <a:spcPts val="0"/>
                        </a:spcAft>
                        <a:buClr>
                          <a:srgbClr val="009484"/>
                        </a:buClr>
                        <a:buSzTx/>
                        <a:buFont typeface="Wingdings" panose="05000000000000000000" pitchFamily="2" charset="2"/>
                        <a:buNone/>
                      </a:pPr>
                      <a:r>
                        <a:rPr lang="en-US" sz="1200" b="0">
                          <a:latin typeface="+mn-lt"/>
                          <a:cs typeface="Arial"/>
                        </a:rPr>
                        <a:t>30 mins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AU"/>
                    </a:p>
                  </a:txBody>
                  <a:tcPr/>
                </a:tc>
                <a:tc vMerge="1">
                  <a:txBody>
                    <a:bodyPr/>
                    <a:lstStyle/>
                    <a:p>
                      <a:endParaRPr lang="en-AU"/>
                    </a:p>
                  </a:txBody>
                  <a:tcPr/>
                </a:tc>
                <a:extLst>
                  <a:ext uri="{0D108BD9-81ED-4DB2-BD59-A6C34878D82A}">
                    <a16:rowId xmlns:a16="http://schemas.microsoft.com/office/drawing/2014/main" val="1262993881"/>
                  </a:ext>
                </a:extLst>
              </a:tr>
            </a:tbl>
          </a:graphicData>
        </a:graphic>
      </p:graphicFrame>
    </p:spTree>
    <p:custDataLst>
      <p:tags r:id="rId1"/>
    </p:custDataLst>
    <p:extLst>
      <p:ext uri="{BB962C8B-B14F-4D97-AF65-F5344CB8AC3E}">
        <p14:creationId xmlns:p14="http://schemas.microsoft.com/office/powerpoint/2010/main" val="20713618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D278D66-F419-4BE1-B301-54AF54BF2434}"/>
              </a:ext>
            </a:extLst>
          </p:cNvPr>
          <p:cNvSpPr/>
          <p:nvPr/>
        </p:nvSpPr>
        <p:spPr>
          <a:xfrm>
            <a:off x="8782050" y="6534150"/>
            <a:ext cx="3343275" cy="2329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itle 5">
            <a:extLst>
              <a:ext uri="{FF2B5EF4-FFF2-40B4-BE49-F238E27FC236}">
                <a16:creationId xmlns:a16="http://schemas.microsoft.com/office/drawing/2014/main" id="{01B1F0C4-C2E8-F640-9781-8602BF3F4B28}"/>
              </a:ext>
            </a:extLst>
          </p:cNvPr>
          <p:cNvSpPr>
            <a:spLocks noGrp="1"/>
          </p:cNvSpPr>
          <p:nvPr>
            <p:ph type="title"/>
          </p:nvPr>
        </p:nvSpPr>
        <p:spPr>
          <a:xfrm>
            <a:off x="498918" y="423361"/>
            <a:ext cx="10748681" cy="937467"/>
          </a:xfrm>
        </p:spPr>
        <p:txBody>
          <a:bodyPr/>
          <a:lstStyle/>
          <a:p>
            <a:r>
              <a:rPr lang="en-AU">
                <a:solidFill>
                  <a:schemeClr val="accent1"/>
                </a:solidFill>
                <a:latin typeface="+mj-lt"/>
                <a:hlinkClick r:id="rId4">
                  <a:extLst>
                    <a:ext uri="{A12FA001-AC4F-418D-AE19-62706E023703}">
                      <ahyp:hlinkClr xmlns:ahyp="http://schemas.microsoft.com/office/drawing/2018/hyperlinkcolor" val="tx"/>
                    </a:ext>
                  </a:extLst>
                </a:hlinkClick>
              </a:rPr>
              <a:t>Procurement skills booster training</a:t>
            </a:r>
            <a:r>
              <a:rPr lang="en-AU">
                <a:solidFill>
                  <a:schemeClr val="accent1"/>
                </a:solidFill>
                <a:latin typeface="+mj-lt"/>
              </a:rPr>
              <a:t> (learning path)</a:t>
            </a:r>
            <a:endParaRPr lang="en-US">
              <a:solidFill>
                <a:schemeClr val="accent1"/>
              </a:solidFill>
              <a:latin typeface="+mj-lt"/>
            </a:endParaRPr>
          </a:p>
        </p:txBody>
      </p:sp>
      <p:sp>
        <p:nvSpPr>
          <p:cNvPr id="8" name="Content Placeholder 53">
            <a:extLst>
              <a:ext uri="{FF2B5EF4-FFF2-40B4-BE49-F238E27FC236}">
                <a16:creationId xmlns:a16="http://schemas.microsoft.com/office/drawing/2014/main" id="{C62EE913-CBEB-44F4-B8D8-689018267FCA}"/>
              </a:ext>
            </a:extLst>
          </p:cNvPr>
          <p:cNvSpPr txBox="1">
            <a:spLocks/>
          </p:cNvSpPr>
          <p:nvPr/>
        </p:nvSpPr>
        <p:spPr>
          <a:xfrm>
            <a:off x="423660" y="942876"/>
            <a:ext cx="10847294" cy="417952"/>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r>
              <a:rPr lang="en-AU" sz="1800" kern="0">
                <a:cs typeface="Arial" panose="020B0604020202020204" pitchFamily="34" charset="0"/>
              </a:rPr>
              <a:t>Develop your strategic procurement capabilities as a procurement professional</a:t>
            </a:r>
            <a:endParaRPr lang="en-US" sz="1800" kern="0">
              <a:cs typeface="Arial" panose="020B0604020202020204" pitchFamily="34" charset="0"/>
            </a:endParaRPr>
          </a:p>
        </p:txBody>
      </p:sp>
      <p:pic>
        <p:nvPicPr>
          <p:cNvPr id="60" name="Graphic 59">
            <a:extLst>
              <a:ext uri="{FF2B5EF4-FFF2-40B4-BE49-F238E27FC236}">
                <a16:creationId xmlns:a16="http://schemas.microsoft.com/office/drawing/2014/main" id="{48D2126D-529B-4954-9F5A-F030D9B7EF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2818" y="2189271"/>
            <a:ext cx="501212" cy="505288"/>
          </a:xfrm>
          <a:prstGeom prst="rect">
            <a:avLst/>
          </a:prstGeom>
        </p:spPr>
      </p:pic>
      <p:graphicFrame>
        <p:nvGraphicFramePr>
          <p:cNvPr id="2" name="Table 2">
            <a:extLst>
              <a:ext uri="{FF2B5EF4-FFF2-40B4-BE49-F238E27FC236}">
                <a16:creationId xmlns:a16="http://schemas.microsoft.com/office/drawing/2014/main" id="{7F6BF9B3-32E5-46E8-AE72-E373A26A19B5}"/>
              </a:ext>
            </a:extLst>
          </p:cNvPr>
          <p:cNvGraphicFramePr>
            <a:graphicFrameLocks noGrp="1"/>
          </p:cNvGraphicFramePr>
          <p:nvPr>
            <p:extLst>
              <p:ext uri="{D42A27DB-BD31-4B8C-83A1-F6EECF244321}">
                <p14:modId xmlns:p14="http://schemas.microsoft.com/office/powerpoint/2010/main" val="1938222015"/>
              </p:ext>
            </p:extLst>
          </p:nvPr>
        </p:nvGraphicFramePr>
        <p:xfrm>
          <a:off x="498917" y="1720710"/>
          <a:ext cx="11358787" cy="4866777"/>
        </p:xfrm>
        <a:graphic>
          <a:graphicData uri="http://schemas.openxmlformats.org/drawingml/2006/table">
            <a:tbl>
              <a:tblPr firstRow="1" bandRow="1"/>
              <a:tblGrid>
                <a:gridCol w="1510858">
                  <a:extLst>
                    <a:ext uri="{9D8B030D-6E8A-4147-A177-3AD203B41FA5}">
                      <a16:colId xmlns:a16="http://schemas.microsoft.com/office/drawing/2014/main" val="903615920"/>
                    </a:ext>
                  </a:extLst>
                </a:gridCol>
                <a:gridCol w="1740189">
                  <a:extLst>
                    <a:ext uri="{9D8B030D-6E8A-4147-A177-3AD203B41FA5}">
                      <a16:colId xmlns:a16="http://schemas.microsoft.com/office/drawing/2014/main" val="2608184171"/>
                    </a:ext>
                  </a:extLst>
                </a:gridCol>
                <a:gridCol w="5698836">
                  <a:extLst>
                    <a:ext uri="{9D8B030D-6E8A-4147-A177-3AD203B41FA5}">
                      <a16:colId xmlns:a16="http://schemas.microsoft.com/office/drawing/2014/main" val="1959420706"/>
                    </a:ext>
                  </a:extLst>
                </a:gridCol>
                <a:gridCol w="895927">
                  <a:extLst>
                    <a:ext uri="{9D8B030D-6E8A-4147-A177-3AD203B41FA5}">
                      <a16:colId xmlns:a16="http://schemas.microsoft.com/office/drawing/2014/main" val="769193083"/>
                    </a:ext>
                  </a:extLst>
                </a:gridCol>
                <a:gridCol w="914400">
                  <a:extLst>
                    <a:ext uri="{9D8B030D-6E8A-4147-A177-3AD203B41FA5}">
                      <a16:colId xmlns:a16="http://schemas.microsoft.com/office/drawing/2014/main" val="1170464054"/>
                    </a:ext>
                  </a:extLst>
                </a:gridCol>
                <a:gridCol w="598577">
                  <a:extLst>
                    <a:ext uri="{9D8B030D-6E8A-4147-A177-3AD203B41FA5}">
                      <a16:colId xmlns:a16="http://schemas.microsoft.com/office/drawing/2014/main" val="4185480659"/>
                    </a:ext>
                  </a:extLst>
                </a:gridCol>
              </a:tblGrid>
              <a:tr h="0">
                <a:tc>
                  <a:txBody>
                    <a:bodyPr/>
                    <a:lstStyle/>
                    <a:p>
                      <a:pPr marL="179705" algn="l"/>
                      <a:r>
                        <a:rPr lang="en-AU" sz="1400" b="1">
                          <a:solidFill>
                            <a:schemeClr val="bg1"/>
                          </a:solidFill>
                          <a:latin typeface="+mj-lt"/>
                          <a:cs typeface="Arial"/>
                        </a:rPr>
                        <a:t>Title</a:t>
                      </a:r>
                    </a:p>
                  </a:txBody>
                  <a:tcPr marT="108000" marB="108000" anchor="ctr">
                    <a:lnL w="12700" cmpd="sng">
                      <a:noFill/>
                      <a:prstDash val="soli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79705" algn="l"/>
                      <a:r>
                        <a:rPr lang="en-AU" sz="1400" b="1">
                          <a:solidFill>
                            <a:schemeClr val="bg1"/>
                          </a:solidFill>
                          <a:latin typeface="+mj-lt"/>
                          <a:cs typeface="Arial"/>
                        </a:rPr>
                        <a:t>Audience and level</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79705" algn="l"/>
                      <a:r>
                        <a:rPr lang="en-AU" sz="1400" b="1">
                          <a:solidFill>
                            <a:schemeClr val="bg1"/>
                          </a:solidFill>
                          <a:latin typeface="+mj-lt"/>
                          <a:cs typeface="Arial"/>
                        </a:rPr>
                        <a:t>What you’ll learn</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a:rPr>
                        <a:t>Duration</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a:rPr>
                        <a:t>Format</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a:rPr>
                        <a:t>Cost</a:t>
                      </a:r>
                    </a:p>
                  </a:txBody>
                  <a:tcPr marL="0" marR="0" marT="108000" marB="108000" anchor="ctr">
                    <a:lnL w="6350" cap="flat" cmpd="sng" algn="ctr">
                      <a:solidFill>
                        <a:schemeClr val="bg1"/>
                      </a:solidFill>
                      <a:prstDash val="solid"/>
                      <a:round/>
                      <a:headEnd type="none" w="med" len="med"/>
                      <a:tailEnd type="none" w="med" len="med"/>
                    </a:lnL>
                    <a:lnR w="12700" cmpd="sng">
                      <a:noFill/>
                      <a:prstDash val="soli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27504248"/>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AU" sz="1200">
                          <a:solidFill>
                            <a:schemeClr val="tx1"/>
                          </a:solidFill>
                          <a:latin typeface="+mn-lt"/>
                          <a:ea typeface="+mn-ea"/>
                          <a:cs typeface="Arial"/>
                          <a:hlinkClick r:id="rId6"/>
                        </a:rPr>
                        <a:t>Supplier Due Diligence</a:t>
                      </a:r>
                      <a:endParaRPr lang="en-AU" sz="1200">
                        <a:solidFill>
                          <a:schemeClr val="tx1"/>
                        </a:solidFill>
                        <a:latin typeface="+mn-lt"/>
                        <a:ea typeface="+mn-ea"/>
                        <a:cs typeface="Arial"/>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a:rPr>
                        <a:t>Level: Intermediate</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a:rPr>
                        <a:t>Audience: Procurement professionals </a:t>
                      </a:r>
                    </a:p>
                    <a:p>
                      <a:pPr marL="0" indent="0">
                        <a:lnSpc>
                          <a:spcPct val="110000"/>
                        </a:lnSpc>
                        <a:spcAft>
                          <a:spcPts val="0"/>
                        </a:spcAft>
                        <a:buClr>
                          <a:srgbClr val="009484"/>
                        </a:buClr>
                        <a:buFont typeface="Wingdings" panose="05000000000000000000" pitchFamily="2" charset="2"/>
                        <a:buNone/>
                      </a:pPr>
                      <a:r>
                        <a:rPr lang="en-US" sz="1200">
                          <a:latin typeface="+mn-lt"/>
                          <a:cs typeface="Arial"/>
                        </a:rPr>
                        <a:t>(</a:t>
                      </a:r>
                      <a:r>
                        <a:rPr lang="en-AU" sz="1200">
                          <a:latin typeface="+mn-lt"/>
                          <a:cs typeface="Arial"/>
                        </a:rPr>
                        <a:t>NSW Government employees and eligible buyers)</a:t>
                      </a:r>
                    </a:p>
                    <a:p>
                      <a:pPr marL="0" indent="0">
                        <a:lnSpc>
                          <a:spcPct val="110000"/>
                        </a:lnSpc>
                        <a:spcAft>
                          <a:spcPts val="0"/>
                        </a:spcAft>
                        <a:buClr>
                          <a:srgbClr val="009484"/>
                        </a:buClr>
                        <a:buFont typeface="Wingdings" panose="05000000000000000000" pitchFamily="2" charset="2"/>
                        <a:buNone/>
                      </a:pPr>
                      <a:endParaRPr lang="en-AU"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AU" sz="1200">
                          <a:latin typeface="+mn-lt"/>
                          <a:cs typeface="Arial"/>
                        </a:rPr>
                        <a:t>Targets levels 1 and 2 in the Procurement Professionals Capability Set</a:t>
                      </a:r>
                    </a:p>
                    <a:p>
                      <a:pPr marL="0" indent="0">
                        <a:lnSpc>
                          <a:spcPct val="110000"/>
                        </a:lnSpc>
                        <a:spcAft>
                          <a:spcPts val="0"/>
                        </a:spcAft>
                        <a:buClr>
                          <a:srgbClr val="009484"/>
                        </a:buClr>
                        <a:buFont typeface="Wingdings" panose="05000000000000000000" pitchFamily="2" charset="2"/>
                        <a:buNone/>
                      </a:pPr>
                      <a:endParaRPr lang="en-AU"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AU" sz="1200" b="0">
                          <a:latin typeface="+mn-lt"/>
                          <a:cs typeface="Arial"/>
                        </a:rPr>
                        <a:t>Builds on the Procurement foundations and Applied Procurement and Contracting training</a:t>
                      </a:r>
                      <a:endParaRPr lang="en-US" sz="1200" b="0">
                        <a:latin typeface="+mn-lt"/>
                        <a:cs typeface="Arial"/>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nSpc>
                          <a:spcPct val="110000"/>
                        </a:lnSpc>
                        <a:spcBef>
                          <a:spcPts val="0"/>
                        </a:spcBef>
                        <a:spcAft>
                          <a:spcPts val="0"/>
                        </a:spcAft>
                        <a:buNone/>
                      </a:pPr>
                      <a:r>
                        <a:rPr lang="en-AU" sz="1200" noProof="0">
                          <a:solidFill>
                            <a:schemeClr val="tx1"/>
                          </a:solidFill>
                          <a:effectLst/>
                          <a:latin typeface="+mn-lt"/>
                          <a:cs typeface="Arial"/>
                        </a:rPr>
                        <a:t>Learn to effectively make informed decisions, minimise risks, and help build a resilient and efficient supply chain: </a:t>
                      </a:r>
                      <a:endParaRPr lang="en-US" sz="1200">
                        <a:solidFill>
                          <a:schemeClr val="tx1"/>
                        </a:solidFill>
                        <a:effectLst/>
                        <a:latin typeface="+mn-lt"/>
                        <a:cs typeface="Arial"/>
                      </a:endParaRPr>
                    </a:p>
                    <a:p>
                      <a:pPr marL="0" marR="0" lvl="0" indent="0">
                        <a:lnSpc>
                          <a:spcPct val="110000"/>
                        </a:lnSpc>
                        <a:spcBef>
                          <a:spcPts val="0"/>
                        </a:spcBef>
                        <a:spcAft>
                          <a:spcPts val="0"/>
                        </a:spcAft>
                        <a:buNone/>
                      </a:pPr>
                      <a:endParaRPr lang="en-AU" sz="1200" b="0" i="0" u="none" strike="noStrike" noProof="0">
                        <a:effectLst/>
                        <a:latin typeface="+mn-lt"/>
                      </a:endParaRPr>
                    </a:p>
                    <a:p>
                      <a:pPr marL="171450" marR="0" lvl="0" indent="-171450" algn="l" eaLnBrk="1" fontAlgn="auto" latinLnBrk="0" hangingPunct="1">
                        <a:lnSpc>
                          <a:spcPct val="110000"/>
                        </a:lnSpc>
                        <a:spcBef>
                          <a:spcPts val="0"/>
                        </a:spcBef>
                        <a:spcAft>
                          <a:spcPts val="0"/>
                        </a:spcAft>
                        <a:buClr>
                          <a:srgbClr val="009484"/>
                        </a:buClr>
                        <a:buSzTx/>
                        <a:buFont typeface="Wingdings" panose="05000000000000000000" pitchFamily="2" charset="2"/>
                        <a:buChar char="§"/>
                      </a:pPr>
                      <a:r>
                        <a:rPr lang="en-AU" sz="1200" noProof="0">
                          <a:solidFill>
                            <a:schemeClr val="tx1"/>
                          </a:solidFill>
                          <a:effectLst/>
                          <a:latin typeface="+mn-lt"/>
                          <a:ea typeface="+mn-ea"/>
                          <a:cs typeface="Arial"/>
                        </a:rPr>
                        <a:t>Identify the benefits of supplier due diligence</a:t>
                      </a:r>
                    </a:p>
                    <a:p>
                      <a:pPr marL="171450" marR="0" lvl="0" indent="-171450" algn="l">
                        <a:lnSpc>
                          <a:spcPct val="110000"/>
                        </a:lnSpc>
                        <a:spcBef>
                          <a:spcPts val="0"/>
                        </a:spcBef>
                        <a:spcAft>
                          <a:spcPts val="0"/>
                        </a:spcAft>
                        <a:buClr>
                          <a:srgbClr val="009484"/>
                        </a:buClr>
                        <a:buSzTx/>
                        <a:buFont typeface="Wingdings" panose="05000000000000000000" pitchFamily="2" charset="2"/>
                        <a:buChar char="§"/>
                      </a:pPr>
                      <a:r>
                        <a:rPr lang="en-AU" sz="1200" noProof="0">
                          <a:solidFill>
                            <a:schemeClr val="tx1"/>
                          </a:solidFill>
                          <a:effectLst/>
                          <a:latin typeface="+mn-lt"/>
                          <a:ea typeface="+mn-ea"/>
                          <a:cs typeface="Arial"/>
                        </a:rPr>
                        <a:t>Conduct supplier due diligence in each stage of the procurement process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eaLnBrk="1" fontAlgn="auto" latinLnBrk="0" hangingPunct="1">
                        <a:lnSpc>
                          <a:spcPct val="110000"/>
                        </a:lnSpc>
                        <a:spcBef>
                          <a:spcPts val="0"/>
                        </a:spcBef>
                        <a:spcAft>
                          <a:spcPts val="0"/>
                        </a:spcAft>
                        <a:buClr>
                          <a:srgbClr val="009484"/>
                        </a:buClr>
                        <a:buSzTx/>
                        <a:buFont typeface="Wingdings" panose="05000000000000000000" pitchFamily="2" charset="2"/>
                        <a:buNone/>
                      </a:pPr>
                      <a:r>
                        <a:rPr lang="en-US" sz="1200" b="0">
                          <a:latin typeface="+mn-lt"/>
                          <a:cs typeface="Arial"/>
                        </a:rPr>
                        <a:t>20 mins</a:t>
                      </a:r>
                      <a:endParaRPr lang="en-US" sz="1200" b="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a:rPr>
                        <a:t>Online, Self-paced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a:rPr>
                        <a:t>Free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18590324"/>
                  </a:ext>
                </a:extLst>
              </a:tr>
              <a:tr h="1483359">
                <a:tc>
                  <a:txBody>
                    <a:bodyPr/>
                    <a:lstStyle/>
                    <a:p>
                      <a:pPr marL="0" indent="0" eaLnBrk="1" hangingPunct="1">
                        <a:lnSpc>
                          <a:spcPct val="110000"/>
                        </a:lnSpc>
                        <a:spcAft>
                          <a:spcPts val="0"/>
                        </a:spcAft>
                        <a:buClr>
                          <a:srgbClr val="009484"/>
                        </a:buClr>
                        <a:buFont typeface="Wingdings" panose="05000000000000000000" pitchFamily="2" charset="2"/>
                        <a:buNone/>
                      </a:pPr>
                      <a:endParaRPr lang="en-AU" sz="1200">
                        <a:solidFill>
                          <a:schemeClr val="tx1"/>
                        </a:solidFill>
                        <a:latin typeface="+mn-lt"/>
                        <a:ea typeface="+mn-ea"/>
                        <a:cs typeface="Arial"/>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AU"/>
                    </a:p>
                  </a:txBody>
                  <a:tcPr/>
                </a:tc>
                <a:tc>
                  <a:txBody>
                    <a:bodyPr/>
                    <a:lstStyle/>
                    <a:p>
                      <a:pPr marL="0" marR="0" lvl="0" indent="0">
                        <a:lnSpc>
                          <a:spcPct val="110000"/>
                        </a:lnSpc>
                        <a:spcBef>
                          <a:spcPts val="0"/>
                        </a:spcBef>
                        <a:spcAft>
                          <a:spcPts val="0"/>
                        </a:spcAft>
                        <a:buNone/>
                      </a:pPr>
                      <a:r>
                        <a:rPr lang="en-AU" sz="1200">
                          <a:solidFill>
                            <a:schemeClr val="tx1"/>
                          </a:solidFill>
                          <a:effectLst/>
                          <a:latin typeface="+mn-lt"/>
                          <a:ea typeface="+mn-ea"/>
                          <a:cs typeface="Arial"/>
                        </a:rPr>
                        <a:t>More coming soon.</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eaLnBrk="1" fontAlgn="auto" latinLnBrk="0" hangingPunct="1">
                        <a:lnSpc>
                          <a:spcPct val="110000"/>
                        </a:lnSpc>
                        <a:spcBef>
                          <a:spcPts val="0"/>
                        </a:spcBef>
                        <a:spcAft>
                          <a:spcPts val="0"/>
                        </a:spcAft>
                        <a:buClr>
                          <a:srgbClr val="009484"/>
                        </a:buClr>
                        <a:buSzTx/>
                        <a:buFont typeface="Wingdings" panose="05000000000000000000" pitchFamily="2" charset="2"/>
                        <a:buNone/>
                      </a:pPr>
                      <a:endParaRPr lang="en-US" sz="1200" b="0">
                        <a:latin typeface="+mn-lt"/>
                        <a:cs typeface="Arial"/>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AU"/>
                    </a:p>
                  </a:txBody>
                  <a:tcPr/>
                </a:tc>
                <a:tc vMerge="1">
                  <a:txBody>
                    <a:bodyPr/>
                    <a:lstStyle/>
                    <a:p>
                      <a:endParaRPr lang="en-AU"/>
                    </a:p>
                  </a:txBody>
                  <a:tcPr/>
                </a:tc>
                <a:extLst>
                  <a:ext uri="{0D108BD9-81ED-4DB2-BD59-A6C34878D82A}">
                    <a16:rowId xmlns:a16="http://schemas.microsoft.com/office/drawing/2014/main" val="1262993881"/>
                  </a:ext>
                </a:extLst>
              </a:tr>
            </a:tbl>
          </a:graphicData>
        </a:graphic>
      </p:graphicFrame>
    </p:spTree>
    <p:custDataLst>
      <p:tags r:id="rId1"/>
    </p:custDataLst>
    <p:extLst>
      <p:ext uri="{BB962C8B-B14F-4D97-AF65-F5344CB8AC3E}">
        <p14:creationId xmlns:p14="http://schemas.microsoft.com/office/powerpoint/2010/main" val="35010423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1B1F0C4-C2E8-F640-9781-8602BF3F4B28}"/>
              </a:ext>
            </a:extLst>
          </p:cNvPr>
          <p:cNvSpPr>
            <a:spLocks noGrp="1"/>
          </p:cNvSpPr>
          <p:nvPr>
            <p:ph type="title"/>
          </p:nvPr>
        </p:nvSpPr>
        <p:spPr>
          <a:xfrm>
            <a:off x="498918" y="423361"/>
            <a:ext cx="10748681" cy="937467"/>
          </a:xfrm>
        </p:spPr>
        <p:txBody>
          <a:bodyPr/>
          <a:lstStyle/>
          <a:p>
            <a:r>
              <a:rPr lang="en-AU">
                <a:solidFill>
                  <a:schemeClr val="accent1"/>
                </a:solidFill>
                <a:latin typeface="+mj-lt"/>
              </a:rPr>
              <a:t>Procurement and contracting qualifications</a:t>
            </a:r>
            <a:endParaRPr lang="en-US">
              <a:solidFill>
                <a:schemeClr val="accent1"/>
              </a:solidFill>
              <a:latin typeface="+mj-lt"/>
            </a:endParaRPr>
          </a:p>
        </p:txBody>
      </p:sp>
      <p:sp>
        <p:nvSpPr>
          <p:cNvPr id="8" name="Content Placeholder 53">
            <a:extLst>
              <a:ext uri="{FF2B5EF4-FFF2-40B4-BE49-F238E27FC236}">
                <a16:creationId xmlns:a16="http://schemas.microsoft.com/office/drawing/2014/main" id="{C62EE913-CBEB-44F4-B8D8-689018267FCA}"/>
              </a:ext>
            </a:extLst>
          </p:cNvPr>
          <p:cNvSpPr txBox="1">
            <a:spLocks/>
          </p:cNvSpPr>
          <p:nvPr/>
        </p:nvSpPr>
        <p:spPr>
          <a:xfrm>
            <a:off x="423660" y="942876"/>
            <a:ext cx="10847294" cy="417952"/>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r>
              <a:rPr lang="en-AU" sz="1800" kern="0">
                <a:cs typeface="Arial" panose="020B0604020202020204" pitchFamily="34" charset="0"/>
              </a:rPr>
              <a:t>Nationally recognised training for public sector procurement professionals</a:t>
            </a:r>
            <a:endParaRPr lang="en-US" sz="1800" kern="0">
              <a:cs typeface="Arial" panose="020B0604020202020204" pitchFamily="34" charset="0"/>
            </a:endParaRPr>
          </a:p>
        </p:txBody>
      </p:sp>
      <p:pic>
        <p:nvPicPr>
          <p:cNvPr id="60" name="Graphic 59">
            <a:extLst>
              <a:ext uri="{FF2B5EF4-FFF2-40B4-BE49-F238E27FC236}">
                <a16:creationId xmlns:a16="http://schemas.microsoft.com/office/drawing/2014/main" id="{48D2126D-529B-4954-9F5A-F030D9B7EF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2818" y="2189271"/>
            <a:ext cx="501212" cy="505288"/>
          </a:xfrm>
          <a:prstGeom prst="rect">
            <a:avLst/>
          </a:prstGeom>
        </p:spPr>
      </p:pic>
      <p:graphicFrame>
        <p:nvGraphicFramePr>
          <p:cNvPr id="2" name="Table 2">
            <a:extLst>
              <a:ext uri="{FF2B5EF4-FFF2-40B4-BE49-F238E27FC236}">
                <a16:creationId xmlns:a16="http://schemas.microsoft.com/office/drawing/2014/main" id="{7F6BF9B3-32E5-46E8-AE72-E373A26A19B5}"/>
              </a:ext>
            </a:extLst>
          </p:cNvPr>
          <p:cNvGraphicFramePr>
            <a:graphicFrameLocks noGrp="1"/>
          </p:cNvGraphicFramePr>
          <p:nvPr>
            <p:extLst>
              <p:ext uri="{D42A27DB-BD31-4B8C-83A1-F6EECF244321}">
                <p14:modId xmlns:p14="http://schemas.microsoft.com/office/powerpoint/2010/main" val="1161306229"/>
              </p:ext>
            </p:extLst>
          </p:nvPr>
        </p:nvGraphicFramePr>
        <p:xfrm>
          <a:off x="498917" y="1720710"/>
          <a:ext cx="11358787" cy="3257433"/>
        </p:xfrm>
        <a:graphic>
          <a:graphicData uri="http://schemas.openxmlformats.org/drawingml/2006/table">
            <a:tbl>
              <a:tblPr firstRow="1" bandRow="1"/>
              <a:tblGrid>
                <a:gridCol w="1510858">
                  <a:extLst>
                    <a:ext uri="{9D8B030D-6E8A-4147-A177-3AD203B41FA5}">
                      <a16:colId xmlns:a16="http://schemas.microsoft.com/office/drawing/2014/main" val="903615920"/>
                    </a:ext>
                  </a:extLst>
                </a:gridCol>
                <a:gridCol w="1675534">
                  <a:extLst>
                    <a:ext uri="{9D8B030D-6E8A-4147-A177-3AD203B41FA5}">
                      <a16:colId xmlns:a16="http://schemas.microsoft.com/office/drawing/2014/main" val="2608184171"/>
                    </a:ext>
                  </a:extLst>
                </a:gridCol>
                <a:gridCol w="5680364">
                  <a:extLst>
                    <a:ext uri="{9D8B030D-6E8A-4147-A177-3AD203B41FA5}">
                      <a16:colId xmlns:a16="http://schemas.microsoft.com/office/drawing/2014/main" val="1959420706"/>
                    </a:ext>
                  </a:extLst>
                </a:gridCol>
                <a:gridCol w="822036">
                  <a:extLst>
                    <a:ext uri="{9D8B030D-6E8A-4147-A177-3AD203B41FA5}">
                      <a16:colId xmlns:a16="http://schemas.microsoft.com/office/drawing/2014/main" val="769193083"/>
                    </a:ext>
                  </a:extLst>
                </a:gridCol>
                <a:gridCol w="932873">
                  <a:extLst>
                    <a:ext uri="{9D8B030D-6E8A-4147-A177-3AD203B41FA5}">
                      <a16:colId xmlns:a16="http://schemas.microsoft.com/office/drawing/2014/main" val="1170464054"/>
                    </a:ext>
                  </a:extLst>
                </a:gridCol>
                <a:gridCol w="737122">
                  <a:extLst>
                    <a:ext uri="{9D8B030D-6E8A-4147-A177-3AD203B41FA5}">
                      <a16:colId xmlns:a16="http://schemas.microsoft.com/office/drawing/2014/main" val="4185480659"/>
                    </a:ext>
                  </a:extLst>
                </a:gridCol>
              </a:tblGrid>
              <a:tr h="0">
                <a:tc>
                  <a:txBody>
                    <a:bodyPr/>
                    <a:lstStyle/>
                    <a:p>
                      <a:pPr marL="180000" algn="l"/>
                      <a:r>
                        <a:rPr lang="en-AU" sz="1400" b="1">
                          <a:solidFill>
                            <a:schemeClr val="bg1"/>
                          </a:solidFill>
                          <a:latin typeface="+mj-lt"/>
                          <a:cs typeface="Arial" panose="020B0604020202020204" pitchFamily="34" charset="0"/>
                        </a:rPr>
                        <a:t>Title</a:t>
                      </a:r>
                    </a:p>
                  </a:txBody>
                  <a:tcPr marT="108000" marB="108000" anchor="ctr">
                    <a:lnL w="12700" cmpd="sng">
                      <a:noFill/>
                      <a:prstDash val="soli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Audience and level</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What you’ll learn</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Duration</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Format</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Cost</a:t>
                      </a:r>
                    </a:p>
                  </a:txBody>
                  <a:tcPr marL="0" marR="0" marT="108000" marB="108000" anchor="ctr">
                    <a:lnL w="6350" cap="flat" cmpd="sng" algn="ctr">
                      <a:solidFill>
                        <a:schemeClr val="bg1"/>
                      </a:solidFill>
                      <a:prstDash val="solid"/>
                      <a:round/>
                      <a:headEnd type="none" w="med" len="med"/>
                      <a:tailEnd type="none" w="med" len="med"/>
                    </a:lnL>
                    <a:lnR w="12700" cmpd="sng">
                      <a:noFill/>
                      <a:prstDash val="soli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27504248"/>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AU" sz="1200">
                          <a:solidFill>
                            <a:schemeClr val="tx1"/>
                          </a:solidFill>
                          <a:latin typeface="+mn-lt"/>
                          <a:ea typeface="+mn-ea"/>
                          <a:cs typeface="Arial" panose="020B0604020202020204" pitchFamily="34" charset="0"/>
                          <a:hlinkClick r:id="rId5"/>
                        </a:rPr>
                        <a:t>Diploma of procurement and contracting</a:t>
                      </a:r>
                      <a:endParaRPr lang="en-AU" sz="1200">
                        <a:solidFill>
                          <a:schemeClr val="tx1"/>
                        </a:solidFill>
                        <a:latin typeface="+mn-lt"/>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Level: Advanced</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Audience: </a:t>
                      </a:r>
                      <a:r>
                        <a:rPr lang="en-AU" sz="1200">
                          <a:latin typeface="+mn-lt"/>
                          <a:cs typeface="Arial" panose="020B0604020202020204" pitchFamily="34" charset="0"/>
                        </a:rPr>
                        <a:t>professional procurement and contract management officers who are experienced in NSW public sector procurement</a:t>
                      </a:r>
                      <a:endParaRPr lang="en-US" sz="120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effectLst/>
                          <a:latin typeface="+mn-lt"/>
                          <a:ea typeface="Calibri" panose="020F0502020204030204" pitchFamily="34" charset="0"/>
                          <a:cs typeface="Arial" panose="020B0604020202020204" pitchFamily="34" charset="0"/>
                        </a:rPr>
                        <a:t>This course looks at planning, sourcing and managing complex procurement activities. It includes evaluating offers, negotiating and performance managing complex contracts.</a:t>
                      </a: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AU" sz="1200">
                        <a:solidFill>
                          <a:schemeClr val="tx1"/>
                        </a:solidFill>
                        <a:effectLst/>
                        <a:latin typeface="+mn-lt"/>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Establish a governance framework for a complex procurement.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Develop a complex procurement plan.</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Manage risk in a procurement.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Manage a complex procurement activity.</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Evaluate a complex procurement.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Negotiate successful procurement outcomes.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Manage a complex contract.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Manage contractor performance.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9 days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panose="020B0604020202020204" pitchFamily="34" charset="0"/>
                        </a:rPr>
                        <a:t>In-person or online, instructor-led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$5900</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18590324"/>
                  </a:ext>
                </a:extLst>
              </a:tr>
            </a:tbl>
          </a:graphicData>
        </a:graphic>
      </p:graphicFrame>
    </p:spTree>
    <p:custDataLst>
      <p:tags r:id="rId1"/>
    </p:custDataLst>
    <p:extLst>
      <p:ext uri="{BB962C8B-B14F-4D97-AF65-F5344CB8AC3E}">
        <p14:creationId xmlns:p14="http://schemas.microsoft.com/office/powerpoint/2010/main" val="26015583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1B1F0C4-C2E8-F640-9781-8602BF3F4B28}"/>
              </a:ext>
            </a:extLst>
          </p:cNvPr>
          <p:cNvSpPr>
            <a:spLocks noGrp="1"/>
          </p:cNvSpPr>
          <p:nvPr>
            <p:ph type="title"/>
          </p:nvPr>
        </p:nvSpPr>
        <p:spPr>
          <a:xfrm>
            <a:off x="498918" y="423361"/>
            <a:ext cx="10748681" cy="937467"/>
          </a:xfrm>
        </p:spPr>
        <p:txBody>
          <a:bodyPr/>
          <a:lstStyle/>
          <a:p>
            <a:r>
              <a:rPr lang="en-AU">
                <a:solidFill>
                  <a:schemeClr val="accent1"/>
                </a:solidFill>
                <a:latin typeface="+mj-lt"/>
              </a:rPr>
              <a:t>Procurement and contracting qualifications</a:t>
            </a:r>
            <a:endParaRPr lang="en-US">
              <a:solidFill>
                <a:schemeClr val="accent1"/>
              </a:solidFill>
              <a:latin typeface="+mj-lt"/>
            </a:endParaRPr>
          </a:p>
        </p:txBody>
      </p:sp>
      <p:sp>
        <p:nvSpPr>
          <p:cNvPr id="8" name="Content Placeholder 53">
            <a:extLst>
              <a:ext uri="{FF2B5EF4-FFF2-40B4-BE49-F238E27FC236}">
                <a16:creationId xmlns:a16="http://schemas.microsoft.com/office/drawing/2014/main" id="{C62EE913-CBEB-44F4-B8D8-689018267FCA}"/>
              </a:ext>
            </a:extLst>
          </p:cNvPr>
          <p:cNvSpPr txBox="1">
            <a:spLocks/>
          </p:cNvSpPr>
          <p:nvPr/>
        </p:nvSpPr>
        <p:spPr>
          <a:xfrm>
            <a:off x="423660" y="942876"/>
            <a:ext cx="10847294" cy="584083"/>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r>
              <a:rPr lang="en-AU" sz="1800" kern="0">
                <a:cs typeface="Arial" panose="020B0604020202020204" pitchFamily="34" charset="0"/>
              </a:rPr>
              <a:t>Nationally recognised training for public sector procurement professionals</a:t>
            </a:r>
            <a:endParaRPr lang="en-US" sz="1800" kern="0">
              <a:cs typeface="Arial" panose="020B0604020202020204" pitchFamily="34" charset="0"/>
            </a:endParaRPr>
          </a:p>
        </p:txBody>
      </p:sp>
      <p:pic>
        <p:nvPicPr>
          <p:cNvPr id="60" name="Graphic 59">
            <a:extLst>
              <a:ext uri="{FF2B5EF4-FFF2-40B4-BE49-F238E27FC236}">
                <a16:creationId xmlns:a16="http://schemas.microsoft.com/office/drawing/2014/main" id="{48D2126D-529B-4954-9F5A-F030D9B7EF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2818" y="2189271"/>
            <a:ext cx="501212" cy="505288"/>
          </a:xfrm>
          <a:prstGeom prst="rect">
            <a:avLst/>
          </a:prstGeom>
        </p:spPr>
      </p:pic>
      <p:graphicFrame>
        <p:nvGraphicFramePr>
          <p:cNvPr id="2" name="Table 2">
            <a:extLst>
              <a:ext uri="{FF2B5EF4-FFF2-40B4-BE49-F238E27FC236}">
                <a16:creationId xmlns:a16="http://schemas.microsoft.com/office/drawing/2014/main" id="{7F6BF9B3-32E5-46E8-AE72-E373A26A19B5}"/>
              </a:ext>
            </a:extLst>
          </p:cNvPr>
          <p:cNvGraphicFramePr>
            <a:graphicFrameLocks noGrp="1"/>
          </p:cNvGraphicFramePr>
          <p:nvPr>
            <p:extLst>
              <p:ext uri="{D42A27DB-BD31-4B8C-83A1-F6EECF244321}">
                <p14:modId xmlns:p14="http://schemas.microsoft.com/office/powerpoint/2010/main" val="4248311652"/>
              </p:ext>
            </p:extLst>
          </p:nvPr>
        </p:nvGraphicFramePr>
        <p:xfrm>
          <a:off x="498917" y="1720710"/>
          <a:ext cx="11358787" cy="3458601"/>
        </p:xfrm>
        <a:graphic>
          <a:graphicData uri="http://schemas.openxmlformats.org/drawingml/2006/table">
            <a:tbl>
              <a:tblPr firstRow="1" bandRow="1"/>
              <a:tblGrid>
                <a:gridCol w="1510858">
                  <a:extLst>
                    <a:ext uri="{9D8B030D-6E8A-4147-A177-3AD203B41FA5}">
                      <a16:colId xmlns:a16="http://schemas.microsoft.com/office/drawing/2014/main" val="903615920"/>
                    </a:ext>
                  </a:extLst>
                </a:gridCol>
                <a:gridCol w="1675534">
                  <a:extLst>
                    <a:ext uri="{9D8B030D-6E8A-4147-A177-3AD203B41FA5}">
                      <a16:colId xmlns:a16="http://schemas.microsoft.com/office/drawing/2014/main" val="2608184171"/>
                    </a:ext>
                  </a:extLst>
                </a:gridCol>
                <a:gridCol w="5680364">
                  <a:extLst>
                    <a:ext uri="{9D8B030D-6E8A-4147-A177-3AD203B41FA5}">
                      <a16:colId xmlns:a16="http://schemas.microsoft.com/office/drawing/2014/main" val="1959420706"/>
                    </a:ext>
                  </a:extLst>
                </a:gridCol>
                <a:gridCol w="794327">
                  <a:extLst>
                    <a:ext uri="{9D8B030D-6E8A-4147-A177-3AD203B41FA5}">
                      <a16:colId xmlns:a16="http://schemas.microsoft.com/office/drawing/2014/main" val="769193083"/>
                    </a:ext>
                  </a:extLst>
                </a:gridCol>
                <a:gridCol w="960582">
                  <a:extLst>
                    <a:ext uri="{9D8B030D-6E8A-4147-A177-3AD203B41FA5}">
                      <a16:colId xmlns:a16="http://schemas.microsoft.com/office/drawing/2014/main" val="1170464054"/>
                    </a:ext>
                  </a:extLst>
                </a:gridCol>
                <a:gridCol w="737122">
                  <a:extLst>
                    <a:ext uri="{9D8B030D-6E8A-4147-A177-3AD203B41FA5}">
                      <a16:colId xmlns:a16="http://schemas.microsoft.com/office/drawing/2014/main" val="4185480659"/>
                    </a:ext>
                  </a:extLst>
                </a:gridCol>
              </a:tblGrid>
              <a:tr h="0">
                <a:tc>
                  <a:txBody>
                    <a:bodyPr/>
                    <a:lstStyle/>
                    <a:p>
                      <a:pPr marL="180000" algn="l"/>
                      <a:r>
                        <a:rPr lang="en-AU" sz="1400" b="1">
                          <a:solidFill>
                            <a:schemeClr val="bg1"/>
                          </a:solidFill>
                          <a:latin typeface="+mj-lt"/>
                          <a:cs typeface="Arial" panose="020B0604020202020204" pitchFamily="34" charset="0"/>
                        </a:rPr>
                        <a:t>Title</a:t>
                      </a:r>
                    </a:p>
                  </a:txBody>
                  <a:tcPr marT="108000" marB="108000" anchor="ctr">
                    <a:lnL w="12700" cmpd="sng">
                      <a:noFill/>
                      <a:prstDash val="soli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Audience and level</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What you’ll learn</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Duration</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Format</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Cost</a:t>
                      </a:r>
                    </a:p>
                  </a:txBody>
                  <a:tcPr marL="0" marR="0" marT="108000" marB="108000" anchor="ctr">
                    <a:lnL w="6350" cap="flat" cmpd="sng" algn="ctr">
                      <a:solidFill>
                        <a:schemeClr val="bg1"/>
                      </a:solidFill>
                      <a:prstDash val="solid"/>
                      <a:round/>
                      <a:headEnd type="none" w="med" len="med"/>
                      <a:tailEnd type="none" w="med" len="med"/>
                    </a:lnL>
                    <a:lnR w="12700" cmpd="sng">
                      <a:noFill/>
                      <a:prstDash val="soli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27504248"/>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AU" sz="1200">
                          <a:solidFill>
                            <a:schemeClr val="tx1"/>
                          </a:solidFill>
                          <a:latin typeface="+mn-lt"/>
                          <a:ea typeface="+mn-ea"/>
                          <a:cs typeface="Arial" panose="020B0604020202020204" pitchFamily="34" charset="0"/>
                          <a:hlinkClick r:id="rId5"/>
                        </a:rPr>
                        <a:t>Advanced diploma of procurement and contracting</a:t>
                      </a:r>
                      <a:endParaRPr lang="en-AU" sz="1200">
                        <a:solidFill>
                          <a:schemeClr val="tx1"/>
                        </a:solidFill>
                        <a:latin typeface="+mn-lt"/>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Level: Advanced</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Audience: </a:t>
                      </a:r>
                      <a:r>
                        <a:rPr lang="en-AU" sz="1200">
                          <a:latin typeface="+mn-lt"/>
                          <a:cs typeface="Arial" panose="020B0604020202020204" pitchFamily="34" charset="0"/>
                        </a:rPr>
                        <a:t>Suitable for experienced procurement professionals wanting to enhance their strategic management knowledge and skill base</a:t>
                      </a:r>
                      <a:endParaRPr lang="en-US" sz="120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effectLst/>
                          <a:latin typeface="+mn-lt"/>
                          <a:ea typeface="Calibri" panose="020F0502020204030204" pitchFamily="34" charset="0"/>
                          <a:cs typeface="Arial" panose="020B0604020202020204" pitchFamily="34" charset="0"/>
                        </a:rPr>
                        <a:t>This course </a:t>
                      </a:r>
                      <a:r>
                        <a:rPr lang="en-AU" sz="1200">
                          <a:solidFill>
                            <a:schemeClr val="tx1"/>
                          </a:solidFill>
                          <a:effectLst/>
                          <a:latin typeface="+mn-lt"/>
                          <a:cs typeface="Arial" panose="020B0604020202020204" pitchFamily="34" charset="0"/>
                        </a:rPr>
                        <a:t>focuses on the skills to manage the procurement function within an agency, or to develop agency policies, processes and procurement capability.</a:t>
                      </a: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AU" sz="1200">
                        <a:solidFill>
                          <a:schemeClr val="tx1"/>
                        </a:solidFill>
                        <a:effectLst/>
                        <a:latin typeface="+mn-lt"/>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D</a:t>
                      </a:r>
                      <a:r>
                        <a:rPr lang="en-AU" sz="1200">
                          <a:solidFill>
                            <a:schemeClr val="tx1"/>
                          </a:solidFill>
                          <a:effectLst/>
                          <a:latin typeface="+mn-lt"/>
                          <a:ea typeface="+mn-ea"/>
                          <a:cs typeface="Arial" panose="020B0604020202020204" pitchFamily="34" charset="0"/>
                        </a:rPr>
                        <a:t>evelop organisational procurement plans.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Strategically analyse agency procurement spend by category.</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Direct and manage continuous improvement and change in the procurement function.</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Develop opportunities for coordinated procurement within and across agencies.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Manage strategic procurement negotiations.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Manage strategic procurement risk.</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Strategically direct the management of contracts across an agency.</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9 days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panose="020B0604020202020204" pitchFamily="34" charset="0"/>
                        </a:rPr>
                        <a:t>In-person or online, instructor-led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$5900</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47978822"/>
                  </a:ext>
                </a:extLst>
              </a:tr>
            </a:tbl>
          </a:graphicData>
        </a:graphic>
      </p:graphicFrame>
    </p:spTree>
    <p:custDataLst>
      <p:tags r:id="rId1"/>
    </p:custDataLst>
    <p:extLst>
      <p:ext uri="{BB962C8B-B14F-4D97-AF65-F5344CB8AC3E}">
        <p14:creationId xmlns:p14="http://schemas.microsoft.com/office/powerpoint/2010/main" val="5342488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1B1F0C4-C2E8-F640-9781-8602BF3F4B28}"/>
              </a:ext>
            </a:extLst>
          </p:cNvPr>
          <p:cNvSpPr>
            <a:spLocks noGrp="1"/>
          </p:cNvSpPr>
          <p:nvPr>
            <p:ph type="title"/>
          </p:nvPr>
        </p:nvSpPr>
        <p:spPr>
          <a:xfrm>
            <a:off x="498918" y="423361"/>
            <a:ext cx="10748681" cy="937467"/>
          </a:xfrm>
        </p:spPr>
        <p:txBody>
          <a:bodyPr/>
          <a:lstStyle/>
          <a:p>
            <a:r>
              <a:rPr lang="en-AU">
                <a:solidFill>
                  <a:schemeClr val="accent1"/>
                </a:solidFill>
                <a:latin typeface="+mj-lt"/>
              </a:rPr>
              <a:t>Other procurement training for buyers</a:t>
            </a:r>
            <a:endParaRPr lang="en-US">
              <a:solidFill>
                <a:schemeClr val="accent1"/>
              </a:solidFill>
              <a:latin typeface="+mj-lt"/>
            </a:endParaRPr>
          </a:p>
        </p:txBody>
      </p:sp>
      <p:sp>
        <p:nvSpPr>
          <p:cNvPr id="8" name="Content Placeholder 53">
            <a:extLst>
              <a:ext uri="{FF2B5EF4-FFF2-40B4-BE49-F238E27FC236}">
                <a16:creationId xmlns:a16="http://schemas.microsoft.com/office/drawing/2014/main" id="{C62EE913-CBEB-44F4-B8D8-689018267FCA}"/>
              </a:ext>
            </a:extLst>
          </p:cNvPr>
          <p:cNvSpPr txBox="1">
            <a:spLocks/>
          </p:cNvSpPr>
          <p:nvPr/>
        </p:nvSpPr>
        <p:spPr>
          <a:xfrm>
            <a:off x="423660" y="942876"/>
            <a:ext cx="10847294" cy="276999"/>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endParaRPr lang="en-US" sz="1800" b="1" kern="0">
              <a:solidFill>
                <a:schemeClr val="bg2"/>
              </a:solidFill>
              <a:latin typeface="Arial" panose="020B0604020202020204" pitchFamily="34" charset="0"/>
              <a:cs typeface="Arial" panose="020B0604020202020204" pitchFamily="34" charset="0"/>
            </a:endParaRPr>
          </a:p>
        </p:txBody>
      </p:sp>
      <p:pic>
        <p:nvPicPr>
          <p:cNvPr id="60" name="Graphic 59">
            <a:extLst>
              <a:ext uri="{FF2B5EF4-FFF2-40B4-BE49-F238E27FC236}">
                <a16:creationId xmlns:a16="http://schemas.microsoft.com/office/drawing/2014/main" id="{48D2126D-529B-4954-9F5A-F030D9B7EF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2818" y="2189271"/>
            <a:ext cx="501212" cy="505288"/>
          </a:xfrm>
          <a:prstGeom prst="rect">
            <a:avLst/>
          </a:prstGeom>
        </p:spPr>
      </p:pic>
      <p:graphicFrame>
        <p:nvGraphicFramePr>
          <p:cNvPr id="2" name="Table 2">
            <a:extLst>
              <a:ext uri="{FF2B5EF4-FFF2-40B4-BE49-F238E27FC236}">
                <a16:creationId xmlns:a16="http://schemas.microsoft.com/office/drawing/2014/main" id="{7F6BF9B3-32E5-46E8-AE72-E373A26A19B5}"/>
              </a:ext>
            </a:extLst>
          </p:cNvPr>
          <p:cNvGraphicFramePr>
            <a:graphicFrameLocks noGrp="1"/>
          </p:cNvGraphicFramePr>
          <p:nvPr>
            <p:extLst>
              <p:ext uri="{D42A27DB-BD31-4B8C-83A1-F6EECF244321}">
                <p14:modId xmlns:p14="http://schemas.microsoft.com/office/powerpoint/2010/main" val="2063312500"/>
              </p:ext>
            </p:extLst>
          </p:nvPr>
        </p:nvGraphicFramePr>
        <p:xfrm>
          <a:off x="498917" y="1720710"/>
          <a:ext cx="11358787" cy="4665138"/>
        </p:xfrm>
        <a:graphic>
          <a:graphicData uri="http://schemas.openxmlformats.org/drawingml/2006/table">
            <a:tbl>
              <a:tblPr firstRow="1" bandRow="1"/>
              <a:tblGrid>
                <a:gridCol w="1510858">
                  <a:extLst>
                    <a:ext uri="{9D8B030D-6E8A-4147-A177-3AD203B41FA5}">
                      <a16:colId xmlns:a16="http://schemas.microsoft.com/office/drawing/2014/main" val="903615920"/>
                    </a:ext>
                  </a:extLst>
                </a:gridCol>
                <a:gridCol w="1343025">
                  <a:extLst>
                    <a:ext uri="{9D8B030D-6E8A-4147-A177-3AD203B41FA5}">
                      <a16:colId xmlns:a16="http://schemas.microsoft.com/office/drawing/2014/main" val="2608184171"/>
                    </a:ext>
                  </a:extLst>
                </a:gridCol>
                <a:gridCol w="6003073">
                  <a:extLst>
                    <a:ext uri="{9D8B030D-6E8A-4147-A177-3AD203B41FA5}">
                      <a16:colId xmlns:a16="http://schemas.microsoft.com/office/drawing/2014/main" val="1959420706"/>
                    </a:ext>
                  </a:extLst>
                </a:gridCol>
                <a:gridCol w="880947">
                  <a:extLst>
                    <a:ext uri="{9D8B030D-6E8A-4147-A177-3AD203B41FA5}">
                      <a16:colId xmlns:a16="http://schemas.microsoft.com/office/drawing/2014/main" val="769193083"/>
                    </a:ext>
                  </a:extLst>
                </a:gridCol>
                <a:gridCol w="847492">
                  <a:extLst>
                    <a:ext uri="{9D8B030D-6E8A-4147-A177-3AD203B41FA5}">
                      <a16:colId xmlns:a16="http://schemas.microsoft.com/office/drawing/2014/main" val="1170464054"/>
                    </a:ext>
                  </a:extLst>
                </a:gridCol>
                <a:gridCol w="773392">
                  <a:extLst>
                    <a:ext uri="{9D8B030D-6E8A-4147-A177-3AD203B41FA5}">
                      <a16:colId xmlns:a16="http://schemas.microsoft.com/office/drawing/2014/main" val="4185480659"/>
                    </a:ext>
                  </a:extLst>
                </a:gridCol>
              </a:tblGrid>
              <a:tr h="0">
                <a:tc>
                  <a:txBody>
                    <a:bodyPr/>
                    <a:lstStyle/>
                    <a:p>
                      <a:pPr marL="180000" algn="l"/>
                      <a:r>
                        <a:rPr lang="en-AU" sz="1400" b="1">
                          <a:solidFill>
                            <a:schemeClr val="bg1"/>
                          </a:solidFill>
                          <a:latin typeface="+mj-lt"/>
                          <a:cs typeface="Arial" panose="020B0604020202020204" pitchFamily="34" charset="0"/>
                        </a:rPr>
                        <a:t>Title</a:t>
                      </a:r>
                    </a:p>
                  </a:txBody>
                  <a:tcPr marT="108000" marB="108000" anchor="ctr">
                    <a:lnL w="12700" cmpd="sng">
                      <a:noFill/>
                      <a:prstDash val="soli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Audience and level</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What you’ll learn</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Duration</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Format</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Cost</a:t>
                      </a:r>
                    </a:p>
                  </a:txBody>
                  <a:tcPr marL="0" marR="0" marT="108000" marB="108000" anchor="ctr">
                    <a:lnL w="6350" cap="flat" cmpd="sng" algn="ctr">
                      <a:solidFill>
                        <a:schemeClr val="bg1"/>
                      </a:solidFill>
                      <a:prstDash val="solid"/>
                      <a:round/>
                      <a:headEnd type="none" w="med" len="med"/>
                      <a:tailEnd type="none" w="med" len="med"/>
                    </a:lnL>
                    <a:lnR w="12700" cmpd="sng">
                      <a:noFill/>
                      <a:prstDash val="soli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27504248"/>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AU" sz="1200">
                          <a:solidFill>
                            <a:schemeClr val="tx1"/>
                          </a:solidFill>
                          <a:latin typeface="+mn-lt"/>
                          <a:ea typeface="+mn-ea"/>
                          <a:cs typeface="Arial" panose="020B0604020202020204" pitchFamily="34" charset="0"/>
                          <a:hlinkClick r:id="rId5"/>
                        </a:rPr>
                        <a:t>Procurement Analytics</a:t>
                      </a:r>
                      <a:endParaRPr lang="en-AU" sz="1200">
                        <a:solidFill>
                          <a:schemeClr val="tx1"/>
                        </a:solidFill>
                        <a:latin typeface="+mn-lt"/>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Level: Foundational</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Audience: Buyers </a:t>
                      </a: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t>
                      </a:r>
                      <a:r>
                        <a:rPr lang="en-AU" sz="1200">
                          <a:latin typeface="+mn-lt"/>
                          <a:cs typeface="Arial" panose="020B0604020202020204" pitchFamily="34" charset="0"/>
                        </a:rPr>
                        <a:t>All NSW Government employees and eligible buyers)</a:t>
                      </a:r>
                      <a:endParaRPr lang="en-US" sz="120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effectLst/>
                          <a:latin typeface="+mn-lt"/>
                          <a:ea typeface="Calibri" panose="020F0502020204030204" pitchFamily="34" charset="0"/>
                          <a:cs typeface="Arial" panose="020B0604020202020204" pitchFamily="34" charset="0"/>
                        </a:rPr>
                        <a:t>Learn how to access and analyse procurement data to improve business objectives and outcomes. </a:t>
                      </a: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AU" sz="1200">
                        <a:solidFill>
                          <a:schemeClr val="tx1"/>
                        </a:solidFill>
                        <a:effectLst/>
                        <a:latin typeface="+mn-lt"/>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Understand the analytics framework and importance of visual data</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Use Spend Cube Online to access and export data to answer questions on government spend</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Use Power BI to analyse and present data in easy to understand formats.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70 mins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panose="020B0604020202020204" pitchFamily="34" charset="0"/>
                        </a:rPr>
                        <a:t>Online, Self-paced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Free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18590324"/>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AU" sz="1200">
                          <a:solidFill>
                            <a:schemeClr val="tx1"/>
                          </a:solidFill>
                          <a:latin typeface="+mn-lt"/>
                          <a:ea typeface="+mn-ea"/>
                          <a:cs typeface="Arial" panose="020B0604020202020204" pitchFamily="34" charset="0"/>
                          <a:hlinkClick r:id="rId6"/>
                        </a:rPr>
                        <a:t>Accessibility in digital procurement</a:t>
                      </a:r>
                      <a:endParaRPr lang="en-AU" sz="1200">
                        <a:solidFill>
                          <a:schemeClr val="tx1"/>
                        </a:solidFill>
                        <a:latin typeface="+mn-lt"/>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Level: Foundational</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Audience: Buyers </a:t>
                      </a: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t>
                      </a:r>
                      <a:r>
                        <a:rPr lang="en-AU" sz="1200">
                          <a:latin typeface="+mn-lt"/>
                          <a:cs typeface="Arial" panose="020B0604020202020204" pitchFamily="34" charset="0"/>
                        </a:rPr>
                        <a:t>All NSW Government employees and eligible buyers)</a:t>
                      </a:r>
                      <a:endParaRPr lang="en-US" sz="120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solidFill>
                            <a:schemeClr val="tx1"/>
                          </a:solidFill>
                          <a:effectLst/>
                          <a:latin typeface="+mn-lt"/>
                          <a:cs typeface="Arial" panose="020B0604020202020204" pitchFamily="34" charset="0"/>
                        </a:rPr>
                        <a:t>Learn how to buy digital products and services that are accessible to everyone, regardless of age, ability, situation or circumstance.</a:t>
                      </a: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AU" sz="1200">
                        <a:solidFill>
                          <a:schemeClr val="tx1"/>
                        </a:solidFill>
                        <a:effectLst/>
                        <a:latin typeface="+mn-lt"/>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Identify accessibility requirements in procurement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Understand why it is important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Buy accessible digital products and services everyone can use.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45 mins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panose="020B0604020202020204" pitchFamily="34" charset="0"/>
                        </a:rPr>
                        <a:t>Online, self-paced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Free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48859848"/>
                  </a:ext>
                </a:extLst>
              </a:tr>
            </a:tbl>
          </a:graphicData>
        </a:graphic>
      </p:graphicFrame>
    </p:spTree>
    <p:custDataLst>
      <p:tags r:id="rId1"/>
    </p:custDataLst>
    <p:extLst>
      <p:ext uri="{BB962C8B-B14F-4D97-AF65-F5344CB8AC3E}">
        <p14:creationId xmlns:p14="http://schemas.microsoft.com/office/powerpoint/2010/main" val="1970866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5F716-7536-A84B-891D-3B55CCE9491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141FF10-3F09-F659-3BC3-C38909568EC2}"/>
              </a:ext>
            </a:extLst>
          </p:cNvPr>
          <p:cNvSpPr>
            <a:spLocks noGrp="1"/>
          </p:cNvSpPr>
          <p:nvPr>
            <p:ph type="title"/>
          </p:nvPr>
        </p:nvSpPr>
        <p:spPr>
          <a:xfrm>
            <a:off x="498918" y="423361"/>
            <a:ext cx="10748681" cy="937467"/>
          </a:xfrm>
        </p:spPr>
        <p:txBody>
          <a:bodyPr/>
          <a:lstStyle/>
          <a:p>
            <a:r>
              <a:rPr lang="en-AU">
                <a:solidFill>
                  <a:schemeClr val="accent1"/>
                </a:solidFill>
                <a:latin typeface="+mj-lt"/>
              </a:rPr>
              <a:t>Other procurement training for buyers</a:t>
            </a:r>
            <a:endParaRPr lang="en-US">
              <a:solidFill>
                <a:schemeClr val="accent1"/>
              </a:solidFill>
              <a:latin typeface="+mj-lt"/>
            </a:endParaRPr>
          </a:p>
        </p:txBody>
      </p:sp>
      <p:sp>
        <p:nvSpPr>
          <p:cNvPr id="8" name="Content Placeholder 53">
            <a:extLst>
              <a:ext uri="{FF2B5EF4-FFF2-40B4-BE49-F238E27FC236}">
                <a16:creationId xmlns:a16="http://schemas.microsoft.com/office/drawing/2014/main" id="{B2173960-9C86-2E86-5D29-9246EDCAFDCE}"/>
              </a:ext>
            </a:extLst>
          </p:cNvPr>
          <p:cNvSpPr txBox="1">
            <a:spLocks/>
          </p:cNvSpPr>
          <p:nvPr/>
        </p:nvSpPr>
        <p:spPr>
          <a:xfrm>
            <a:off x="423660" y="942876"/>
            <a:ext cx="10847294" cy="276999"/>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endParaRPr lang="en-US" sz="1800" b="1" kern="0">
              <a:solidFill>
                <a:schemeClr val="bg2"/>
              </a:solidFill>
              <a:latin typeface="Arial" panose="020B0604020202020204" pitchFamily="34" charset="0"/>
              <a:cs typeface="Arial" panose="020B0604020202020204" pitchFamily="34" charset="0"/>
            </a:endParaRPr>
          </a:p>
        </p:txBody>
      </p:sp>
      <p:pic>
        <p:nvPicPr>
          <p:cNvPr id="60" name="Graphic 59">
            <a:extLst>
              <a:ext uri="{FF2B5EF4-FFF2-40B4-BE49-F238E27FC236}">
                <a16:creationId xmlns:a16="http://schemas.microsoft.com/office/drawing/2014/main" id="{B4449F25-E055-FDB4-562B-92221E3A1E4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2818" y="2189271"/>
            <a:ext cx="501212" cy="505288"/>
          </a:xfrm>
          <a:prstGeom prst="rect">
            <a:avLst/>
          </a:prstGeom>
        </p:spPr>
      </p:pic>
      <p:graphicFrame>
        <p:nvGraphicFramePr>
          <p:cNvPr id="2" name="Table 2">
            <a:extLst>
              <a:ext uri="{FF2B5EF4-FFF2-40B4-BE49-F238E27FC236}">
                <a16:creationId xmlns:a16="http://schemas.microsoft.com/office/drawing/2014/main" id="{65AB1293-76AB-BF92-A76A-C32E0D4F8EE3}"/>
              </a:ext>
            </a:extLst>
          </p:cNvPr>
          <p:cNvGraphicFramePr>
            <a:graphicFrameLocks noGrp="1"/>
          </p:cNvGraphicFramePr>
          <p:nvPr>
            <p:extLst>
              <p:ext uri="{D42A27DB-BD31-4B8C-83A1-F6EECF244321}">
                <p14:modId xmlns:p14="http://schemas.microsoft.com/office/powerpoint/2010/main" val="458064606"/>
              </p:ext>
            </p:extLst>
          </p:nvPr>
        </p:nvGraphicFramePr>
        <p:xfrm>
          <a:off x="498917" y="1720710"/>
          <a:ext cx="11358787" cy="3860937"/>
        </p:xfrm>
        <a:graphic>
          <a:graphicData uri="http://schemas.openxmlformats.org/drawingml/2006/table">
            <a:tbl>
              <a:tblPr firstRow="1" bandRow="1"/>
              <a:tblGrid>
                <a:gridCol w="1510858">
                  <a:extLst>
                    <a:ext uri="{9D8B030D-6E8A-4147-A177-3AD203B41FA5}">
                      <a16:colId xmlns:a16="http://schemas.microsoft.com/office/drawing/2014/main" val="903615920"/>
                    </a:ext>
                  </a:extLst>
                </a:gridCol>
                <a:gridCol w="1343025">
                  <a:extLst>
                    <a:ext uri="{9D8B030D-6E8A-4147-A177-3AD203B41FA5}">
                      <a16:colId xmlns:a16="http://schemas.microsoft.com/office/drawing/2014/main" val="2608184171"/>
                    </a:ext>
                  </a:extLst>
                </a:gridCol>
                <a:gridCol w="6003073">
                  <a:extLst>
                    <a:ext uri="{9D8B030D-6E8A-4147-A177-3AD203B41FA5}">
                      <a16:colId xmlns:a16="http://schemas.microsoft.com/office/drawing/2014/main" val="1959420706"/>
                    </a:ext>
                  </a:extLst>
                </a:gridCol>
                <a:gridCol w="880947">
                  <a:extLst>
                    <a:ext uri="{9D8B030D-6E8A-4147-A177-3AD203B41FA5}">
                      <a16:colId xmlns:a16="http://schemas.microsoft.com/office/drawing/2014/main" val="769193083"/>
                    </a:ext>
                  </a:extLst>
                </a:gridCol>
                <a:gridCol w="847492">
                  <a:extLst>
                    <a:ext uri="{9D8B030D-6E8A-4147-A177-3AD203B41FA5}">
                      <a16:colId xmlns:a16="http://schemas.microsoft.com/office/drawing/2014/main" val="1170464054"/>
                    </a:ext>
                  </a:extLst>
                </a:gridCol>
                <a:gridCol w="773392">
                  <a:extLst>
                    <a:ext uri="{9D8B030D-6E8A-4147-A177-3AD203B41FA5}">
                      <a16:colId xmlns:a16="http://schemas.microsoft.com/office/drawing/2014/main" val="4185480659"/>
                    </a:ext>
                  </a:extLst>
                </a:gridCol>
              </a:tblGrid>
              <a:tr h="0">
                <a:tc>
                  <a:txBody>
                    <a:bodyPr/>
                    <a:lstStyle/>
                    <a:p>
                      <a:pPr marL="180000" algn="l"/>
                      <a:r>
                        <a:rPr lang="en-AU" sz="1400" b="1">
                          <a:solidFill>
                            <a:schemeClr val="bg1"/>
                          </a:solidFill>
                          <a:latin typeface="+mj-lt"/>
                          <a:cs typeface="Arial" panose="020B0604020202020204" pitchFamily="34" charset="0"/>
                        </a:rPr>
                        <a:t>Title</a:t>
                      </a:r>
                    </a:p>
                  </a:txBody>
                  <a:tcPr marT="108000" marB="108000" anchor="ctr">
                    <a:lnL w="12700" cmpd="sng">
                      <a:noFill/>
                      <a:prstDash val="soli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Audience and level</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What you’ll learn</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Duration</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Format</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Cost</a:t>
                      </a:r>
                    </a:p>
                  </a:txBody>
                  <a:tcPr marL="0" marR="0" marT="108000" marB="108000" anchor="ctr">
                    <a:lnL w="6350" cap="flat" cmpd="sng" algn="ctr">
                      <a:solidFill>
                        <a:schemeClr val="bg1"/>
                      </a:solidFill>
                      <a:prstDash val="solid"/>
                      <a:round/>
                      <a:headEnd type="none" w="med" len="med"/>
                      <a:tailEnd type="none" w="med" len="med"/>
                    </a:lnL>
                    <a:lnR w="12700" cmpd="sng">
                      <a:noFill/>
                      <a:prstDash val="soli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27504248"/>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AU" sz="1200">
                          <a:solidFill>
                            <a:schemeClr val="tx1"/>
                          </a:solidFill>
                          <a:latin typeface="+mn-lt"/>
                          <a:ea typeface="+mn-ea"/>
                          <a:cs typeface="Arial" panose="020B0604020202020204" pitchFamily="34" charset="0"/>
                          <a:hlinkClick r:id="rId5"/>
                        </a:rPr>
                        <a:t>An introduction to business cases, cost-benefit analysis and evaluation</a:t>
                      </a:r>
                      <a:endParaRPr lang="en-AU" sz="1200">
                        <a:solidFill>
                          <a:schemeClr val="tx1"/>
                        </a:solidFill>
                        <a:latin typeface="+mn-lt"/>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Level: Intermediate-advanced</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Audience: </a:t>
                      </a:r>
                      <a:r>
                        <a:rPr lang="en-AU" sz="1200">
                          <a:latin typeface="+mn-lt"/>
                          <a:cs typeface="Arial" panose="020B0604020202020204" pitchFamily="34" charset="0"/>
                        </a:rPr>
                        <a:t>NSW Government employees involved in developing, reviewing or advising on business cases, cost-benefit analyses and evaluation</a:t>
                      </a:r>
                      <a:endParaRPr lang="en-US" sz="120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effectLst/>
                          <a:latin typeface="+mn-lt"/>
                          <a:ea typeface="Calibri" panose="020F0502020204030204" pitchFamily="34" charset="0"/>
                          <a:cs typeface="Arial" panose="020B0604020202020204" pitchFamily="34" charset="0"/>
                        </a:rPr>
                        <a:t>Learn about the NSW Government Investment Framework and the basics of business cases, cost-benefit analysis, and evaluation. </a:t>
                      </a: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AU" sz="1200">
                        <a:solidFill>
                          <a:schemeClr val="tx1"/>
                        </a:solidFill>
                        <a:effectLst/>
                        <a:latin typeface="+mn-lt"/>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Understand the purpose and stages of the NSW Investment Framework</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Understand the role of NSW Treasury and when to engage Treasury during business case development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Understand business case development </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Understand cost benefit analysis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Develop monitoring and evaluation plans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40 mins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panose="020B0604020202020204" pitchFamily="34" charset="0"/>
                        </a:rPr>
                        <a:t>Online, Self-paced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Free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18590324"/>
                  </a:ext>
                </a:extLst>
              </a:tr>
            </a:tbl>
          </a:graphicData>
        </a:graphic>
      </p:graphicFrame>
    </p:spTree>
    <p:custDataLst>
      <p:tags r:id="rId1"/>
    </p:custDataLst>
    <p:extLst>
      <p:ext uri="{BB962C8B-B14F-4D97-AF65-F5344CB8AC3E}">
        <p14:creationId xmlns:p14="http://schemas.microsoft.com/office/powerpoint/2010/main" val="37465725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1B1F0C4-C2E8-F640-9781-8602BF3F4B28}"/>
              </a:ext>
            </a:extLst>
          </p:cNvPr>
          <p:cNvSpPr>
            <a:spLocks noGrp="1"/>
          </p:cNvSpPr>
          <p:nvPr>
            <p:ph type="title"/>
          </p:nvPr>
        </p:nvSpPr>
        <p:spPr>
          <a:xfrm>
            <a:off x="498918" y="423361"/>
            <a:ext cx="10748681" cy="937467"/>
          </a:xfrm>
        </p:spPr>
        <p:txBody>
          <a:bodyPr/>
          <a:lstStyle/>
          <a:p>
            <a:r>
              <a:rPr lang="en-AU">
                <a:solidFill>
                  <a:schemeClr val="accent1"/>
                </a:solidFill>
                <a:latin typeface="+mj-lt"/>
              </a:rPr>
              <a:t>Resource hubs</a:t>
            </a:r>
            <a:endParaRPr lang="en-US">
              <a:solidFill>
                <a:schemeClr val="accent1"/>
              </a:solidFill>
              <a:latin typeface="+mj-lt"/>
            </a:endParaRPr>
          </a:p>
        </p:txBody>
      </p:sp>
      <p:sp>
        <p:nvSpPr>
          <p:cNvPr id="8" name="Content Placeholder 53">
            <a:extLst>
              <a:ext uri="{FF2B5EF4-FFF2-40B4-BE49-F238E27FC236}">
                <a16:creationId xmlns:a16="http://schemas.microsoft.com/office/drawing/2014/main" id="{C62EE913-CBEB-44F4-B8D8-689018267FCA}"/>
              </a:ext>
            </a:extLst>
          </p:cNvPr>
          <p:cNvSpPr txBox="1">
            <a:spLocks/>
          </p:cNvSpPr>
          <p:nvPr/>
        </p:nvSpPr>
        <p:spPr>
          <a:xfrm>
            <a:off x="423660" y="942876"/>
            <a:ext cx="10847294" cy="276999"/>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endParaRPr lang="en-US" sz="1800" b="1" kern="0">
              <a:solidFill>
                <a:schemeClr val="bg2"/>
              </a:solidFill>
              <a:latin typeface="Arial" panose="020B0604020202020204" pitchFamily="34" charset="0"/>
              <a:cs typeface="Arial" panose="020B0604020202020204" pitchFamily="34" charset="0"/>
            </a:endParaRPr>
          </a:p>
        </p:txBody>
      </p:sp>
      <p:pic>
        <p:nvPicPr>
          <p:cNvPr id="60" name="Graphic 59">
            <a:extLst>
              <a:ext uri="{FF2B5EF4-FFF2-40B4-BE49-F238E27FC236}">
                <a16:creationId xmlns:a16="http://schemas.microsoft.com/office/drawing/2014/main" id="{48D2126D-529B-4954-9F5A-F030D9B7EF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2818" y="2189271"/>
            <a:ext cx="501212" cy="505288"/>
          </a:xfrm>
          <a:prstGeom prst="rect">
            <a:avLst/>
          </a:prstGeom>
        </p:spPr>
      </p:pic>
      <p:graphicFrame>
        <p:nvGraphicFramePr>
          <p:cNvPr id="2" name="Table 2">
            <a:extLst>
              <a:ext uri="{FF2B5EF4-FFF2-40B4-BE49-F238E27FC236}">
                <a16:creationId xmlns:a16="http://schemas.microsoft.com/office/drawing/2014/main" id="{7F6BF9B3-32E5-46E8-AE72-E373A26A19B5}"/>
              </a:ext>
            </a:extLst>
          </p:cNvPr>
          <p:cNvGraphicFramePr>
            <a:graphicFrameLocks noGrp="1"/>
          </p:cNvGraphicFramePr>
          <p:nvPr>
            <p:extLst>
              <p:ext uri="{D42A27DB-BD31-4B8C-83A1-F6EECF244321}">
                <p14:modId xmlns:p14="http://schemas.microsoft.com/office/powerpoint/2010/main" val="2615522102"/>
              </p:ext>
            </p:extLst>
          </p:nvPr>
        </p:nvGraphicFramePr>
        <p:xfrm>
          <a:off x="498917" y="1720710"/>
          <a:ext cx="11358787" cy="4062105"/>
        </p:xfrm>
        <a:graphic>
          <a:graphicData uri="http://schemas.openxmlformats.org/drawingml/2006/table">
            <a:tbl>
              <a:tblPr firstRow="1" bandRow="1"/>
              <a:tblGrid>
                <a:gridCol w="1510858">
                  <a:extLst>
                    <a:ext uri="{9D8B030D-6E8A-4147-A177-3AD203B41FA5}">
                      <a16:colId xmlns:a16="http://schemas.microsoft.com/office/drawing/2014/main" val="903615920"/>
                    </a:ext>
                  </a:extLst>
                </a:gridCol>
                <a:gridCol w="1343025">
                  <a:extLst>
                    <a:ext uri="{9D8B030D-6E8A-4147-A177-3AD203B41FA5}">
                      <a16:colId xmlns:a16="http://schemas.microsoft.com/office/drawing/2014/main" val="2608184171"/>
                    </a:ext>
                  </a:extLst>
                </a:gridCol>
                <a:gridCol w="6003073">
                  <a:extLst>
                    <a:ext uri="{9D8B030D-6E8A-4147-A177-3AD203B41FA5}">
                      <a16:colId xmlns:a16="http://schemas.microsoft.com/office/drawing/2014/main" val="1959420706"/>
                    </a:ext>
                  </a:extLst>
                </a:gridCol>
                <a:gridCol w="880947">
                  <a:extLst>
                    <a:ext uri="{9D8B030D-6E8A-4147-A177-3AD203B41FA5}">
                      <a16:colId xmlns:a16="http://schemas.microsoft.com/office/drawing/2014/main" val="769193083"/>
                    </a:ext>
                  </a:extLst>
                </a:gridCol>
                <a:gridCol w="847492">
                  <a:extLst>
                    <a:ext uri="{9D8B030D-6E8A-4147-A177-3AD203B41FA5}">
                      <a16:colId xmlns:a16="http://schemas.microsoft.com/office/drawing/2014/main" val="1170464054"/>
                    </a:ext>
                  </a:extLst>
                </a:gridCol>
                <a:gridCol w="773392">
                  <a:extLst>
                    <a:ext uri="{9D8B030D-6E8A-4147-A177-3AD203B41FA5}">
                      <a16:colId xmlns:a16="http://schemas.microsoft.com/office/drawing/2014/main" val="4185480659"/>
                    </a:ext>
                  </a:extLst>
                </a:gridCol>
              </a:tblGrid>
              <a:tr h="0">
                <a:tc>
                  <a:txBody>
                    <a:bodyPr/>
                    <a:lstStyle/>
                    <a:p>
                      <a:pPr marL="180000" algn="l"/>
                      <a:r>
                        <a:rPr lang="en-AU" sz="1400" b="1">
                          <a:solidFill>
                            <a:schemeClr val="bg1"/>
                          </a:solidFill>
                          <a:latin typeface="+mj-lt"/>
                          <a:cs typeface="Arial" panose="020B0604020202020204" pitchFamily="34" charset="0"/>
                        </a:rPr>
                        <a:t>Title</a:t>
                      </a:r>
                    </a:p>
                  </a:txBody>
                  <a:tcPr marT="108000" marB="108000" anchor="ctr">
                    <a:lnL w="12700" cmpd="sng">
                      <a:noFill/>
                      <a:prstDash val="soli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Audience and level</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What you’ll learn</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Duration</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Format</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Cost</a:t>
                      </a:r>
                    </a:p>
                  </a:txBody>
                  <a:tcPr marL="0" marR="0" marT="108000" marB="108000" anchor="ctr">
                    <a:lnL w="6350" cap="flat" cmpd="sng" algn="ctr">
                      <a:solidFill>
                        <a:schemeClr val="bg1"/>
                      </a:solidFill>
                      <a:prstDash val="solid"/>
                      <a:round/>
                      <a:headEnd type="none" w="med" len="med"/>
                      <a:tailEnd type="none" w="med" len="med"/>
                    </a:lnL>
                    <a:lnR w="12700" cmpd="sng">
                      <a:noFill/>
                      <a:prstDash val="soli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27504248"/>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AU" sz="1200">
                          <a:solidFill>
                            <a:schemeClr val="tx1"/>
                          </a:solidFill>
                          <a:latin typeface="+mn-lt"/>
                          <a:ea typeface="+mn-ea"/>
                          <a:cs typeface="Arial" panose="020B0604020202020204" pitchFamily="34" charset="0"/>
                          <a:hlinkClick r:id="rId5"/>
                        </a:rPr>
                        <a:t>Procurement resource hubs</a:t>
                      </a:r>
                      <a:endParaRPr lang="en-AU" sz="1200">
                        <a:solidFill>
                          <a:schemeClr val="tx1"/>
                        </a:solidFill>
                        <a:latin typeface="+mn-lt"/>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a:latin typeface="+mn-lt"/>
                          <a:cs typeface="Arial" panose="020B0604020202020204" pitchFamily="34" charset="0"/>
                        </a:rPr>
                        <a:t>Level: Foundational-advanced</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Audience: Procurement professionals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solidFill>
                            <a:schemeClr val="tx1"/>
                          </a:solidFill>
                          <a:effectLst/>
                          <a:latin typeface="+mn-lt"/>
                          <a:ea typeface="+mn-ea"/>
                          <a:cs typeface="Arial" panose="020B0604020202020204" pitchFamily="34" charset="0"/>
                        </a:rPr>
                        <a:t>Topics include:</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endParaRPr lang="en-AU" sz="1200">
                        <a:solidFill>
                          <a:schemeClr val="tx1"/>
                        </a:solidFill>
                        <a:effectLst/>
                        <a:latin typeface="+mn-lt"/>
                        <a:ea typeface="+mn-ea"/>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Australasian Procurement and Construction Council resources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Capability and Career Development </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Category Management </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CIPS exam revision </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Contract Management </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Innovation </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Negotiation </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Procurement Analytics </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Procurement Planning </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Procurement Technology and Digitisation </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Risk Management </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Social Outcomes and Sustainable Procurement </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Strategic Sourcing </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Supplier Relationship Management </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N/A</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panose="020B0604020202020204" pitchFamily="34" charset="0"/>
                        </a:rPr>
                        <a:t>Online, Self-paced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Free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01070622"/>
                  </a:ext>
                </a:extLst>
              </a:tr>
            </a:tbl>
          </a:graphicData>
        </a:graphic>
      </p:graphicFrame>
      <p:sp>
        <p:nvSpPr>
          <p:cNvPr id="4" name="Content Placeholder 53">
            <a:extLst>
              <a:ext uri="{FF2B5EF4-FFF2-40B4-BE49-F238E27FC236}">
                <a16:creationId xmlns:a16="http://schemas.microsoft.com/office/drawing/2014/main" id="{A6EFB00B-5545-4E05-4D67-3B54BE1617DC}"/>
              </a:ext>
            </a:extLst>
          </p:cNvPr>
          <p:cNvSpPr txBox="1">
            <a:spLocks/>
          </p:cNvSpPr>
          <p:nvPr/>
        </p:nvSpPr>
        <p:spPr>
          <a:xfrm>
            <a:off x="414782" y="927606"/>
            <a:ext cx="10847294" cy="714763"/>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r>
              <a:rPr lang="en-AU" sz="1800" kern="0">
                <a:cs typeface="Arial" panose="020B0604020202020204" pitchFamily="34" charset="0"/>
              </a:rPr>
              <a:t>Curated content relating to procurement capabilities and topics, including podcasts, videos, knowledge articles and more</a:t>
            </a:r>
            <a:endParaRPr lang="en-US" sz="1800" kern="0">
              <a:cs typeface="Arial" panose="020B0604020202020204" pitchFamily="34" charset="0"/>
            </a:endParaRPr>
          </a:p>
        </p:txBody>
      </p:sp>
    </p:spTree>
    <p:custDataLst>
      <p:tags r:id="rId1"/>
    </p:custDataLst>
    <p:extLst>
      <p:ext uri="{BB962C8B-B14F-4D97-AF65-F5344CB8AC3E}">
        <p14:creationId xmlns:p14="http://schemas.microsoft.com/office/powerpoint/2010/main" val="29278616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042F8-8F45-29EA-571E-489C041BE874}"/>
            </a:ext>
          </a:extLst>
        </p:cNvPr>
        <p:cNvGrpSpPr/>
        <p:nvPr/>
      </p:nvGrpSpPr>
      <p:grpSpPr>
        <a:xfrm>
          <a:off x="0" y="0"/>
          <a:ext cx="0" cy="0"/>
          <a:chOff x="0" y="0"/>
          <a:chExt cx="0" cy="0"/>
        </a:xfrm>
      </p:grpSpPr>
      <p:sp>
        <p:nvSpPr>
          <p:cNvPr id="8" name="Content Placeholder 53">
            <a:extLst>
              <a:ext uri="{FF2B5EF4-FFF2-40B4-BE49-F238E27FC236}">
                <a16:creationId xmlns:a16="http://schemas.microsoft.com/office/drawing/2014/main" id="{95A87A07-3040-38DE-7761-88E8BFB54599}"/>
              </a:ext>
            </a:extLst>
          </p:cNvPr>
          <p:cNvSpPr txBox="1">
            <a:spLocks/>
          </p:cNvSpPr>
          <p:nvPr/>
        </p:nvSpPr>
        <p:spPr>
          <a:xfrm>
            <a:off x="423660" y="942876"/>
            <a:ext cx="10847294" cy="276999"/>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endParaRPr lang="en-US" sz="1800" b="1" kern="0">
              <a:solidFill>
                <a:schemeClr val="bg2"/>
              </a:solidFill>
              <a:latin typeface="Arial" panose="020B0604020202020204" pitchFamily="34" charset="0"/>
              <a:cs typeface="Arial" panose="020B0604020202020204" pitchFamily="34" charset="0"/>
            </a:endParaRPr>
          </a:p>
        </p:txBody>
      </p:sp>
      <p:pic>
        <p:nvPicPr>
          <p:cNvPr id="60" name="Graphic 59">
            <a:extLst>
              <a:ext uri="{FF2B5EF4-FFF2-40B4-BE49-F238E27FC236}">
                <a16:creationId xmlns:a16="http://schemas.microsoft.com/office/drawing/2014/main" id="{5BE76860-0391-B8F5-31E8-2EDB5D02530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2818" y="2189271"/>
            <a:ext cx="501212" cy="505288"/>
          </a:xfrm>
          <a:prstGeom prst="rect">
            <a:avLst/>
          </a:prstGeom>
        </p:spPr>
      </p:pic>
      <p:graphicFrame>
        <p:nvGraphicFramePr>
          <p:cNvPr id="2" name="Table 2">
            <a:extLst>
              <a:ext uri="{FF2B5EF4-FFF2-40B4-BE49-F238E27FC236}">
                <a16:creationId xmlns:a16="http://schemas.microsoft.com/office/drawing/2014/main" id="{1113B0CA-B17F-A21B-9DC9-8EBF4A1A8BDB}"/>
              </a:ext>
            </a:extLst>
          </p:cNvPr>
          <p:cNvGraphicFramePr>
            <a:graphicFrameLocks noGrp="1"/>
          </p:cNvGraphicFramePr>
          <p:nvPr>
            <p:extLst>
              <p:ext uri="{D42A27DB-BD31-4B8C-83A1-F6EECF244321}">
                <p14:modId xmlns:p14="http://schemas.microsoft.com/office/powerpoint/2010/main" val="4178492291"/>
              </p:ext>
            </p:extLst>
          </p:nvPr>
        </p:nvGraphicFramePr>
        <p:xfrm>
          <a:off x="498917" y="1720710"/>
          <a:ext cx="11358787" cy="4463970"/>
        </p:xfrm>
        <a:graphic>
          <a:graphicData uri="http://schemas.openxmlformats.org/drawingml/2006/table">
            <a:tbl>
              <a:tblPr firstRow="1" bandRow="1"/>
              <a:tblGrid>
                <a:gridCol w="1510858">
                  <a:extLst>
                    <a:ext uri="{9D8B030D-6E8A-4147-A177-3AD203B41FA5}">
                      <a16:colId xmlns:a16="http://schemas.microsoft.com/office/drawing/2014/main" val="903615920"/>
                    </a:ext>
                  </a:extLst>
                </a:gridCol>
                <a:gridCol w="1343025">
                  <a:extLst>
                    <a:ext uri="{9D8B030D-6E8A-4147-A177-3AD203B41FA5}">
                      <a16:colId xmlns:a16="http://schemas.microsoft.com/office/drawing/2014/main" val="2608184171"/>
                    </a:ext>
                  </a:extLst>
                </a:gridCol>
                <a:gridCol w="6003073">
                  <a:extLst>
                    <a:ext uri="{9D8B030D-6E8A-4147-A177-3AD203B41FA5}">
                      <a16:colId xmlns:a16="http://schemas.microsoft.com/office/drawing/2014/main" val="1959420706"/>
                    </a:ext>
                  </a:extLst>
                </a:gridCol>
                <a:gridCol w="880947">
                  <a:extLst>
                    <a:ext uri="{9D8B030D-6E8A-4147-A177-3AD203B41FA5}">
                      <a16:colId xmlns:a16="http://schemas.microsoft.com/office/drawing/2014/main" val="769193083"/>
                    </a:ext>
                  </a:extLst>
                </a:gridCol>
                <a:gridCol w="847492">
                  <a:extLst>
                    <a:ext uri="{9D8B030D-6E8A-4147-A177-3AD203B41FA5}">
                      <a16:colId xmlns:a16="http://schemas.microsoft.com/office/drawing/2014/main" val="1170464054"/>
                    </a:ext>
                  </a:extLst>
                </a:gridCol>
                <a:gridCol w="773392">
                  <a:extLst>
                    <a:ext uri="{9D8B030D-6E8A-4147-A177-3AD203B41FA5}">
                      <a16:colId xmlns:a16="http://schemas.microsoft.com/office/drawing/2014/main" val="4185480659"/>
                    </a:ext>
                  </a:extLst>
                </a:gridCol>
              </a:tblGrid>
              <a:tr h="0">
                <a:tc>
                  <a:txBody>
                    <a:bodyPr/>
                    <a:lstStyle/>
                    <a:p>
                      <a:pPr marL="180000" algn="l"/>
                      <a:r>
                        <a:rPr lang="en-AU" sz="1400" b="1">
                          <a:solidFill>
                            <a:schemeClr val="bg1"/>
                          </a:solidFill>
                          <a:latin typeface="+mj-lt"/>
                          <a:cs typeface="Arial" panose="020B0604020202020204" pitchFamily="34" charset="0"/>
                        </a:rPr>
                        <a:t>Title</a:t>
                      </a:r>
                    </a:p>
                  </a:txBody>
                  <a:tcPr marT="108000" marB="108000" anchor="ctr">
                    <a:lnL w="12700" cmpd="sng">
                      <a:noFill/>
                      <a:prstDash val="soli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Audience and level</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What you’ll learn</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Duration</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Format</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panose="020B0604020202020204" pitchFamily="34" charset="0"/>
                        </a:rPr>
                        <a:t>Cost</a:t>
                      </a:r>
                    </a:p>
                  </a:txBody>
                  <a:tcPr marL="0" marR="0" marT="108000" marB="108000" anchor="ctr">
                    <a:lnL w="6350" cap="flat" cmpd="sng" algn="ctr">
                      <a:solidFill>
                        <a:schemeClr val="bg1"/>
                      </a:solidFill>
                      <a:prstDash val="solid"/>
                      <a:round/>
                      <a:headEnd type="none" w="med" len="med"/>
                      <a:tailEnd type="none" w="med" len="med"/>
                    </a:lnL>
                    <a:lnR w="12700" cmpd="sng">
                      <a:noFill/>
                      <a:prstDash val="soli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27504248"/>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fr-FR" sz="1200">
                          <a:solidFill>
                            <a:schemeClr val="tx1"/>
                          </a:solidFill>
                          <a:latin typeface="+mn-lt"/>
                          <a:ea typeface="+mn-ea"/>
                          <a:cs typeface="Arial" panose="020B0604020202020204" pitchFamily="34" charset="0"/>
                        </a:rPr>
                        <a:t>Resource Hub: Procurement </a:t>
                      </a:r>
                      <a:r>
                        <a:rPr lang="fr-FR" sz="1200" err="1">
                          <a:solidFill>
                            <a:schemeClr val="tx1"/>
                          </a:solidFill>
                          <a:latin typeface="+mn-lt"/>
                          <a:ea typeface="+mn-ea"/>
                          <a:cs typeface="Arial" panose="020B0604020202020204" pitchFamily="34" charset="0"/>
                        </a:rPr>
                        <a:t>Professionals</a:t>
                      </a:r>
                      <a:r>
                        <a:rPr lang="fr-FR" sz="1200">
                          <a:solidFill>
                            <a:schemeClr val="tx1"/>
                          </a:solidFill>
                          <a:latin typeface="+mn-lt"/>
                          <a:ea typeface="+mn-ea"/>
                          <a:cs typeface="Arial" panose="020B0604020202020204" pitchFamily="34" charset="0"/>
                        </a:rPr>
                        <a:t> ComPrac</a:t>
                      </a:r>
                      <a:endParaRPr lang="en-AU" sz="1200">
                        <a:solidFill>
                          <a:schemeClr val="tx1"/>
                        </a:solidFill>
                        <a:latin typeface="+mn-lt"/>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a:latin typeface="+mn-lt"/>
                          <a:cs typeface="Arial" panose="020B0604020202020204" pitchFamily="34" charset="0"/>
                        </a:rPr>
                        <a:t>Level: Foundational-advanced</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Audience: Members of the Procurement Professionals Community of Practice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solidFill>
                            <a:schemeClr val="tx1"/>
                          </a:solidFill>
                          <a:effectLst/>
                          <a:latin typeface="+mn-lt"/>
                          <a:ea typeface="+mn-ea"/>
                          <a:cs typeface="Arial" panose="020B0604020202020204" pitchFamily="34" charset="0"/>
                        </a:rPr>
                        <a:t>A resource centre for members of the Procurement Professionals Community of Practice.</a:t>
                      </a: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AU" sz="1200">
                        <a:solidFill>
                          <a:schemeClr val="tx1"/>
                        </a:solidFill>
                        <a:effectLst/>
                        <a:latin typeface="+mn-lt"/>
                        <a:ea typeface="+mn-ea"/>
                        <a:cs typeface="Arial" panose="020B0604020202020204" pitchFamily="34" charset="0"/>
                      </a:endParaRP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solidFill>
                            <a:schemeClr val="tx1"/>
                          </a:solidFill>
                          <a:effectLst/>
                          <a:latin typeface="+mn-lt"/>
                          <a:ea typeface="+mn-ea"/>
                          <a:cs typeface="Arial" panose="020B0604020202020204" pitchFamily="34" charset="0"/>
                          <a:hlinkClick r:id="rId5"/>
                        </a:rPr>
                        <a:t>Join the </a:t>
                      </a:r>
                      <a:r>
                        <a:rPr lang="en-US" sz="1200">
                          <a:latin typeface="+mn-lt"/>
                          <a:cs typeface="Arial" panose="020B0604020202020204" pitchFamily="34" charset="0"/>
                          <a:hlinkClick r:id="rId5"/>
                        </a:rPr>
                        <a:t>Procurement Professionals Community of Practice </a:t>
                      </a:r>
                      <a:r>
                        <a:rPr lang="en-US" sz="1200">
                          <a:latin typeface="+mn-lt"/>
                          <a:cs typeface="Arial" panose="020B0604020202020204" pitchFamily="34" charset="0"/>
                        </a:rPr>
                        <a:t>to get access to this resource hub.</a:t>
                      </a:r>
                      <a:endParaRPr lang="en-AU" sz="1200">
                        <a:solidFill>
                          <a:schemeClr val="tx1"/>
                        </a:solidFill>
                        <a:effectLst/>
                        <a:latin typeface="+mn-lt"/>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N/A</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panose="020B0604020202020204" pitchFamily="34" charset="0"/>
                        </a:rPr>
                        <a:t>Online, Self-paced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Free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18590324"/>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fr-FR" sz="1200">
                          <a:solidFill>
                            <a:schemeClr val="tx1"/>
                          </a:solidFill>
                          <a:latin typeface="+mn-lt"/>
                          <a:ea typeface="+mn-ea"/>
                          <a:cs typeface="Arial" panose="020B0604020202020204" pitchFamily="34" charset="0"/>
                        </a:rPr>
                        <a:t>Resource Hub: </a:t>
                      </a:r>
                      <a:r>
                        <a:rPr lang="fr-FR" sz="1200" err="1">
                          <a:solidFill>
                            <a:schemeClr val="tx1"/>
                          </a:solidFill>
                          <a:latin typeface="+mn-lt"/>
                          <a:ea typeface="+mn-ea"/>
                          <a:cs typeface="Arial" panose="020B0604020202020204" pitchFamily="34" charset="0"/>
                        </a:rPr>
                        <a:t>Sustainable</a:t>
                      </a:r>
                      <a:r>
                        <a:rPr lang="fr-FR" sz="1200">
                          <a:solidFill>
                            <a:schemeClr val="tx1"/>
                          </a:solidFill>
                          <a:latin typeface="+mn-lt"/>
                          <a:ea typeface="+mn-ea"/>
                          <a:cs typeface="Arial" panose="020B0604020202020204" pitchFamily="34" charset="0"/>
                        </a:rPr>
                        <a:t> Procurement Community of Practice</a:t>
                      </a:r>
                    </a:p>
                    <a:p>
                      <a:pPr marL="0" indent="0" eaLnBrk="1" hangingPunct="1">
                        <a:lnSpc>
                          <a:spcPct val="110000"/>
                        </a:lnSpc>
                        <a:spcAft>
                          <a:spcPts val="0"/>
                        </a:spcAft>
                        <a:buClr>
                          <a:srgbClr val="009484"/>
                        </a:buClr>
                        <a:buFont typeface="Wingdings" panose="05000000000000000000" pitchFamily="2" charset="2"/>
                        <a:buNone/>
                      </a:pPr>
                      <a:r>
                        <a:rPr lang="fr-FR" sz="1200">
                          <a:solidFill>
                            <a:schemeClr val="tx1"/>
                          </a:solidFill>
                          <a:latin typeface="+mn-lt"/>
                          <a:ea typeface="+mn-ea"/>
                          <a:cs typeface="Arial" panose="020B0604020202020204" pitchFamily="34" charset="0"/>
                        </a:rPr>
                        <a:t>(SustProc </a:t>
                      </a:r>
                      <a:r>
                        <a:rPr lang="fr-FR" sz="1200" err="1">
                          <a:solidFill>
                            <a:schemeClr val="tx1"/>
                          </a:solidFill>
                          <a:latin typeface="+mn-lt"/>
                          <a:ea typeface="+mn-ea"/>
                          <a:cs typeface="Arial" panose="020B0604020202020204" pitchFamily="34" charset="0"/>
                        </a:rPr>
                        <a:t>CoP</a:t>
                      </a:r>
                      <a:r>
                        <a:rPr lang="fr-FR" sz="1200">
                          <a:solidFill>
                            <a:schemeClr val="tx1"/>
                          </a:solidFill>
                          <a:latin typeface="+mn-lt"/>
                          <a:ea typeface="+mn-ea"/>
                          <a:cs typeface="Arial" panose="020B0604020202020204" pitchFamily="34" charset="0"/>
                        </a:rPr>
                        <a:t>)</a:t>
                      </a:r>
                      <a:endParaRPr lang="en-AU" sz="1200">
                        <a:solidFill>
                          <a:schemeClr val="tx1"/>
                        </a:solidFill>
                        <a:latin typeface="+mn-lt"/>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Level: Foundational- advanced</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Audience: </a:t>
                      </a:r>
                      <a:r>
                        <a:rPr lang="en-AU" sz="1200">
                          <a:latin typeface="+mn-lt"/>
                          <a:cs typeface="Arial" panose="020B0604020202020204" pitchFamily="34" charset="0"/>
                        </a:rPr>
                        <a:t>Members of the SustProc CoP</a:t>
                      </a:r>
                      <a:endParaRPr lang="en-US" sz="120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solidFill>
                            <a:schemeClr val="tx1"/>
                          </a:solidFill>
                          <a:effectLst/>
                          <a:latin typeface="+mn-lt"/>
                          <a:ea typeface="+mn-ea"/>
                          <a:cs typeface="Arial" panose="020B0604020202020204" pitchFamily="34" charset="0"/>
                        </a:rPr>
                        <a:t>A resource centre for members of the Procurement Professionals Community of Practice.</a:t>
                      </a: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AU" sz="1200">
                        <a:solidFill>
                          <a:schemeClr val="tx1"/>
                        </a:solidFill>
                        <a:effectLst/>
                        <a:latin typeface="+mn-lt"/>
                        <a:ea typeface="+mn-ea"/>
                        <a:cs typeface="Arial" panose="020B0604020202020204" pitchFamily="34" charset="0"/>
                      </a:endParaRP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solidFill>
                            <a:schemeClr val="tx1"/>
                          </a:solidFill>
                          <a:effectLst/>
                          <a:latin typeface="+mn-lt"/>
                          <a:ea typeface="+mn-ea"/>
                          <a:cs typeface="Arial" panose="020B0604020202020204" pitchFamily="34" charset="0"/>
                          <a:hlinkClick r:id="rId6"/>
                        </a:rPr>
                        <a:t>Join the </a:t>
                      </a:r>
                      <a:r>
                        <a:rPr lang="en-US" sz="1200">
                          <a:latin typeface="+mn-lt"/>
                          <a:cs typeface="Arial" panose="020B0604020202020204" pitchFamily="34" charset="0"/>
                          <a:hlinkClick r:id="rId6"/>
                        </a:rPr>
                        <a:t>SustProc CoP</a:t>
                      </a:r>
                      <a:r>
                        <a:rPr lang="en-US" sz="1200">
                          <a:latin typeface="+mn-lt"/>
                          <a:cs typeface="Arial" panose="020B0604020202020204" pitchFamily="34" charset="0"/>
                        </a:rPr>
                        <a:t> to get access to this resource hub.</a:t>
                      </a:r>
                      <a:endParaRPr lang="en-AU" sz="1200">
                        <a:solidFill>
                          <a:schemeClr val="tx1"/>
                        </a:solidFill>
                        <a:effectLst/>
                        <a:latin typeface="+mn-lt"/>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N/A</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panose="020B0604020202020204" pitchFamily="34" charset="0"/>
                        </a:rPr>
                        <a:t>Online, self-paced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Free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48859848"/>
                  </a:ext>
                </a:extLst>
              </a:tr>
            </a:tbl>
          </a:graphicData>
        </a:graphic>
      </p:graphicFrame>
      <p:sp>
        <p:nvSpPr>
          <p:cNvPr id="4" name="Content Placeholder 53">
            <a:extLst>
              <a:ext uri="{FF2B5EF4-FFF2-40B4-BE49-F238E27FC236}">
                <a16:creationId xmlns:a16="http://schemas.microsoft.com/office/drawing/2014/main" id="{A6EFB00B-5545-4E05-4D67-3B54BE1617DC}"/>
              </a:ext>
            </a:extLst>
          </p:cNvPr>
          <p:cNvSpPr txBox="1">
            <a:spLocks/>
          </p:cNvSpPr>
          <p:nvPr/>
        </p:nvSpPr>
        <p:spPr>
          <a:xfrm>
            <a:off x="414782" y="927606"/>
            <a:ext cx="10847294" cy="679252"/>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r>
              <a:rPr lang="en-AU" sz="1800" kern="0">
                <a:cs typeface="Arial" panose="020B0604020202020204" pitchFamily="34" charset="0"/>
              </a:rPr>
              <a:t>Curated content relating to procurement capabilities and topics, including podcasts, videos, knowledge articles and more</a:t>
            </a:r>
            <a:endParaRPr lang="en-US" sz="1800" kern="0">
              <a:cs typeface="Arial" panose="020B0604020202020204" pitchFamily="34" charset="0"/>
            </a:endParaRPr>
          </a:p>
        </p:txBody>
      </p:sp>
      <p:sp>
        <p:nvSpPr>
          <p:cNvPr id="7" name="Title 5">
            <a:extLst>
              <a:ext uri="{FF2B5EF4-FFF2-40B4-BE49-F238E27FC236}">
                <a16:creationId xmlns:a16="http://schemas.microsoft.com/office/drawing/2014/main" id="{01B1F0C4-C2E8-F640-9781-8602BF3F4B28}"/>
              </a:ext>
            </a:extLst>
          </p:cNvPr>
          <p:cNvSpPr>
            <a:spLocks noGrp="1"/>
          </p:cNvSpPr>
          <p:nvPr>
            <p:ph type="title"/>
          </p:nvPr>
        </p:nvSpPr>
        <p:spPr>
          <a:xfrm>
            <a:off x="498918" y="423361"/>
            <a:ext cx="10748681" cy="937467"/>
          </a:xfrm>
        </p:spPr>
        <p:txBody>
          <a:bodyPr/>
          <a:lstStyle/>
          <a:p>
            <a:r>
              <a:rPr lang="en-AU">
                <a:solidFill>
                  <a:schemeClr val="accent1"/>
                </a:solidFill>
                <a:latin typeface="+mj-lt"/>
              </a:rPr>
              <a:t>Resource hubs</a:t>
            </a:r>
            <a:endParaRPr lang="en-US">
              <a:solidFill>
                <a:schemeClr val="accent1"/>
              </a:solidFill>
              <a:latin typeface="+mj-lt"/>
            </a:endParaRPr>
          </a:p>
        </p:txBody>
      </p:sp>
    </p:spTree>
    <p:custDataLst>
      <p:tags r:id="rId1"/>
    </p:custDataLst>
    <p:extLst>
      <p:ext uri="{BB962C8B-B14F-4D97-AF65-F5344CB8AC3E}">
        <p14:creationId xmlns:p14="http://schemas.microsoft.com/office/powerpoint/2010/main" val="19776220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1B1F0C4-C2E8-F640-9781-8602BF3F4B28}"/>
              </a:ext>
            </a:extLst>
          </p:cNvPr>
          <p:cNvSpPr>
            <a:spLocks noGrp="1"/>
          </p:cNvSpPr>
          <p:nvPr>
            <p:ph type="title"/>
          </p:nvPr>
        </p:nvSpPr>
        <p:spPr>
          <a:xfrm>
            <a:off x="498918" y="423361"/>
            <a:ext cx="10748681" cy="937467"/>
          </a:xfrm>
        </p:spPr>
        <p:txBody>
          <a:bodyPr/>
          <a:lstStyle/>
          <a:p>
            <a:r>
              <a:rPr lang="en-AU">
                <a:solidFill>
                  <a:schemeClr val="accent1"/>
                </a:solidFill>
                <a:latin typeface="+mj-lt"/>
              </a:rPr>
              <a:t>Systems training</a:t>
            </a:r>
            <a:endParaRPr lang="en-US">
              <a:solidFill>
                <a:schemeClr val="accent1"/>
              </a:solidFill>
              <a:latin typeface="+mj-lt"/>
            </a:endParaRPr>
          </a:p>
        </p:txBody>
      </p:sp>
      <p:sp>
        <p:nvSpPr>
          <p:cNvPr id="8" name="Content Placeholder 53">
            <a:extLst>
              <a:ext uri="{FF2B5EF4-FFF2-40B4-BE49-F238E27FC236}">
                <a16:creationId xmlns:a16="http://schemas.microsoft.com/office/drawing/2014/main" id="{C62EE913-CBEB-44F4-B8D8-689018267FCA}"/>
              </a:ext>
            </a:extLst>
          </p:cNvPr>
          <p:cNvSpPr txBox="1">
            <a:spLocks/>
          </p:cNvSpPr>
          <p:nvPr/>
        </p:nvSpPr>
        <p:spPr>
          <a:xfrm>
            <a:off x="423660" y="942876"/>
            <a:ext cx="10847294" cy="584083"/>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r>
              <a:rPr lang="en-AU" sz="1800" kern="0">
                <a:cs typeface="Arial" panose="020B0604020202020204" pitchFamily="34" charset="0"/>
              </a:rPr>
              <a:t>Learn how to use procurement systems</a:t>
            </a:r>
            <a:endParaRPr lang="en-US" sz="1800" kern="0">
              <a:cs typeface="Arial" panose="020B0604020202020204" pitchFamily="34" charset="0"/>
            </a:endParaRPr>
          </a:p>
        </p:txBody>
      </p:sp>
      <p:pic>
        <p:nvPicPr>
          <p:cNvPr id="60" name="Graphic 59">
            <a:extLst>
              <a:ext uri="{FF2B5EF4-FFF2-40B4-BE49-F238E27FC236}">
                <a16:creationId xmlns:a16="http://schemas.microsoft.com/office/drawing/2014/main" id="{48D2126D-529B-4954-9F5A-F030D9B7EF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2818" y="2189271"/>
            <a:ext cx="501212" cy="505288"/>
          </a:xfrm>
          <a:prstGeom prst="rect">
            <a:avLst/>
          </a:prstGeom>
        </p:spPr>
      </p:pic>
      <p:graphicFrame>
        <p:nvGraphicFramePr>
          <p:cNvPr id="2" name="Table 2">
            <a:extLst>
              <a:ext uri="{FF2B5EF4-FFF2-40B4-BE49-F238E27FC236}">
                <a16:creationId xmlns:a16="http://schemas.microsoft.com/office/drawing/2014/main" id="{7F6BF9B3-32E5-46E8-AE72-E373A26A19B5}"/>
              </a:ext>
            </a:extLst>
          </p:cNvPr>
          <p:cNvGraphicFramePr>
            <a:graphicFrameLocks noGrp="1"/>
          </p:cNvGraphicFramePr>
          <p:nvPr>
            <p:extLst>
              <p:ext uri="{D42A27DB-BD31-4B8C-83A1-F6EECF244321}">
                <p14:modId xmlns:p14="http://schemas.microsoft.com/office/powerpoint/2010/main" val="427292562"/>
              </p:ext>
            </p:extLst>
          </p:nvPr>
        </p:nvGraphicFramePr>
        <p:xfrm>
          <a:off x="498917" y="1720710"/>
          <a:ext cx="11358787" cy="3056265"/>
        </p:xfrm>
        <a:graphic>
          <a:graphicData uri="http://schemas.openxmlformats.org/drawingml/2006/table">
            <a:tbl>
              <a:tblPr firstRow="1" bandRow="1"/>
              <a:tblGrid>
                <a:gridCol w="1510858">
                  <a:extLst>
                    <a:ext uri="{9D8B030D-6E8A-4147-A177-3AD203B41FA5}">
                      <a16:colId xmlns:a16="http://schemas.microsoft.com/office/drawing/2014/main" val="903615920"/>
                    </a:ext>
                  </a:extLst>
                </a:gridCol>
                <a:gridCol w="1343025">
                  <a:extLst>
                    <a:ext uri="{9D8B030D-6E8A-4147-A177-3AD203B41FA5}">
                      <a16:colId xmlns:a16="http://schemas.microsoft.com/office/drawing/2014/main" val="2608184171"/>
                    </a:ext>
                  </a:extLst>
                </a:gridCol>
                <a:gridCol w="6003073">
                  <a:extLst>
                    <a:ext uri="{9D8B030D-6E8A-4147-A177-3AD203B41FA5}">
                      <a16:colId xmlns:a16="http://schemas.microsoft.com/office/drawing/2014/main" val="1959420706"/>
                    </a:ext>
                  </a:extLst>
                </a:gridCol>
                <a:gridCol w="880947">
                  <a:extLst>
                    <a:ext uri="{9D8B030D-6E8A-4147-A177-3AD203B41FA5}">
                      <a16:colId xmlns:a16="http://schemas.microsoft.com/office/drawing/2014/main" val="769193083"/>
                    </a:ext>
                  </a:extLst>
                </a:gridCol>
                <a:gridCol w="847492">
                  <a:extLst>
                    <a:ext uri="{9D8B030D-6E8A-4147-A177-3AD203B41FA5}">
                      <a16:colId xmlns:a16="http://schemas.microsoft.com/office/drawing/2014/main" val="1170464054"/>
                    </a:ext>
                  </a:extLst>
                </a:gridCol>
                <a:gridCol w="773392">
                  <a:extLst>
                    <a:ext uri="{9D8B030D-6E8A-4147-A177-3AD203B41FA5}">
                      <a16:colId xmlns:a16="http://schemas.microsoft.com/office/drawing/2014/main" val="4185480659"/>
                    </a:ext>
                  </a:extLst>
                </a:gridCol>
              </a:tblGrid>
              <a:tr h="0">
                <a:tc>
                  <a:txBody>
                    <a:bodyPr/>
                    <a:lstStyle/>
                    <a:p>
                      <a:pPr marL="180000" algn="l"/>
                      <a:r>
                        <a:rPr lang="en-AU" sz="1400" b="1">
                          <a:solidFill>
                            <a:schemeClr val="bg1"/>
                          </a:solidFill>
                          <a:latin typeface="+mj-lt"/>
                          <a:cs typeface="Arial" panose="020B0604020202020204" pitchFamily="34" charset="0"/>
                        </a:rPr>
                        <a:t>Title</a:t>
                      </a:r>
                    </a:p>
                  </a:txBody>
                  <a:tcPr marT="108000" marB="108000" anchor="ctr">
                    <a:lnL w="12700" cmpd="sng">
                      <a:noFill/>
                      <a:prstDash val="soli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Audience and level</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j-lt"/>
                          <a:cs typeface="Arial" panose="020B0604020202020204" pitchFamily="34" charset="0"/>
                        </a:rPr>
                        <a:t>What you’ll learn</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a:rPr>
                        <a:t>Duration</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a:rPr>
                        <a:t>Format</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a:rPr>
                        <a:t>Cost</a:t>
                      </a:r>
                    </a:p>
                  </a:txBody>
                  <a:tcPr marL="0" marR="0" marT="108000" marB="108000" anchor="ctr">
                    <a:lnL w="6350" cap="flat" cmpd="sng" algn="ctr">
                      <a:solidFill>
                        <a:schemeClr val="bg1"/>
                      </a:solidFill>
                      <a:prstDash val="solid"/>
                      <a:round/>
                      <a:headEnd type="none" w="med" len="med"/>
                      <a:tailEnd type="none" w="med" len="med"/>
                    </a:lnL>
                    <a:lnR w="12700" cmpd="sng">
                      <a:noFill/>
                      <a:prstDash val="soli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27504248"/>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AU" sz="1200">
                          <a:solidFill>
                            <a:schemeClr val="tx1"/>
                          </a:solidFill>
                          <a:latin typeface="+mn-lt"/>
                          <a:ea typeface="+mn-ea"/>
                          <a:cs typeface="Arial" panose="020B0604020202020204" pitchFamily="34" charset="0"/>
                          <a:hlinkClick r:id="rId5"/>
                        </a:rPr>
                        <a:t>Tenders training for buyers</a:t>
                      </a:r>
                      <a:endParaRPr lang="en-AU" sz="1200">
                        <a:solidFill>
                          <a:schemeClr val="tx1"/>
                        </a:solidFill>
                        <a:latin typeface="+mn-lt"/>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Level: Foundational</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Audience: </a:t>
                      </a:r>
                      <a:r>
                        <a:rPr lang="en-AU" sz="1200">
                          <a:latin typeface="+mn-lt"/>
                          <a:cs typeface="Arial" panose="020B0604020202020204" pitchFamily="34" charset="0"/>
                        </a:rPr>
                        <a:t>NSW Government employees who use Tenders to issue, manage and award tenders from suppliers</a:t>
                      </a:r>
                      <a:endParaRPr lang="en-US" sz="120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solidFill>
                            <a:schemeClr val="tx1"/>
                          </a:solidFill>
                          <a:effectLst/>
                          <a:latin typeface="+mn-lt"/>
                          <a:ea typeface="+mn-ea"/>
                          <a:cs typeface="Arial" panose="020B0604020202020204" pitchFamily="34" charset="0"/>
                        </a:rPr>
                        <a:t>Learn how to create and publish a market opportunity and access supplier responses.</a:t>
                      </a: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AU" sz="1200">
                        <a:solidFill>
                          <a:schemeClr val="tx1"/>
                        </a:solidFill>
                        <a:effectLst/>
                        <a:latin typeface="+mn-lt"/>
                        <a:ea typeface="+mn-ea"/>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Register on buy NSW</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Use Supplier Hub to find suppliers and create supplier shortlists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Create, maintain and complete opportunities in Tenders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3 </a:t>
                      </a:r>
                      <a:r>
                        <a:rPr lang="en-US" sz="1200" b="0" err="1">
                          <a:latin typeface="+mn-lt"/>
                          <a:cs typeface="Arial" panose="020B0604020202020204" pitchFamily="34" charset="0"/>
                        </a:rPr>
                        <a:t>hrs</a:t>
                      </a:r>
                      <a:endParaRPr lang="en-US" sz="1200" b="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panose="020B0604020202020204" pitchFamily="34" charset="0"/>
                        </a:rPr>
                        <a:t>Online, Self-paced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Free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95375514"/>
                  </a:ext>
                </a:extLst>
              </a:tr>
            </a:tbl>
          </a:graphicData>
        </a:graphic>
      </p:graphicFrame>
    </p:spTree>
    <p:custDataLst>
      <p:tags r:id="rId1"/>
    </p:custDataLst>
    <p:extLst>
      <p:ext uri="{BB962C8B-B14F-4D97-AF65-F5344CB8AC3E}">
        <p14:creationId xmlns:p14="http://schemas.microsoft.com/office/powerpoint/2010/main" val="16763246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1B1F0C4-C2E8-F640-9781-8602BF3F4B28}"/>
              </a:ext>
            </a:extLst>
          </p:cNvPr>
          <p:cNvSpPr>
            <a:spLocks noGrp="1"/>
          </p:cNvSpPr>
          <p:nvPr>
            <p:ph type="title"/>
          </p:nvPr>
        </p:nvSpPr>
        <p:spPr>
          <a:xfrm>
            <a:off x="498918" y="423361"/>
            <a:ext cx="10748681" cy="937467"/>
          </a:xfrm>
        </p:spPr>
        <p:txBody>
          <a:bodyPr/>
          <a:lstStyle/>
          <a:p>
            <a:r>
              <a:rPr lang="en-AU">
                <a:solidFill>
                  <a:schemeClr val="accent1"/>
                </a:solidFill>
                <a:latin typeface="+mj-lt"/>
              </a:rPr>
              <a:t>Construction procurement training</a:t>
            </a:r>
            <a:endParaRPr lang="en-US">
              <a:solidFill>
                <a:schemeClr val="accent1"/>
              </a:solidFill>
              <a:latin typeface="+mj-lt"/>
            </a:endParaRPr>
          </a:p>
        </p:txBody>
      </p:sp>
      <p:sp>
        <p:nvSpPr>
          <p:cNvPr id="8" name="Content Placeholder 53">
            <a:extLst>
              <a:ext uri="{FF2B5EF4-FFF2-40B4-BE49-F238E27FC236}">
                <a16:creationId xmlns:a16="http://schemas.microsoft.com/office/drawing/2014/main" id="{C62EE913-CBEB-44F4-B8D8-689018267FCA}"/>
              </a:ext>
            </a:extLst>
          </p:cNvPr>
          <p:cNvSpPr txBox="1">
            <a:spLocks/>
          </p:cNvSpPr>
          <p:nvPr/>
        </p:nvSpPr>
        <p:spPr>
          <a:xfrm>
            <a:off x="423660" y="942876"/>
            <a:ext cx="10847294" cy="534645"/>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r>
              <a:rPr lang="en-AU" sz="1800" kern="0">
                <a:cs typeface="Arial" panose="020B0604020202020204" pitchFamily="34" charset="0"/>
              </a:rPr>
              <a:t>Learn about contractual frameworks for construction</a:t>
            </a:r>
            <a:endParaRPr lang="en-US" sz="1800" kern="0">
              <a:cs typeface="Arial" panose="020B0604020202020204" pitchFamily="34" charset="0"/>
            </a:endParaRPr>
          </a:p>
        </p:txBody>
      </p:sp>
      <p:pic>
        <p:nvPicPr>
          <p:cNvPr id="60" name="Graphic 59">
            <a:extLst>
              <a:ext uri="{FF2B5EF4-FFF2-40B4-BE49-F238E27FC236}">
                <a16:creationId xmlns:a16="http://schemas.microsoft.com/office/drawing/2014/main" id="{48D2126D-529B-4954-9F5A-F030D9B7EF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2818" y="2189271"/>
            <a:ext cx="501212" cy="505288"/>
          </a:xfrm>
          <a:prstGeom prst="rect">
            <a:avLst/>
          </a:prstGeom>
        </p:spPr>
      </p:pic>
      <p:graphicFrame>
        <p:nvGraphicFramePr>
          <p:cNvPr id="2" name="Table 2">
            <a:extLst>
              <a:ext uri="{FF2B5EF4-FFF2-40B4-BE49-F238E27FC236}">
                <a16:creationId xmlns:a16="http://schemas.microsoft.com/office/drawing/2014/main" id="{7F6BF9B3-32E5-46E8-AE72-E373A26A19B5}"/>
              </a:ext>
            </a:extLst>
          </p:cNvPr>
          <p:cNvGraphicFramePr>
            <a:graphicFrameLocks noGrp="1"/>
          </p:cNvGraphicFramePr>
          <p:nvPr>
            <p:extLst>
              <p:ext uri="{D42A27DB-BD31-4B8C-83A1-F6EECF244321}">
                <p14:modId xmlns:p14="http://schemas.microsoft.com/office/powerpoint/2010/main" val="1359669686"/>
              </p:ext>
            </p:extLst>
          </p:nvPr>
        </p:nvGraphicFramePr>
        <p:xfrm>
          <a:off x="498917" y="1720710"/>
          <a:ext cx="11358787" cy="3659769"/>
        </p:xfrm>
        <a:graphic>
          <a:graphicData uri="http://schemas.openxmlformats.org/drawingml/2006/table">
            <a:tbl>
              <a:tblPr firstRow="1" bandRow="1"/>
              <a:tblGrid>
                <a:gridCol w="1510858">
                  <a:extLst>
                    <a:ext uri="{9D8B030D-6E8A-4147-A177-3AD203B41FA5}">
                      <a16:colId xmlns:a16="http://schemas.microsoft.com/office/drawing/2014/main" val="903615920"/>
                    </a:ext>
                  </a:extLst>
                </a:gridCol>
                <a:gridCol w="1343025">
                  <a:extLst>
                    <a:ext uri="{9D8B030D-6E8A-4147-A177-3AD203B41FA5}">
                      <a16:colId xmlns:a16="http://schemas.microsoft.com/office/drawing/2014/main" val="2608184171"/>
                    </a:ext>
                  </a:extLst>
                </a:gridCol>
                <a:gridCol w="6003073">
                  <a:extLst>
                    <a:ext uri="{9D8B030D-6E8A-4147-A177-3AD203B41FA5}">
                      <a16:colId xmlns:a16="http://schemas.microsoft.com/office/drawing/2014/main" val="1959420706"/>
                    </a:ext>
                  </a:extLst>
                </a:gridCol>
                <a:gridCol w="767182">
                  <a:extLst>
                    <a:ext uri="{9D8B030D-6E8A-4147-A177-3AD203B41FA5}">
                      <a16:colId xmlns:a16="http://schemas.microsoft.com/office/drawing/2014/main" val="769193083"/>
                    </a:ext>
                  </a:extLst>
                </a:gridCol>
                <a:gridCol w="961257">
                  <a:extLst>
                    <a:ext uri="{9D8B030D-6E8A-4147-A177-3AD203B41FA5}">
                      <a16:colId xmlns:a16="http://schemas.microsoft.com/office/drawing/2014/main" val="1170464054"/>
                    </a:ext>
                  </a:extLst>
                </a:gridCol>
                <a:gridCol w="773392">
                  <a:extLst>
                    <a:ext uri="{9D8B030D-6E8A-4147-A177-3AD203B41FA5}">
                      <a16:colId xmlns:a16="http://schemas.microsoft.com/office/drawing/2014/main" val="4185480659"/>
                    </a:ext>
                  </a:extLst>
                </a:gridCol>
              </a:tblGrid>
              <a:tr h="0">
                <a:tc>
                  <a:txBody>
                    <a:bodyPr/>
                    <a:lstStyle/>
                    <a:p>
                      <a:pPr marL="180000" algn="l"/>
                      <a:r>
                        <a:rPr lang="en-AU" sz="1400" b="1">
                          <a:solidFill>
                            <a:schemeClr val="bg1"/>
                          </a:solidFill>
                          <a:latin typeface="+mn-lt"/>
                          <a:cs typeface="Arial" panose="020B0604020202020204" pitchFamily="34" charset="0"/>
                        </a:rPr>
                        <a:t>Title</a:t>
                      </a:r>
                    </a:p>
                  </a:txBody>
                  <a:tcPr marT="108000" marB="108000" anchor="ctr">
                    <a:lnL w="12700" cmpd="sng">
                      <a:noFill/>
                      <a:prstDash val="soli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n-lt"/>
                          <a:cs typeface="Arial" panose="020B0604020202020204" pitchFamily="34" charset="0"/>
                        </a:rPr>
                        <a:t>Audience and level</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n-lt"/>
                          <a:cs typeface="Arial" panose="020B0604020202020204" pitchFamily="34" charset="0"/>
                        </a:rPr>
                        <a:t>What you’ll learn</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n-lt"/>
                          <a:cs typeface="Arial" panose="020B0604020202020204" pitchFamily="34" charset="0"/>
                        </a:rPr>
                        <a:t>Duration</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n-lt"/>
                          <a:cs typeface="Arial" panose="020B0604020202020204" pitchFamily="34" charset="0"/>
                        </a:rPr>
                        <a:t>Format</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n-lt"/>
                          <a:cs typeface="Arial" panose="020B0604020202020204" pitchFamily="34" charset="0"/>
                        </a:rPr>
                        <a:t>Cost</a:t>
                      </a:r>
                    </a:p>
                  </a:txBody>
                  <a:tcPr marL="0" marR="0" marT="108000" marB="108000" anchor="ctr">
                    <a:lnL w="6350" cap="flat" cmpd="sng" algn="ctr">
                      <a:solidFill>
                        <a:schemeClr val="bg1"/>
                      </a:solidFill>
                      <a:prstDash val="solid"/>
                      <a:round/>
                      <a:headEnd type="none" w="med" len="med"/>
                      <a:tailEnd type="none" w="med" len="med"/>
                    </a:lnL>
                    <a:lnR w="12700" cmpd="sng">
                      <a:noFill/>
                      <a:prstDash val="soli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27504248"/>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AU" sz="1200">
                          <a:solidFill>
                            <a:schemeClr val="tx1"/>
                          </a:solidFill>
                          <a:latin typeface="+mn-lt"/>
                          <a:ea typeface="+mn-ea"/>
                          <a:cs typeface="Arial" panose="020B0604020202020204" pitchFamily="34" charset="0"/>
                          <a:hlinkClick r:id="rId5"/>
                        </a:rPr>
                        <a:t>GC21 standard form contract training</a:t>
                      </a:r>
                      <a:endParaRPr lang="en-AU" sz="1200">
                        <a:solidFill>
                          <a:schemeClr val="tx1"/>
                        </a:solidFill>
                        <a:latin typeface="+mn-lt"/>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Level: Foundational</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Audience: </a:t>
                      </a:r>
                      <a:r>
                        <a:rPr lang="en-AU" sz="1200">
                          <a:latin typeface="+mn-lt"/>
                          <a:cs typeface="Arial" panose="020B0604020202020204" pitchFamily="34" charset="0"/>
                        </a:rPr>
                        <a:t>Suppliers, contract managers and contractors who want to gain a sound understanding of the GC21 construction contract</a:t>
                      </a:r>
                      <a:endParaRPr lang="en-US" sz="120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effectLst/>
                          <a:latin typeface="+mn-lt"/>
                          <a:ea typeface="Calibri" panose="020F0502020204030204" pitchFamily="34" charset="0"/>
                          <a:cs typeface="Arial" panose="020B0604020202020204" pitchFamily="34" charset="0"/>
                        </a:rPr>
                        <a:t>A one-day course for buyers and suppliers to understand the GC21 contract used for construction works valued over $1 million.</a:t>
                      </a: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AU" sz="1200">
                        <a:solidFill>
                          <a:schemeClr val="tx1"/>
                        </a:solidFill>
                        <a:effectLst/>
                        <a:latin typeface="+mn-lt"/>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Understand contract structure and content.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Understand key features.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cs typeface="Arial" panose="020B0604020202020204" pitchFamily="34" charset="0"/>
                        </a:rPr>
                        <a:t>Apply specific contract clauses.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1 day</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panose="020B0604020202020204" pitchFamily="34" charset="0"/>
                        </a:rPr>
                        <a:t>In-person, instructor-led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$600 (GST included)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18590324"/>
                  </a:ext>
                </a:extLst>
              </a:tr>
            </a:tbl>
          </a:graphicData>
        </a:graphic>
      </p:graphicFrame>
    </p:spTree>
    <p:custDataLst>
      <p:tags r:id="rId1"/>
    </p:custDataLst>
    <p:extLst>
      <p:ext uri="{BB962C8B-B14F-4D97-AF65-F5344CB8AC3E}">
        <p14:creationId xmlns:p14="http://schemas.microsoft.com/office/powerpoint/2010/main" val="40138607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1B1F0C4-C2E8-F640-9781-8602BF3F4B28}"/>
              </a:ext>
            </a:extLst>
          </p:cNvPr>
          <p:cNvSpPr>
            <a:spLocks noGrp="1"/>
          </p:cNvSpPr>
          <p:nvPr>
            <p:ph type="title"/>
          </p:nvPr>
        </p:nvSpPr>
        <p:spPr>
          <a:xfrm>
            <a:off x="498918" y="423361"/>
            <a:ext cx="10748681" cy="937467"/>
          </a:xfrm>
        </p:spPr>
        <p:txBody>
          <a:bodyPr/>
          <a:lstStyle/>
          <a:p>
            <a:r>
              <a:rPr lang="en-AU">
                <a:solidFill>
                  <a:schemeClr val="accent1"/>
                </a:solidFill>
                <a:latin typeface="+mj-lt"/>
              </a:rPr>
              <a:t>Construction procurement training</a:t>
            </a:r>
            <a:endParaRPr lang="en-US">
              <a:solidFill>
                <a:schemeClr val="accent1"/>
              </a:solidFill>
              <a:latin typeface="+mj-lt"/>
            </a:endParaRPr>
          </a:p>
        </p:txBody>
      </p:sp>
      <p:sp>
        <p:nvSpPr>
          <p:cNvPr id="8" name="Content Placeholder 53">
            <a:extLst>
              <a:ext uri="{FF2B5EF4-FFF2-40B4-BE49-F238E27FC236}">
                <a16:creationId xmlns:a16="http://schemas.microsoft.com/office/drawing/2014/main" id="{C62EE913-CBEB-44F4-B8D8-689018267FCA}"/>
              </a:ext>
            </a:extLst>
          </p:cNvPr>
          <p:cNvSpPr txBox="1">
            <a:spLocks/>
          </p:cNvSpPr>
          <p:nvPr/>
        </p:nvSpPr>
        <p:spPr>
          <a:xfrm>
            <a:off x="423660" y="942876"/>
            <a:ext cx="10847294" cy="521940"/>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r>
              <a:rPr lang="en-AU" sz="1800" kern="0">
                <a:cs typeface="Arial" panose="020B0604020202020204" pitchFamily="34" charset="0"/>
              </a:rPr>
              <a:t>Learn about contractual frameworks for construction</a:t>
            </a:r>
            <a:endParaRPr lang="en-US" sz="1800" kern="0">
              <a:cs typeface="Arial" panose="020B0604020202020204" pitchFamily="34" charset="0"/>
            </a:endParaRPr>
          </a:p>
        </p:txBody>
      </p:sp>
      <p:pic>
        <p:nvPicPr>
          <p:cNvPr id="60" name="Graphic 59">
            <a:extLst>
              <a:ext uri="{FF2B5EF4-FFF2-40B4-BE49-F238E27FC236}">
                <a16:creationId xmlns:a16="http://schemas.microsoft.com/office/drawing/2014/main" id="{48D2126D-529B-4954-9F5A-F030D9B7EF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2818" y="2189271"/>
            <a:ext cx="501212" cy="505288"/>
          </a:xfrm>
          <a:prstGeom prst="rect">
            <a:avLst/>
          </a:prstGeom>
        </p:spPr>
      </p:pic>
      <p:graphicFrame>
        <p:nvGraphicFramePr>
          <p:cNvPr id="2" name="Table 2">
            <a:extLst>
              <a:ext uri="{FF2B5EF4-FFF2-40B4-BE49-F238E27FC236}">
                <a16:creationId xmlns:a16="http://schemas.microsoft.com/office/drawing/2014/main" id="{7F6BF9B3-32E5-46E8-AE72-E373A26A19B5}"/>
              </a:ext>
            </a:extLst>
          </p:cNvPr>
          <p:cNvGraphicFramePr>
            <a:graphicFrameLocks noGrp="1"/>
          </p:cNvGraphicFramePr>
          <p:nvPr>
            <p:extLst>
              <p:ext uri="{D42A27DB-BD31-4B8C-83A1-F6EECF244321}">
                <p14:modId xmlns:p14="http://schemas.microsoft.com/office/powerpoint/2010/main" val="3270334782"/>
              </p:ext>
            </p:extLst>
          </p:nvPr>
        </p:nvGraphicFramePr>
        <p:xfrm>
          <a:off x="498917" y="1720710"/>
          <a:ext cx="11358787" cy="4062105"/>
        </p:xfrm>
        <a:graphic>
          <a:graphicData uri="http://schemas.openxmlformats.org/drawingml/2006/table">
            <a:tbl>
              <a:tblPr firstRow="1" bandRow="1"/>
              <a:tblGrid>
                <a:gridCol w="1510858">
                  <a:extLst>
                    <a:ext uri="{9D8B030D-6E8A-4147-A177-3AD203B41FA5}">
                      <a16:colId xmlns:a16="http://schemas.microsoft.com/office/drawing/2014/main" val="903615920"/>
                    </a:ext>
                  </a:extLst>
                </a:gridCol>
                <a:gridCol w="1343025">
                  <a:extLst>
                    <a:ext uri="{9D8B030D-6E8A-4147-A177-3AD203B41FA5}">
                      <a16:colId xmlns:a16="http://schemas.microsoft.com/office/drawing/2014/main" val="2608184171"/>
                    </a:ext>
                  </a:extLst>
                </a:gridCol>
                <a:gridCol w="6003073">
                  <a:extLst>
                    <a:ext uri="{9D8B030D-6E8A-4147-A177-3AD203B41FA5}">
                      <a16:colId xmlns:a16="http://schemas.microsoft.com/office/drawing/2014/main" val="1959420706"/>
                    </a:ext>
                  </a:extLst>
                </a:gridCol>
                <a:gridCol w="767182">
                  <a:extLst>
                    <a:ext uri="{9D8B030D-6E8A-4147-A177-3AD203B41FA5}">
                      <a16:colId xmlns:a16="http://schemas.microsoft.com/office/drawing/2014/main" val="769193083"/>
                    </a:ext>
                  </a:extLst>
                </a:gridCol>
                <a:gridCol w="961257">
                  <a:extLst>
                    <a:ext uri="{9D8B030D-6E8A-4147-A177-3AD203B41FA5}">
                      <a16:colId xmlns:a16="http://schemas.microsoft.com/office/drawing/2014/main" val="1170464054"/>
                    </a:ext>
                  </a:extLst>
                </a:gridCol>
                <a:gridCol w="773392">
                  <a:extLst>
                    <a:ext uri="{9D8B030D-6E8A-4147-A177-3AD203B41FA5}">
                      <a16:colId xmlns:a16="http://schemas.microsoft.com/office/drawing/2014/main" val="4185480659"/>
                    </a:ext>
                  </a:extLst>
                </a:gridCol>
              </a:tblGrid>
              <a:tr h="0">
                <a:tc>
                  <a:txBody>
                    <a:bodyPr/>
                    <a:lstStyle/>
                    <a:p>
                      <a:pPr marL="180000" algn="l"/>
                      <a:r>
                        <a:rPr lang="en-AU" sz="1400" b="1">
                          <a:solidFill>
                            <a:schemeClr val="bg1"/>
                          </a:solidFill>
                          <a:latin typeface="+mn-lt"/>
                          <a:cs typeface="Arial" panose="020B0604020202020204" pitchFamily="34" charset="0"/>
                        </a:rPr>
                        <a:t>Title</a:t>
                      </a:r>
                    </a:p>
                  </a:txBody>
                  <a:tcPr marT="108000" marB="108000" anchor="ctr">
                    <a:lnL w="12700" cmpd="sng">
                      <a:noFill/>
                      <a:prstDash val="soli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n-lt"/>
                          <a:cs typeface="Arial" panose="020B0604020202020204" pitchFamily="34" charset="0"/>
                        </a:rPr>
                        <a:t>Audience and level</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80000" algn="l"/>
                      <a:r>
                        <a:rPr lang="en-AU" sz="1400" b="1">
                          <a:solidFill>
                            <a:schemeClr val="bg1"/>
                          </a:solidFill>
                          <a:latin typeface="+mn-lt"/>
                          <a:cs typeface="Arial" panose="020B0604020202020204" pitchFamily="34" charset="0"/>
                        </a:rPr>
                        <a:t>What you’ll learn</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n-lt"/>
                          <a:cs typeface="Arial" panose="020B0604020202020204" pitchFamily="34" charset="0"/>
                        </a:rPr>
                        <a:t>Duration</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n-lt"/>
                          <a:cs typeface="Arial" panose="020B0604020202020204" pitchFamily="34" charset="0"/>
                        </a:rPr>
                        <a:t>Format</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n-lt"/>
                          <a:cs typeface="Arial" panose="020B0604020202020204" pitchFamily="34" charset="0"/>
                        </a:rPr>
                        <a:t>Cost</a:t>
                      </a:r>
                    </a:p>
                  </a:txBody>
                  <a:tcPr marL="0" marR="0" marT="108000" marB="108000" anchor="ctr">
                    <a:lnL w="6350" cap="flat" cmpd="sng" algn="ctr">
                      <a:solidFill>
                        <a:schemeClr val="bg1"/>
                      </a:solidFill>
                      <a:prstDash val="solid"/>
                      <a:round/>
                      <a:headEnd type="none" w="med" len="med"/>
                      <a:tailEnd type="none" w="med" len="med"/>
                    </a:lnL>
                    <a:lnR w="12700" cmpd="sng">
                      <a:noFill/>
                      <a:prstDash val="soli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27504248"/>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AU" sz="1200">
                          <a:solidFill>
                            <a:schemeClr val="tx1"/>
                          </a:solidFill>
                          <a:latin typeface="+mn-lt"/>
                          <a:ea typeface="+mn-ea"/>
                          <a:cs typeface="Arial" panose="020B0604020202020204" pitchFamily="34" charset="0"/>
                          <a:hlinkClick r:id="rId5"/>
                        </a:rPr>
                        <a:t>MW21 standard form contract training</a:t>
                      </a:r>
                      <a:endParaRPr lang="en-AU" sz="1200">
                        <a:solidFill>
                          <a:schemeClr val="tx1"/>
                        </a:solidFill>
                        <a:latin typeface="+mn-lt"/>
                        <a:ea typeface="+mn-ea"/>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Level: Foundational</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Audience: </a:t>
                      </a:r>
                      <a:r>
                        <a:rPr lang="en-AU" sz="1200">
                          <a:latin typeface="+mn-lt"/>
                          <a:cs typeface="Arial" panose="020B0604020202020204" pitchFamily="34" charset="0"/>
                        </a:rPr>
                        <a:t>Suppliers, contract managers and contractors who want to gain a sound understanding of the MW21 construction contract for works under $1 million.</a:t>
                      </a:r>
                      <a:endParaRPr lang="en-US" sz="120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solidFill>
                            <a:schemeClr val="tx1"/>
                          </a:solidFill>
                          <a:effectLst/>
                          <a:latin typeface="+mn-lt"/>
                          <a:ea typeface="+mn-ea"/>
                          <a:cs typeface="Arial" panose="020B0604020202020204" pitchFamily="34" charset="0"/>
                        </a:rPr>
                        <a:t>A course for buyers and suppliers on how to understand the MW21 contractual framework for construction works under $1 million.</a:t>
                      </a: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AU" sz="1200">
                        <a:effectLst/>
                        <a:latin typeface="+mn-lt"/>
                        <a:ea typeface="Calibri" panose="020F0502020204030204" pitchFamily="34" charset="0"/>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understand contract structure and content.</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understand key features.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panose="020B0604020202020204" pitchFamily="34" charset="0"/>
                        </a:rPr>
                        <a:t>apply specific contract clauses.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1 day</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panose="020B0604020202020204" pitchFamily="34" charset="0"/>
                        </a:rPr>
                        <a:t>In-person, instructor-led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$600 (GST included)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43315013"/>
                  </a:ext>
                </a:extLst>
              </a:tr>
            </a:tbl>
          </a:graphicData>
        </a:graphic>
      </p:graphicFrame>
    </p:spTree>
    <p:custDataLst>
      <p:tags r:id="rId1"/>
    </p:custDataLst>
    <p:extLst>
      <p:ext uri="{BB962C8B-B14F-4D97-AF65-F5344CB8AC3E}">
        <p14:creationId xmlns:p14="http://schemas.microsoft.com/office/powerpoint/2010/main" val="29932092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1B1F0C4-C2E8-F640-9781-8602BF3F4B28}"/>
              </a:ext>
            </a:extLst>
          </p:cNvPr>
          <p:cNvSpPr>
            <a:spLocks noGrp="1"/>
          </p:cNvSpPr>
          <p:nvPr>
            <p:ph type="title"/>
          </p:nvPr>
        </p:nvSpPr>
        <p:spPr>
          <a:xfrm>
            <a:off x="498918" y="423361"/>
            <a:ext cx="10748681" cy="937467"/>
          </a:xfrm>
        </p:spPr>
        <p:txBody>
          <a:bodyPr/>
          <a:lstStyle/>
          <a:p>
            <a:r>
              <a:rPr lang="en-AU">
                <a:solidFill>
                  <a:schemeClr val="accent1"/>
                </a:solidFill>
                <a:latin typeface="+mj-lt"/>
              </a:rPr>
              <a:t>Supplier training</a:t>
            </a:r>
            <a:endParaRPr lang="en-US">
              <a:solidFill>
                <a:schemeClr val="accent1"/>
              </a:solidFill>
              <a:latin typeface="+mj-lt"/>
            </a:endParaRPr>
          </a:p>
        </p:txBody>
      </p:sp>
      <p:sp>
        <p:nvSpPr>
          <p:cNvPr id="8" name="Content Placeholder 53">
            <a:extLst>
              <a:ext uri="{FF2B5EF4-FFF2-40B4-BE49-F238E27FC236}">
                <a16:creationId xmlns:a16="http://schemas.microsoft.com/office/drawing/2014/main" id="{C62EE913-CBEB-44F4-B8D8-689018267FCA}"/>
              </a:ext>
            </a:extLst>
          </p:cNvPr>
          <p:cNvSpPr txBox="1">
            <a:spLocks/>
          </p:cNvSpPr>
          <p:nvPr/>
        </p:nvSpPr>
        <p:spPr>
          <a:xfrm>
            <a:off x="423660" y="942876"/>
            <a:ext cx="10847294" cy="417952"/>
          </a:xfrm>
          <a:prstGeom prst="rect">
            <a:avLst/>
          </a:prstGeom>
        </p:spPr>
        <p:txBody>
          <a:bodyPr/>
          <a:lstStyle>
            <a:lvl1pPr marL="0" eaLnBrk="1" hangingPunct="1">
              <a:defRPr>
                <a:latin typeface="+mn-lt"/>
                <a:ea typeface="+mn-ea"/>
                <a:cs typeface="+mn-cs"/>
              </a:defRPr>
            </a:lvl1pPr>
            <a:lvl2pPr marL="414579" eaLnBrk="1" hangingPunct="1">
              <a:defRPr>
                <a:latin typeface="+mn-lt"/>
                <a:ea typeface="+mn-ea"/>
                <a:cs typeface="+mn-cs"/>
              </a:defRPr>
            </a:lvl2pPr>
            <a:lvl3pPr marL="829157" eaLnBrk="1" hangingPunct="1">
              <a:defRPr>
                <a:latin typeface="+mn-lt"/>
                <a:ea typeface="+mn-ea"/>
                <a:cs typeface="+mn-cs"/>
              </a:defRPr>
            </a:lvl3pPr>
            <a:lvl4pPr marL="1243736" eaLnBrk="1" hangingPunct="1">
              <a:defRPr>
                <a:latin typeface="+mn-lt"/>
                <a:ea typeface="+mn-ea"/>
                <a:cs typeface="+mn-cs"/>
              </a:defRPr>
            </a:lvl4pPr>
            <a:lvl5pPr marL="1658315" eaLnBrk="1" hangingPunct="1">
              <a:defRPr>
                <a:latin typeface="+mn-lt"/>
                <a:ea typeface="+mn-ea"/>
                <a:cs typeface="+mn-cs"/>
              </a:defRPr>
            </a:lvl5pPr>
            <a:lvl6pPr marL="2072894" eaLnBrk="1" hangingPunct="1">
              <a:defRPr>
                <a:latin typeface="+mn-lt"/>
                <a:ea typeface="+mn-ea"/>
                <a:cs typeface="+mn-cs"/>
              </a:defRPr>
            </a:lvl6pPr>
            <a:lvl7pPr marL="2487471" eaLnBrk="1" hangingPunct="1">
              <a:defRPr>
                <a:latin typeface="+mn-lt"/>
                <a:ea typeface="+mn-ea"/>
                <a:cs typeface="+mn-cs"/>
              </a:defRPr>
            </a:lvl7pPr>
            <a:lvl8pPr marL="2902050" eaLnBrk="1" hangingPunct="1">
              <a:defRPr>
                <a:latin typeface="+mn-lt"/>
                <a:ea typeface="+mn-ea"/>
                <a:cs typeface="+mn-cs"/>
              </a:defRPr>
            </a:lvl8pPr>
            <a:lvl9pPr marL="3316629" eaLnBrk="1" hangingPunct="1">
              <a:defRPr>
                <a:latin typeface="+mn-lt"/>
                <a:ea typeface="+mn-ea"/>
                <a:cs typeface="+mn-cs"/>
              </a:defRPr>
            </a:lvl9pPr>
          </a:lstStyle>
          <a:p>
            <a:pPr defTabSz="914400"/>
            <a:r>
              <a:rPr lang="en-AU" sz="1800" kern="0">
                <a:cs typeface="Arial" panose="020B0604020202020204" pitchFamily="34" charset="0"/>
              </a:rPr>
              <a:t>Training for suppliers</a:t>
            </a:r>
            <a:endParaRPr lang="en-US" sz="1800" kern="0">
              <a:cs typeface="Arial" panose="020B0604020202020204" pitchFamily="34" charset="0"/>
            </a:endParaRPr>
          </a:p>
        </p:txBody>
      </p:sp>
      <p:pic>
        <p:nvPicPr>
          <p:cNvPr id="60" name="Graphic 59">
            <a:extLst>
              <a:ext uri="{FF2B5EF4-FFF2-40B4-BE49-F238E27FC236}">
                <a16:creationId xmlns:a16="http://schemas.microsoft.com/office/drawing/2014/main" id="{48D2126D-529B-4954-9F5A-F030D9B7EF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2818" y="2189271"/>
            <a:ext cx="501212" cy="505288"/>
          </a:xfrm>
          <a:prstGeom prst="rect">
            <a:avLst/>
          </a:prstGeom>
        </p:spPr>
      </p:pic>
      <p:graphicFrame>
        <p:nvGraphicFramePr>
          <p:cNvPr id="2" name="Table 2">
            <a:extLst>
              <a:ext uri="{FF2B5EF4-FFF2-40B4-BE49-F238E27FC236}">
                <a16:creationId xmlns:a16="http://schemas.microsoft.com/office/drawing/2014/main" id="{7F6BF9B3-32E5-46E8-AE72-E373A26A19B5}"/>
              </a:ext>
            </a:extLst>
          </p:cNvPr>
          <p:cNvGraphicFramePr>
            <a:graphicFrameLocks noGrp="1"/>
          </p:cNvGraphicFramePr>
          <p:nvPr>
            <p:extLst>
              <p:ext uri="{D42A27DB-BD31-4B8C-83A1-F6EECF244321}">
                <p14:modId xmlns:p14="http://schemas.microsoft.com/office/powerpoint/2010/main" val="2155339874"/>
              </p:ext>
            </p:extLst>
          </p:nvPr>
        </p:nvGraphicFramePr>
        <p:xfrm>
          <a:off x="498917" y="1720710"/>
          <a:ext cx="11358787" cy="3860466"/>
        </p:xfrm>
        <a:graphic>
          <a:graphicData uri="http://schemas.openxmlformats.org/drawingml/2006/table">
            <a:tbl>
              <a:tblPr firstRow="1" bandRow="1"/>
              <a:tblGrid>
                <a:gridCol w="1510858">
                  <a:extLst>
                    <a:ext uri="{9D8B030D-6E8A-4147-A177-3AD203B41FA5}">
                      <a16:colId xmlns:a16="http://schemas.microsoft.com/office/drawing/2014/main" val="903615920"/>
                    </a:ext>
                  </a:extLst>
                </a:gridCol>
                <a:gridCol w="1343025">
                  <a:extLst>
                    <a:ext uri="{9D8B030D-6E8A-4147-A177-3AD203B41FA5}">
                      <a16:colId xmlns:a16="http://schemas.microsoft.com/office/drawing/2014/main" val="2608184171"/>
                    </a:ext>
                  </a:extLst>
                </a:gridCol>
                <a:gridCol w="6003073">
                  <a:extLst>
                    <a:ext uri="{9D8B030D-6E8A-4147-A177-3AD203B41FA5}">
                      <a16:colId xmlns:a16="http://schemas.microsoft.com/office/drawing/2014/main" val="1959420706"/>
                    </a:ext>
                  </a:extLst>
                </a:gridCol>
                <a:gridCol w="880947">
                  <a:extLst>
                    <a:ext uri="{9D8B030D-6E8A-4147-A177-3AD203B41FA5}">
                      <a16:colId xmlns:a16="http://schemas.microsoft.com/office/drawing/2014/main" val="769193083"/>
                    </a:ext>
                  </a:extLst>
                </a:gridCol>
                <a:gridCol w="847492">
                  <a:extLst>
                    <a:ext uri="{9D8B030D-6E8A-4147-A177-3AD203B41FA5}">
                      <a16:colId xmlns:a16="http://schemas.microsoft.com/office/drawing/2014/main" val="1170464054"/>
                    </a:ext>
                  </a:extLst>
                </a:gridCol>
                <a:gridCol w="773392">
                  <a:extLst>
                    <a:ext uri="{9D8B030D-6E8A-4147-A177-3AD203B41FA5}">
                      <a16:colId xmlns:a16="http://schemas.microsoft.com/office/drawing/2014/main" val="4185480659"/>
                    </a:ext>
                  </a:extLst>
                </a:gridCol>
              </a:tblGrid>
              <a:tr h="0">
                <a:tc>
                  <a:txBody>
                    <a:bodyPr/>
                    <a:lstStyle/>
                    <a:p>
                      <a:pPr marL="179705" algn="l"/>
                      <a:r>
                        <a:rPr lang="en-AU" sz="1400" b="1">
                          <a:solidFill>
                            <a:schemeClr val="bg1"/>
                          </a:solidFill>
                          <a:latin typeface="+mj-lt"/>
                          <a:cs typeface="Arial"/>
                        </a:rPr>
                        <a:t>Title</a:t>
                      </a:r>
                    </a:p>
                  </a:txBody>
                  <a:tcPr marT="108000" marB="108000" anchor="ctr">
                    <a:lnL w="12700" cmpd="sng">
                      <a:noFill/>
                      <a:prstDash val="soli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79705" algn="l"/>
                      <a:r>
                        <a:rPr lang="en-AU" sz="1400" b="1">
                          <a:solidFill>
                            <a:schemeClr val="bg1"/>
                          </a:solidFill>
                          <a:latin typeface="+mj-lt"/>
                          <a:cs typeface="Arial"/>
                        </a:rPr>
                        <a:t>Audience and level</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79705" algn="l"/>
                      <a:r>
                        <a:rPr lang="en-AU" sz="1400" b="1">
                          <a:solidFill>
                            <a:schemeClr val="bg1"/>
                          </a:solidFill>
                          <a:latin typeface="+mj-lt"/>
                          <a:cs typeface="Arial"/>
                        </a:rPr>
                        <a:t>What you’ll learn</a:t>
                      </a:r>
                    </a:p>
                  </a:txBody>
                  <a:tcPr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a:rPr>
                        <a:t>Duration</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a:rPr>
                        <a:t>Format</a:t>
                      </a:r>
                    </a:p>
                  </a:txBody>
                  <a:tcPr marL="0" marR="0" marT="108000" marB="1080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a:r>
                        <a:rPr lang="en-AU" sz="1400" b="1">
                          <a:solidFill>
                            <a:schemeClr val="bg1"/>
                          </a:solidFill>
                          <a:latin typeface="+mj-lt"/>
                          <a:cs typeface="Arial"/>
                        </a:rPr>
                        <a:t>Cost</a:t>
                      </a:r>
                    </a:p>
                  </a:txBody>
                  <a:tcPr marL="0" marR="0" marT="108000" marB="108000" anchor="ctr">
                    <a:lnL w="6350" cap="flat" cmpd="sng" algn="ctr">
                      <a:solidFill>
                        <a:schemeClr val="bg1"/>
                      </a:solidFill>
                      <a:prstDash val="solid"/>
                      <a:round/>
                      <a:headEnd type="none" w="med" len="med"/>
                      <a:tailEnd type="none" w="med" len="med"/>
                    </a:lnL>
                    <a:lnR w="12700" cmpd="sng">
                      <a:noFill/>
                      <a:prstDash val="solid"/>
                    </a:lnR>
                    <a:lnT w="12700" cmpd="sng">
                      <a:noFill/>
                      <a:prstDash val="soli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27504248"/>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AU" sz="1200">
                          <a:solidFill>
                            <a:schemeClr val="tx1"/>
                          </a:solidFill>
                          <a:latin typeface="+mn-lt"/>
                          <a:ea typeface="+mn-ea"/>
                          <a:cs typeface="Arial"/>
                          <a:hlinkClick r:id="rId5">
                            <a:extLst>
                              <a:ext uri="{A12FA001-AC4F-418D-AE19-62706E023703}">
                                <ahyp:hlinkClr xmlns:ahyp="http://schemas.microsoft.com/office/drawing/2018/hyperlinkcolor" val="tx"/>
                              </a:ext>
                            </a:extLst>
                          </a:hlinkClick>
                        </a:rPr>
                        <a:t>Winning business and </a:t>
                      </a:r>
                      <a:r>
                        <a:rPr lang="en-AU" sz="1200">
                          <a:solidFill>
                            <a:schemeClr val="tx1"/>
                          </a:solidFill>
                          <a:latin typeface="+mn-lt"/>
                          <a:ea typeface="+mn-ea"/>
                          <a:cs typeface="Arial"/>
                        </a:rPr>
                        <a:t>s</a:t>
                      </a:r>
                      <a:r>
                        <a:rPr lang="en-AU" sz="1200">
                          <a:solidFill>
                            <a:schemeClr val="tx1"/>
                          </a:solidFill>
                          <a:latin typeface="+mn-lt"/>
                          <a:ea typeface="+mn-ea"/>
                          <a:cs typeface="Arial"/>
                          <a:hlinkClick r:id="rId5"/>
                        </a:rPr>
                        <a:t>elling</a:t>
                      </a:r>
                      <a:r>
                        <a:rPr lang="en-AU" sz="1200">
                          <a:solidFill>
                            <a:schemeClr val="tx1"/>
                          </a:solidFill>
                          <a:latin typeface="+mn-lt"/>
                          <a:ea typeface="+mn-ea"/>
                          <a:cs typeface="Arial"/>
                          <a:hlinkClick r:id="rId5">
                            <a:extLst>
                              <a:ext uri="{A12FA001-AC4F-418D-AE19-62706E023703}">
                                <ahyp:hlinkClr xmlns:ahyp="http://schemas.microsoft.com/office/drawing/2018/hyperlinkcolor" val="tx"/>
                              </a:ext>
                            </a:extLst>
                          </a:hlinkClick>
                        </a:rPr>
                        <a:t> to the NSW Government</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a:rPr>
                        <a:t>Level: Foundational</a:t>
                      </a:r>
                    </a:p>
                    <a:p>
                      <a:pPr marL="0" indent="0">
                        <a:lnSpc>
                          <a:spcPct val="110000"/>
                        </a:lnSpc>
                        <a:spcAft>
                          <a:spcPts val="0"/>
                        </a:spcAft>
                        <a:buClr>
                          <a:srgbClr val="009484"/>
                        </a:buClr>
                        <a:buFont typeface="Wingdings" panose="05000000000000000000" pitchFamily="2" charset="2"/>
                        <a:buNone/>
                      </a:pPr>
                      <a:endParaRPr lang="en-US" sz="1200">
                        <a:latin typeface="+mn-lt"/>
                        <a:cs typeface="Arial"/>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a:rPr>
                        <a:t>Audience: </a:t>
                      </a:r>
                      <a:r>
                        <a:rPr lang="en-AU" sz="1200">
                          <a:latin typeface="+mn-lt"/>
                          <a:cs typeface="Arial"/>
                        </a:rPr>
                        <a:t>Suppliers</a:t>
                      </a:r>
                      <a:endParaRPr lang="en-US" sz="1200">
                        <a:latin typeface="+mn-lt"/>
                        <a:cs typeface="Arial"/>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effectLst/>
                          <a:latin typeface="+mn-lt"/>
                          <a:ea typeface="Calibri"/>
                          <a:cs typeface="Arial"/>
                        </a:rPr>
                        <a:t>Learn how to tender for NSW Government contracts and local government opportunities.</a:t>
                      </a: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AU" sz="1200">
                        <a:solidFill>
                          <a:schemeClr val="tx1"/>
                        </a:solidFill>
                        <a:effectLst/>
                        <a:latin typeface="+mn-lt"/>
                        <a:cs typeface="Arial"/>
                      </a:endParaRPr>
                    </a:p>
                    <a:p>
                      <a:pPr marL="171450" marR="0" lvl="0" indent="-171450" algn="l" rtl="0" eaLnBrk="1" fontAlgn="auto" latinLnBrk="0" hangingPunct="1">
                        <a:lnSpc>
                          <a:spcPct val="110000"/>
                        </a:lnSpc>
                        <a:spcBef>
                          <a:spcPts val="0"/>
                        </a:spcBef>
                        <a:spcAft>
                          <a:spcPts val="0"/>
                        </a:spcAft>
                        <a:buClr>
                          <a:srgbClr val="009484"/>
                        </a:buClr>
                        <a:buSzTx/>
                        <a:buFont typeface="Wingdings" panose="05000000000000000000" pitchFamily="2" charset="2"/>
                        <a:buChar char="§"/>
                      </a:pPr>
                      <a:r>
                        <a:rPr lang="en-AU" sz="1200">
                          <a:solidFill>
                            <a:schemeClr val="tx1"/>
                          </a:solidFill>
                          <a:effectLst/>
                          <a:latin typeface="+mn-lt"/>
                          <a:cs typeface="Arial"/>
                        </a:rPr>
                        <a:t>Get business ready.</a:t>
                      </a:r>
                    </a:p>
                    <a:p>
                      <a:pPr marL="171450" marR="0" lvl="0" indent="-171450">
                        <a:lnSpc>
                          <a:spcPct val="110000"/>
                        </a:lnSpc>
                        <a:spcBef>
                          <a:spcPts val="0"/>
                        </a:spcBef>
                        <a:spcAft>
                          <a:spcPts val="0"/>
                        </a:spcAft>
                        <a:buClr>
                          <a:srgbClr val="009484"/>
                        </a:buClr>
                        <a:buSzTx/>
                        <a:buFont typeface="Wingdings" panose="05000000000000000000" pitchFamily="2" charset="2"/>
                        <a:buChar char="§"/>
                      </a:pPr>
                      <a:r>
                        <a:rPr lang="en-AU" sz="1200">
                          <a:solidFill>
                            <a:schemeClr val="tx1"/>
                          </a:solidFill>
                          <a:effectLst/>
                          <a:latin typeface="+mn-lt"/>
                          <a:cs typeface="Arial"/>
                        </a:rPr>
                        <a:t>Find opportunities.</a:t>
                      </a:r>
                      <a:endParaRPr lang="en-AU"/>
                    </a:p>
                    <a:p>
                      <a:pPr marL="171450" marR="0" lvl="0" indent="-171450">
                        <a:lnSpc>
                          <a:spcPct val="110000"/>
                        </a:lnSpc>
                        <a:spcBef>
                          <a:spcPts val="0"/>
                        </a:spcBef>
                        <a:spcAft>
                          <a:spcPts val="0"/>
                        </a:spcAft>
                        <a:buClr>
                          <a:srgbClr val="009484"/>
                        </a:buClr>
                        <a:buSzTx/>
                        <a:buFont typeface="Wingdings" panose="05000000000000000000" pitchFamily="2" charset="2"/>
                        <a:buChar char="§"/>
                      </a:pPr>
                      <a:r>
                        <a:rPr lang="en-AU" sz="1200">
                          <a:solidFill>
                            <a:schemeClr val="tx1"/>
                          </a:solidFill>
                          <a:effectLst/>
                          <a:latin typeface="+mn-lt"/>
                          <a:cs typeface="Arial"/>
                        </a:rPr>
                        <a:t>Sell to government.</a:t>
                      </a:r>
                      <a:endParaRPr lang="en-AU"/>
                    </a:p>
                    <a:p>
                      <a:pPr marL="171450" marR="0" lvl="0" indent="-171450">
                        <a:lnSpc>
                          <a:spcPct val="110000"/>
                        </a:lnSpc>
                        <a:spcBef>
                          <a:spcPts val="0"/>
                        </a:spcBef>
                        <a:spcAft>
                          <a:spcPts val="0"/>
                        </a:spcAft>
                        <a:buClr>
                          <a:srgbClr val="009484"/>
                        </a:buClr>
                        <a:buSzTx/>
                        <a:buFont typeface="Wingdings" panose="05000000000000000000" pitchFamily="2" charset="2"/>
                        <a:buChar char="§"/>
                      </a:pPr>
                      <a:r>
                        <a:rPr lang="en-AU" sz="1200">
                          <a:solidFill>
                            <a:schemeClr val="tx1"/>
                          </a:solidFill>
                          <a:effectLst/>
                          <a:latin typeface="+mn-lt"/>
                          <a:cs typeface="Arial"/>
                        </a:rPr>
                        <a:t>Manage contracts for success.</a:t>
                      </a:r>
                      <a:endParaRPr lang="en-AU"/>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a:rPr>
                        <a:t>2 </a:t>
                      </a:r>
                      <a:r>
                        <a:rPr lang="en-US" sz="1200" b="0" err="1">
                          <a:latin typeface="+mn-lt"/>
                          <a:cs typeface="Arial"/>
                        </a:rPr>
                        <a:t>hrs</a:t>
                      </a:r>
                      <a:endParaRPr lang="en-US" sz="1200" b="0">
                        <a:latin typeface="+mn-lt"/>
                        <a:cs typeface="Arial"/>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a:rPr>
                        <a:t>Online, Self-paced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a:rPr>
                        <a:t>Free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18590324"/>
                  </a:ext>
                </a:extLst>
              </a:tr>
              <a:tr h="370840">
                <a:tc>
                  <a:txBody>
                    <a:bodyPr/>
                    <a:lstStyle/>
                    <a:p>
                      <a:pPr marL="0" indent="0" eaLnBrk="1" hangingPunct="1">
                        <a:lnSpc>
                          <a:spcPct val="110000"/>
                        </a:lnSpc>
                        <a:spcAft>
                          <a:spcPts val="0"/>
                        </a:spcAft>
                        <a:buClr>
                          <a:srgbClr val="009484"/>
                        </a:buClr>
                        <a:buFont typeface="Wingdings" panose="05000000000000000000" pitchFamily="2" charset="2"/>
                        <a:buNone/>
                      </a:pPr>
                      <a:r>
                        <a:rPr lang="en-AU" sz="1200">
                          <a:solidFill>
                            <a:schemeClr val="tx1"/>
                          </a:solidFill>
                          <a:latin typeface="+mn-lt"/>
                          <a:ea typeface="+mn-ea"/>
                          <a:cs typeface="Arial"/>
                          <a:hlinkClick r:id="rId6"/>
                        </a:rPr>
                        <a:t>Aboriginal Procurement Policy training for suppliers</a:t>
                      </a:r>
                      <a:endParaRPr lang="en-AU" sz="1200">
                        <a:solidFill>
                          <a:schemeClr val="tx1"/>
                        </a:solidFill>
                        <a:latin typeface="+mn-lt"/>
                        <a:ea typeface="+mn-ea"/>
                        <a:cs typeface="Arial"/>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Level: Foundational</a:t>
                      </a:r>
                    </a:p>
                    <a:p>
                      <a:pPr marL="0" indent="0">
                        <a:lnSpc>
                          <a:spcPct val="110000"/>
                        </a:lnSpc>
                        <a:spcAft>
                          <a:spcPts val="0"/>
                        </a:spcAft>
                        <a:buClr>
                          <a:srgbClr val="009484"/>
                        </a:buClr>
                        <a:buFont typeface="Wingdings" panose="05000000000000000000" pitchFamily="2" charset="2"/>
                        <a:buNone/>
                      </a:pPr>
                      <a:endParaRPr lang="en-US" sz="1200">
                        <a:latin typeface="+mn-lt"/>
                        <a:cs typeface="Arial" panose="020B0604020202020204" pitchFamily="34" charset="0"/>
                      </a:endParaRPr>
                    </a:p>
                    <a:p>
                      <a:pPr marL="0" indent="0">
                        <a:lnSpc>
                          <a:spcPct val="110000"/>
                        </a:lnSpc>
                        <a:spcAft>
                          <a:spcPts val="0"/>
                        </a:spcAft>
                        <a:buClr>
                          <a:srgbClr val="009484"/>
                        </a:buClr>
                        <a:buFont typeface="Wingdings" panose="05000000000000000000" pitchFamily="2" charset="2"/>
                        <a:buNone/>
                      </a:pPr>
                      <a:r>
                        <a:rPr lang="en-US" sz="1200">
                          <a:latin typeface="+mn-lt"/>
                          <a:cs typeface="Arial" panose="020B0604020202020204" pitchFamily="34" charset="0"/>
                        </a:rPr>
                        <a:t>Audience: </a:t>
                      </a:r>
                      <a:r>
                        <a:rPr lang="en-AU" sz="1200">
                          <a:latin typeface="+mn-lt"/>
                          <a:cs typeface="Arial" panose="020B0604020202020204" pitchFamily="34" charset="0"/>
                        </a:rPr>
                        <a:t>suppliers to NSW Government</a:t>
                      </a:r>
                      <a:endParaRPr lang="en-US" sz="1200">
                        <a:latin typeface="+mn-lt"/>
                        <a:cs typeface="Arial" panose="020B0604020202020204" pitchFamily="34" charset="0"/>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AU" sz="1200">
                          <a:solidFill>
                            <a:schemeClr val="tx1"/>
                          </a:solidFill>
                          <a:effectLst/>
                          <a:latin typeface="+mn-lt"/>
                          <a:ea typeface="+mn-ea"/>
                          <a:cs typeface="Arial"/>
                        </a:rPr>
                        <a:t>Learn how the Aboriginal Procurement Policy (APP) drives demand for and growth of Aboriginal businesses.</a:t>
                      </a:r>
                    </a:p>
                    <a:p>
                      <a:pPr marL="0" marR="0" lvl="0" indent="0"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endParaRPr lang="en-AU" sz="1200">
                        <a:effectLst/>
                        <a:latin typeface="+mn-lt"/>
                        <a:ea typeface="Calibri" panose="020F0502020204030204" pitchFamily="34" charset="0"/>
                        <a:cs typeface="Arial" panose="020B0604020202020204" pitchFamily="34" charset="0"/>
                      </a:endParaRP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a:rPr>
                        <a:t>Apply the requirements for Aboriginal participation strategies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a:rPr>
                        <a:t>Understand contract target arrangements</a:t>
                      </a:r>
                    </a:p>
                    <a:p>
                      <a:pPr marL="171450" marR="0" lvl="0" indent="-171450" defTabSz="914400" eaLnBrk="1" fontAlgn="auto" latinLnBrk="0" hangingPunct="1">
                        <a:lnSpc>
                          <a:spcPct val="110000"/>
                        </a:lnSpc>
                        <a:spcBef>
                          <a:spcPts val="0"/>
                        </a:spcBef>
                        <a:spcAft>
                          <a:spcPts val="0"/>
                        </a:spcAft>
                        <a:buClr>
                          <a:srgbClr val="009484"/>
                        </a:buClr>
                        <a:buSzTx/>
                        <a:buFont typeface="Wingdings" panose="05000000000000000000" pitchFamily="2" charset="2"/>
                        <a:buChar char="§"/>
                        <a:tabLst/>
                        <a:defRPr/>
                      </a:pPr>
                      <a:r>
                        <a:rPr lang="en-AU" sz="1200">
                          <a:solidFill>
                            <a:schemeClr val="tx1"/>
                          </a:solidFill>
                          <a:effectLst/>
                          <a:latin typeface="+mn-lt"/>
                          <a:ea typeface="+mn-ea"/>
                          <a:cs typeface="Arial"/>
                        </a:rPr>
                        <a:t>Implement reporting requirements.</a:t>
                      </a:r>
                      <a:endParaRPr lang="en-AU" sz="1200">
                        <a:effectLst/>
                        <a:latin typeface="+mn-lt"/>
                        <a:ea typeface="Calibri" panose="020F0502020204030204" pitchFamily="34" charset="0"/>
                        <a:cs typeface="Arial"/>
                      </a:endParaRP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a:rPr>
                        <a:t>50 mins</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AU" sz="1200">
                          <a:latin typeface="+mn-lt"/>
                          <a:cs typeface="Arial"/>
                        </a:rPr>
                        <a:t>Online, Self-paced</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10000"/>
                        </a:lnSpc>
                        <a:spcBef>
                          <a:spcPts val="0"/>
                        </a:spcBef>
                        <a:spcAft>
                          <a:spcPts val="0"/>
                        </a:spcAft>
                        <a:buClr>
                          <a:srgbClr val="009484"/>
                        </a:buClr>
                        <a:buSzTx/>
                        <a:buFont typeface="Wingdings" panose="05000000000000000000" pitchFamily="2" charset="2"/>
                        <a:buNone/>
                        <a:tabLst/>
                        <a:defRPr/>
                      </a:pPr>
                      <a:r>
                        <a:rPr lang="en-US" sz="1200" b="0">
                          <a:latin typeface="+mn-lt"/>
                          <a:cs typeface="Arial" panose="020B0604020202020204" pitchFamily="34" charset="0"/>
                        </a:rPr>
                        <a:t>Free</a:t>
                      </a:r>
                    </a:p>
                  </a:txBody>
                  <a:tcPr marT="108000" marB="108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3983045"/>
                  </a:ext>
                </a:extLst>
              </a:tr>
            </a:tbl>
          </a:graphicData>
        </a:graphic>
      </p:graphicFrame>
    </p:spTree>
    <p:custDataLst>
      <p:tags r:id="rId1"/>
    </p:custDataLst>
    <p:extLst>
      <p:ext uri="{BB962C8B-B14F-4D97-AF65-F5344CB8AC3E}">
        <p14:creationId xmlns:p14="http://schemas.microsoft.com/office/powerpoint/2010/main" val="4820378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phic 18">
            <a:extLst>
              <a:ext uri="{FF2B5EF4-FFF2-40B4-BE49-F238E27FC236}">
                <a16:creationId xmlns:a16="http://schemas.microsoft.com/office/drawing/2014/main" id="{07D75EF7-8CDE-B6BB-EE2E-7275CAAA0ECA}"/>
              </a:ext>
            </a:extLst>
          </p:cNvPr>
          <p:cNvPicPr>
            <a:picLocks noChangeAspect="1"/>
          </p:cNvPicPr>
          <p:nvPr/>
        </p:nvPicPr>
        <p:blipFill rotWithShape="1">
          <a:blip>
            <a:extLst>
              <a:ext uri="{96DAC541-7B7A-43D3-8B79-37D633B846F1}">
                <asvg:svgBlip xmlns:asvg="http://schemas.microsoft.com/office/drawing/2016/SVG/main" r:embed="rId3"/>
              </a:ext>
            </a:extLst>
          </a:blip>
          <a:srcRect l="2228" t="1164" r="1165" b="959"/>
          <a:stretch/>
        </p:blipFill>
        <p:spPr>
          <a:xfrm>
            <a:off x="5486399" y="0"/>
            <a:ext cx="6705601" cy="6858000"/>
          </a:xfrm>
          <a:prstGeom prst="rect">
            <a:avLst/>
          </a:prstGeom>
        </p:spPr>
      </p:pic>
      <p:sp>
        <p:nvSpPr>
          <p:cNvPr id="3" name="Title 2">
            <a:extLst>
              <a:ext uri="{FF2B5EF4-FFF2-40B4-BE49-F238E27FC236}">
                <a16:creationId xmlns:a16="http://schemas.microsoft.com/office/drawing/2014/main" id="{13D87CF8-ED9B-4909-86BC-ACA97A2C3A9D}"/>
              </a:ext>
            </a:extLst>
          </p:cNvPr>
          <p:cNvSpPr>
            <a:spLocks noGrp="1"/>
          </p:cNvSpPr>
          <p:nvPr>
            <p:ph type="title"/>
          </p:nvPr>
        </p:nvSpPr>
        <p:spPr>
          <a:xfrm>
            <a:off x="498918" y="423361"/>
            <a:ext cx="6385001" cy="937467"/>
          </a:xfrm>
        </p:spPr>
        <p:txBody>
          <a:bodyPr/>
          <a:lstStyle/>
          <a:p>
            <a:r>
              <a:rPr lang="en-AU">
                <a:solidFill>
                  <a:schemeClr val="accent1"/>
                </a:solidFill>
              </a:rPr>
              <a:t>Tell us what you need</a:t>
            </a:r>
          </a:p>
        </p:txBody>
      </p:sp>
      <p:grpSp>
        <p:nvGrpSpPr>
          <p:cNvPr id="2" name="Group 1">
            <a:extLst>
              <a:ext uri="{FF2B5EF4-FFF2-40B4-BE49-F238E27FC236}">
                <a16:creationId xmlns:a16="http://schemas.microsoft.com/office/drawing/2014/main" id="{448EAD56-B1FC-3ABA-4DFF-85EA47065CEB}"/>
              </a:ext>
            </a:extLst>
          </p:cNvPr>
          <p:cNvGrpSpPr/>
          <p:nvPr/>
        </p:nvGrpSpPr>
        <p:grpSpPr>
          <a:xfrm>
            <a:off x="156728" y="6219909"/>
            <a:ext cx="6119272" cy="429459"/>
            <a:chOff x="613496" y="368132"/>
            <a:chExt cx="9607135" cy="674242"/>
          </a:xfrm>
        </p:grpSpPr>
        <p:sp>
          <p:nvSpPr>
            <p:cNvPr id="4" name="Title 1">
              <a:extLst>
                <a:ext uri="{FF2B5EF4-FFF2-40B4-BE49-F238E27FC236}">
                  <a16:creationId xmlns:a16="http://schemas.microsoft.com/office/drawing/2014/main" id="{B48AC9E7-D335-9DB3-FE5A-7E1BDE21A579}"/>
                </a:ext>
              </a:extLst>
            </p:cNvPr>
            <p:cNvSpPr txBox="1">
              <a:spLocks/>
            </p:cNvSpPr>
            <p:nvPr/>
          </p:nvSpPr>
          <p:spPr>
            <a:xfrm>
              <a:off x="613496" y="462460"/>
              <a:ext cx="9501466" cy="579914"/>
            </a:xfrm>
            <a:prstGeom prst="rect">
              <a:avLst/>
            </a:prstGeom>
          </p:spPr>
          <p:txBody>
            <a:bodyPr/>
            <a:lstStyle>
              <a:lvl1pPr algn="l" defTabSz="914377" rtl="0" eaLnBrk="1" latinLnBrk="0" hangingPunct="1">
                <a:lnSpc>
                  <a:spcPct val="90000"/>
                </a:lnSpc>
                <a:spcBef>
                  <a:spcPct val="0"/>
                </a:spcBef>
                <a:buNone/>
                <a:defRPr sz="3600" kern="1200">
                  <a:solidFill>
                    <a:schemeClr val="tx1"/>
                  </a:solidFill>
                  <a:latin typeface="+mn-lt"/>
                  <a:ea typeface="+mj-ea"/>
                  <a:cs typeface="+mj-cs"/>
                </a:defRPr>
              </a:lvl1pPr>
            </a:lstStyle>
            <a:p>
              <a:pPr algn="ctr"/>
              <a:r>
                <a:rPr lang="en-AU" altLang="en-US" sz="1400">
                  <a:solidFill>
                    <a:schemeClr val="accent5"/>
                  </a:solidFill>
                  <a:latin typeface="Public Sans" pitchFamily="2" charset="0"/>
                  <a:ea typeface="Roboto Light" pitchFamily="2" charset="0"/>
                  <a:cs typeface="Arial" panose="020B0604020202020204" pitchFamily="34" charset="0"/>
                </a:rPr>
                <a:t>https://forms.office.com/r/sgMwgZ97PL</a:t>
              </a:r>
            </a:p>
          </p:txBody>
        </p:sp>
        <p:sp>
          <p:nvSpPr>
            <p:cNvPr id="5" name="Rectangle: Rounded Corners 4">
              <a:extLst>
                <a:ext uri="{FF2B5EF4-FFF2-40B4-BE49-F238E27FC236}">
                  <a16:creationId xmlns:a16="http://schemas.microsoft.com/office/drawing/2014/main" id="{23DD5DC5-2838-79C8-8E2C-69D7484D096A}"/>
                </a:ext>
              </a:extLst>
            </p:cNvPr>
            <p:cNvSpPr/>
            <p:nvPr/>
          </p:nvSpPr>
          <p:spPr>
            <a:xfrm>
              <a:off x="976783" y="368132"/>
              <a:ext cx="9243848" cy="642167"/>
            </a:xfrm>
            <a:prstGeom prst="roundRect">
              <a:avLst>
                <a:gd name="adj" fmla="val 50000"/>
              </a:avLst>
            </a:prstGeom>
            <a:no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Oval 5">
              <a:extLst>
                <a:ext uri="{FF2B5EF4-FFF2-40B4-BE49-F238E27FC236}">
                  <a16:creationId xmlns:a16="http://schemas.microsoft.com/office/drawing/2014/main" id="{2282F6A5-34BA-20EA-ECE2-F5771988793C}"/>
                </a:ext>
              </a:extLst>
            </p:cNvPr>
            <p:cNvSpPr/>
            <p:nvPr/>
          </p:nvSpPr>
          <p:spPr>
            <a:xfrm>
              <a:off x="9626600" y="429379"/>
              <a:ext cx="526642" cy="516772"/>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Graphic 6">
              <a:extLst>
                <a:ext uri="{FF2B5EF4-FFF2-40B4-BE49-F238E27FC236}">
                  <a16:creationId xmlns:a16="http://schemas.microsoft.com/office/drawing/2014/main" id="{C03A31B6-B3E9-290A-1284-D58B897C5EF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11668" y="510141"/>
              <a:ext cx="348571" cy="348571"/>
            </a:xfrm>
            <a:prstGeom prst="rect">
              <a:avLst/>
            </a:prstGeom>
          </p:spPr>
        </p:pic>
      </p:grpSp>
      <p:sp>
        <p:nvSpPr>
          <p:cNvPr id="8" name="Rectangle 19">
            <a:extLst>
              <a:ext uri="{FF2B5EF4-FFF2-40B4-BE49-F238E27FC236}">
                <a16:creationId xmlns:a16="http://schemas.microsoft.com/office/drawing/2014/main" id="{9D0633C9-D1E9-3B10-237E-CB072BE7A39D}"/>
              </a:ext>
            </a:extLst>
          </p:cNvPr>
          <p:cNvSpPr>
            <a:spLocks noChangeArrowheads="1"/>
          </p:cNvSpPr>
          <p:nvPr/>
        </p:nvSpPr>
        <p:spPr bwMode="auto">
          <a:xfrm>
            <a:off x="408984" y="1161984"/>
            <a:ext cx="5611592" cy="69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50000"/>
              </a:lnSpc>
              <a:spcBef>
                <a:spcPct val="0"/>
              </a:spcBef>
              <a:buNone/>
            </a:pPr>
            <a:r>
              <a:rPr lang="en-AU" altLang="en-US" sz="1400">
                <a:solidFill>
                  <a:schemeClr val="accent5"/>
                </a:solidFill>
                <a:latin typeface="Public Sans" pitchFamily="2" charset="0"/>
                <a:ea typeface="Roboto Light" pitchFamily="2" charset="0"/>
                <a:cs typeface="Arial" panose="020B0604020202020204" pitchFamily="34" charset="0"/>
              </a:rPr>
              <a:t>Tell us:</a:t>
            </a:r>
          </a:p>
          <a:p>
            <a:pPr>
              <a:lnSpc>
                <a:spcPct val="150000"/>
              </a:lnSpc>
              <a:spcBef>
                <a:spcPct val="0"/>
              </a:spcBef>
              <a:buNone/>
            </a:pPr>
            <a:endParaRPr lang="en-AU" altLang="en-US" sz="1400">
              <a:solidFill>
                <a:schemeClr val="accent5"/>
              </a:solidFill>
              <a:latin typeface="Public Sans" pitchFamily="2" charset="0"/>
              <a:ea typeface="Roboto Light" pitchFamily="2" charset="0"/>
              <a:cs typeface="Arial" panose="020B0604020202020204" pitchFamily="34" charset="0"/>
            </a:endParaRPr>
          </a:p>
        </p:txBody>
      </p:sp>
      <p:sp>
        <p:nvSpPr>
          <p:cNvPr id="9" name="TextBox 8">
            <a:extLst>
              <a:ext uri="{FF2B5EF4-FFF2-40B4-BE49-F238E27FC236}">
                <a16:creationId xmlns:a16="http://schemas.microsoft.com/office/drawing/2014/main" id="{E874B581-2847-F447-6850-1041A8719D07}"/>
              </a:ext>
            </a:extLst>
          </p:cNvPr>
          <p:cNvSpPr txBox="1"/>
          <p:nvPr/>
        </p:nvSpPr>
        <p:spPr>
          <a:xfrm>
            <a:off x="921774" y="1774822"/>
            <a:ext cx="5098802" cy="1345433"/>
          </a:xfrm>
          <a:prstGeom prst="rect">
            <a:avLst/>
          </a:prstGeom>
          <a:noFill/>
        </p:spPr>
        <p:txBody>
          <a:bodyPr wrap="square">
            <a:spAutoFit/>
          </a:bodyPr>
          <a:lstStyle/>
          <a:p>
            <a:pPr>
              <a:lnSpc>
                <a:spcPct val="150000"/>
              </a:lnSpc>
              <a:spcBef>
                <a:spcPct val="0"/>
              </a:spcBef>
              <a:buNone/>
            </a:pPr>
            <a:r>
              <a:rPr lang="en-AU" altLang="en-US" sz="1400">
                <a:solidFill>
                  <a:schemeClr val="accent5"/>
                </a:solidFill>
                <a:latin typeface="Public Sans" pitchFamily="2" charset="0"/>
                <a:ea typeface="Roboto Light" pitchFamily="2" charset="0"/>
                <a:cs typeface="Arial" panose="020B0604020202020204" pitchFamily="34" charset="0"/>
              </a:rPr>
              <a:t>what ComPrac event topics and speakers you’d like</a:t>
            </a:r>
          </a:p>
          <a:p>
            <a:pPr>
              <a:lnSpc>
                <a:spcPct val="150000"/>
              </a:lnSpc>
              <a:spcBef>
                <a:spcPct val="0"/>
              </a:spcBef>
              <a:buNone/>
            </a:pPr>
            <a:endParaRPr lang="en-AU" altLang="en-US" sz="1400">
              <a:solidFill>
                <a:schemeClr val="accent5"/>
              </a:solidFill>
              <a:latin typeface="Public Sans" pitchFamily="2" charset="0"/>
              <a:ea typeface="Roboto Light" pitchFamily="2" charset="0"/>
              <a:cs typeface="Arial" panose="020B0604020202020204" pitchFamily="34" charset="0"/>
            </a:endParaRPr>
          </a:p>
          <a:p>
            <a:pPr>
              <a:lnSpc>
                <a:spcPct val="150000"/>
              </a:lnSpc>
              <a:spcBef>
                <a:spcPct val="0"/>
              </a:spcBef>
              <a:buNone/>
            </a:pPr>
            <a:r>
              <a:rPr lang="en-AU" altLang="en-US" sz="1400">
                <a:solidFill>
                  <a:schemeClr val="accent5"/>
                </a:solidFill>
                <a:latin typeface="Public Sans" pitchFamily="2" charset="0"/>
                <a:ea typeface="Roboto Light" pitchFamily="2" charset="0"/>
                <a:cs typeface="Arial" panose="020B0604020202020204" pitchFamily="34" charset="0"/>
              </a:rPr>
              <a:t>about yours (or your agency group’s) training needs and what capability gaps we should address. </a:t>
            </a:r>
          </a:p>
        </p:txBody>
      </p:sp>
      <p:pic>
        <p:nvPicPr>
          <p:cNvPr id="10" name="Graphic 9">
            <a:extLst>
              <a:ext uri="{FF2B5EF4-FFF2-40B4-BE49-F238E27FC236}">
                <a16:creationId xmlns:a16="http://schemas.microsoft.com/office/drawing/2014/main" id="{197B4BCA-9471-BEF0-3E24-1E385A3F5BB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9812" y="1780906"/>
            <a:ext cx="376926" cy="373387"/>
          </a:xfrm>
          <a:prstGeom prst="rect">
            <a:avLst/>
          </a:prstGeom>
        </p:spPr>
      </p:pic>
      <p:pic>
        <p:nvPicPr>
          <p:cNvPr id="12" name="Graphic 11">
            <a:extLst>
              <a:ext uri="{FF2B5EF4-FFF2-40B4-BE49-F238E27FC236}">
                <a16:creationId xmlns:a16="http://schemas.microsoft.com/office/drawing/2014/main" id="{E53AD7E8-CA9A-1645-8D94-1021A528EA4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9812" y="2444908"/>
            <a:ext cx="376926" cy="373387"/>
          </a:xfrm>
          <a:prstGeom prst="rect">
            <a:avLst/>
          </a:prstGeom>
        </p:spPr>
      </p:pic>
      <p:pic>
        <p:nvPicPr>
          <p:cNvPr id="15" name="Picture 2">
            <a:extLst>
              <a:ext uri="{FF2B5EF4-FFF2-40B4-BE49-F238E27FC236}">
                <a16:creationId xmlns:a16="http://schemas.microsoft.com/office/drawing/2014/main" id="{A9ADDF63-A209-380C-534A-BF2865823CD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14980" y="3433789"/>
            <a:ext cx="1535461" cy="1535461"/>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9">
            <a:extLst>
              <a:ext uri="{FF2B5EF4-FFF2-40B4-BE49-F238E27FC236}">
                <a16:creationId xmlns:a16="http://schemas.microsoft.com/office/drawing/2014/main" id="{C84F86E0-3381-BB9D-76FD-1240D61CD638}"/>
              </a:ext>
            </a:extLst>
          </p:cNvPr>
          <p:cNvSpPr>
            <a:spLocks noChangeArrowheads="1"/>
          </p:cNvSpPr>
          <p:nvPr/>
        </p:nvSpPr>
        <p:spPr bwMode="auto">
          <a:xfrm>
            <a:off x="526266" y="5161207"/>
            <a:ext cx="5611592" cy="1022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50000"/>
              </a:lnSpc>
              <a:spcBef>
                <a:spcPct val="0"/>
              </a:spcBef>
              <a:buNone/>
            </a:pPr>
            <a:r>
              <a:rPr lang="en-AU" altLang="en-US" sz="1400">
                <a:solidFill>
                  <a:schemeClr val="accent5"/>
                </a:solidFill>
                <a:latin typeface="Public Sans" pitchFamily="2" charset="0"/>
                <a:ea typeface="Roboto Light" pitchFamily="2" charset="0"/>
                <a:cs typeface="Arial" panose="020B0604020202020204" pitchFamily="34" charset="0"/>
              </a:rPr>
              <a:t>You can also contact the NSW Procurement Capability team at </a:t>
            </a:r>
            <a:r>
              <a:rPr lang="en-AU" altLang="en-US" sz="1400">
                <a:solidFill>
                  <a:srgbClr val="0070C0"/>
                </a:solidFill>
                <a:latin typeface="Public Sans" pitchFamily="2" charset="0"/>
                <a:ea typeface="Roboto Light" pitchFamily="2" charset="0"/>
                <a:cs typeface="Arial" panose="020B0604020202020204" pitchFamily="34" charset="0"/>
                <a:hlinkClick r:id="rId7">
                  <a:extLst>
                    <a:ext uri="{A12FA001-AC4F-418D-AE19-62706E023703}">
                      <ahyp:hlinkClr xmlns:ahyp="http://schemas.microsoft.com/office/drawing/2018/hyperlinkcolor" val="tx"/>
                    </a:ext>
                  </a:extLst>
                </a:hlinkClick>
              </a:rPr>
              <a:t>NSWP_Capability@treasury.nsw.gov.au</a:t>
            </a:r>
            <a:r>
              <a:rPr lang="en-AU" altLang="en-US" sz="1400">
                <a:solidFill>
                  <a:srgbClr val="0070C0"/>
                </a:solidFill>
                <a:latin typeface="Public Sans" pitchFamily="2" charset="0"/>
                <a:ea typeface="Roboto Light" pitchFamily="2" charset="0"/>
                <a:cs typeface="Arial" panose="020B0604020202020204" pitchFamily="34" charset="0"/>
              </a:rPr>
              <a:t> </a:t>
            </a:r>
          </a:p>
          <a:p>
            <a:pPr>
              <a:lnSpc>
                <a:spcPct val="150000"/>
              </a:lnSpc>
              <a:spcBef>
                <a:spcPct val="0"/>
              </a:spcBef>
              <a:buNone/>
            </a:pPr>
            <a:endParaRPr lang="en-AU" altLang="en-US" sz="1400">
              <a:solidFill>
                <a:schemeClr val="accent5"/>
              </a:solidFill>
              <a:latin typeface="Public Sans" pitchFamily="2" charset="0"/>
              <a:ea typeface="Roboto Light" pitchFamily="2" charset="0"/>
              <a:cs typeface="Arial" panose="020B0604020202020204" pitchFamily="34" charset="0"/>
            </a:endParaRPr>
          </a:p>
        </p:txBody>
      </p:sp>
    </p:spTree>
    <p:custDataLst>
      <p:tags r:id="rId1"/>
    </p:custDataLst>
    <p:extLst>
      <p:ext uri="{BB962C8B-B14F-4D97-AF65-F5344CB8AC3E}">
        <p14:creationId xmlns:p14="http://schemas.microsoft.com/office/powerpoint/2010/main" val="7319418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NE TREASURY - DIVIDER 1" val="BSAtrUHM"/>
  <p:tag name="ARTICULATE_DESIGN_ID_ONE TREASURY - DIVIDER 2" val="k8gJBJzD"/>
  <p:tag name="ARTICULATE_DESIGN_ID_ONE TREASURY - INTERNAL - COVER 2" val="h81Ef6mG"/>
  <p:tag name="ARTICULATE_DESIGN_ID_ONE TREASURY -INTERNAL - COVER 1" val="bgFVV8dN"/>
  <p:tag name="ARTICULATE_PROJECT_OPEN" val="0"/>
  <p:tag name="ARTICULATE_SLIDE_COUNT" val="2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SWG Corporate">
  <a:themeElements>
    <a:clrScheme name="NSW Treasury">
      <a:dk1>
        <a:srgbClr val="22272B"/>
      </a:dk1>
      <a:lt1>
        <a:srgbClr val="FFFFFF"/>
      </a:lt1>
      <a:dk2>
        <a:srgbClr val="495054"/>
      </a:dk2>
      <a:lt2>
        <a:srgbClr val="002664"/>
      </a:lt2>
      <a:accent1>
        <a:srgbClr val="002664"/>
      </a:accent1>
      <a:accent2>
        <a:srgbClr val="CBEDFD"/>
      </a:accent2>
      <a:accent3>
        <a:srgbClr val="146CFD"/>
      </a:accent3>
      <a:accent4>
        <a:srgbClr val="8CE0FF"/>
      </a:accent4>
      <a:accent5>
        <a:srgbClr val="495054"/>
      </a:accent5>
      <a:accent6>
        <a:srgbClr val="FFB8C1"/>
      </a:accent6>
      <a:hlink>
        <a:srgbClr val="22272B"/>
      </a:hlink>
      <a:folHlink>
        <a:srgbClr val="22272B"/>
      </a:folHlink>
    </a:clrScheme>
    <a:fontScheme name="NSW Governmen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SW Treasury_PowerPoint_Corporate_v13" id="{87096931-1A84-43E5-A9B8-39A8C1E1CCF0}" vid="{D376FF95-7635-4BA4-86E2-9D44ED10F8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B3EB8AD1AB5E64DBD9907591D8D8422" ma:contentTypeVersion="18" ma:contentTypeDescription="Create a new document." ma:contentTypeScope="" ma:versionID="fc37e06f1d34dc2d213196748d7c86ee">
  <xsd:schema xmlns:xsd="http://www.w3.org/2001/XMLSchema" xmlns:xs="http://www.w3.org/2001/XMLSchema" xmlns:p="http://schemas.microsoft.com/office/2006/metadata/properties" xmlns:ns2="fa5e2ab4-940d-4728-9086-a38b4400f5b6" xmlns:ns3="f2a99c9f-eaec-4ae4-a770-013a50fab095" xmlns:ns4="9f0ac7ce-5f57-4ea0-9af7-01d4f3f1ccae" targetNamespace="http://schemas.microsoft.com/office/2006/metadata/properties" ma:root="true" ma:fieldsID="5f510342d76a7c558d21fa62e84fdc80" ns2:_="" ns3:_="" ns4:_="">
    <xsd:import namespace="fa5e2ab4-940d-4728-9086-a38b4400f5b6"/>
    <xsd:import namespace="f2a99c9f-eaec-4ae4-a770-013a50fab095"/>
    <xsd:import namespace="9f0ac7ce-5f57-4ea0-9af7-01d4f3f1cca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5e2ab4-940d-4728-9086-a38b4400f5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6004604-8c32-4241-8b90-5e68b4a33b5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2a99c9f-eaec-4ae4-a770-013a50fab09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f0ac7ce-5f57-4ea0-9af7-01d4f3f1cca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6984181f-58e9-4286-92dd-415e108c0d46}" ma:internalName="TaxCatchAll" ma:showField="CatchAllData" ma:web="f2a99c9f-eaec-4ae4-a770-013a50fab09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f2a99c9f-eaec-4ae4-a770-013a50fab095">
      <UserInfo>
        <DisplayName>Diana Abeleven</DisplayName>
        <AccountId>1859</AccountId>
        <AccountType/>
      </UserInfo>
    </SharedWithUsers>
    <TaxCatchAll xmlns="9f0ac7ce-5f57-4ea0-9af7-01d4f3f1ccae" xsi:nil="true"/>
    <lcf76f155ced4ddcb4097134ff3c332f xmlns="fa5e2ab4-940d-4728-9086-a38b4400f5b6">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74D0B1-E1A9-46D9-996A-30BD17FE51C6}">
  <ds:schemaRefs>
    <ds:schemaRef ds:uri="9f0ac7ce-5f57-4ea0-9af7-01d4f3f1ccae"/>
    <ds:schemaRef ds:uri="f2a99c9f-eaec-4ae4-a770-013a50fab095"/>
    <ds:schemaRef ds:uri="fa5e2ab4-940d-4728-9086-a38b4400f5b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3D14056-1833-4D82-BF1A-7B23FCF6F93F}">
  <ds:schemaRefs>
    <ds:schemaRef ds:uri="http://purl.org/dc/dcmitype/"/>
    <ds:schemaRef ds:uri="fa5e2ab4-940d-4728-9086-a38b4400f5b6"/>
    <ds:schemaRef ds:uri="http://schemas.microsoft.com/office/2006/documentManagement/types"/>
    <ds:schemaRef ds:uri="http://schemas.microsoft.com/office/2006/metadata/properties"/>
    <ds:schemaRef ds:uri="http://purl.org/dc/terms/"/>
    <ds:schemaRef ds:uri="f2a99c9f-eaec-4ae4-a770-013a50fab095"/>
    <ds:schemaRef ds:uri="9f0ac7ce-5f57-4ea0-9af7-01d4f3f1ccae"/>
    <ds:schemaRef ds:uri="http://purl.org/dc/elements/1.1/"/>
    <ds:schemaRef ds:uri="http://www.w3.org/XML/1998/namespace"/>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F5E3FA18-F73A-42FE-9DCB-8B1A29B445E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NSW Treasury_INTERNAL-only_Blank_TEMPLATE_v1</Template>
  <TotalTime>0</TotalTime>
  <Words>4481</Words>
  <Application>Microsoft Office PowerPoint</Application>
  <PresentationFormat>Widescreen</PresentationFormat>
  <Paragraphs>831</Paragraphs>
  <Slides>32</Slides>
  <Notes>26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32</vt:i4>
      </vt:variant>
    </vt:vector>
  </HeadingPairs>
  <TitlesOfParts>
    <vt:vector size="44" baseType="lpstr">
      <vt:lpstr>Aptos</vt:lpstr>
      <vt:lpstr>Arial</vt:lpstr>
      <vt:lpstr>Calibri</vt:lpstr>
      <vt:lpstr>Courier New</vt:lpstr>
      <vt:lpstr>Gotham-Book</vt:lpstr>
      <vt:lpstr>Public Sans</vt:lpstr>
      <vt:lpstr>Public Sans ExtraLight</vt:lpstr>
      <vt:lpstr>Public Sans Light</vt:lpstr>
      <vt:lpstr>Public Sans SemiBold</vt:lpstr>
      <vt:lpstr>Times New Roman</vt:lpstr>
      <vt:lpstr>Wingdings</vt:lpstr>
      <vt:lpstr>NSWG Corporate</vt:lpstr>
      <vt:lpstr>Centre-led procurement training and development catalogue  NSW Procurement October 2026</vt:lpstr>
      <vt:lpstr>Comperio – NSW Government’s procurement training platform</vt:lpstr>
      <vt:lpstr>Procurement Professionals Community of Practice</vt:lpstr>
      <vt:lpstr>Sustainability subcommunity</vt:lpstr>
      <vt:lpstr>Procurement Career Pathways tool</vt:lpstr>
      <vt:lpstr>Recommended procurement learning pathway for NSW public sector employees</vt:lpstr>
      <vt:lpstr>Procurement foundations training (learning path)</vt:lpstr>
      <vt:lpstr>Procurement foundations training (learning path)</vt:lpstr>
      <vt:lpstr>Procurement foundations training (learning path)</vt:lpstr>
      <vt:lpstr>Procurement foundations training (learning path)</vt:lpstr>
      <vt:lpstr>Legislative and policy training (learning path)</vt:lpstr>
      <vt:lpstr>Legislative and policy training (learning path)</vt:lpstr>
      <vt:lpstr>Legislative and policy training (learning path)</vt:lpstr>
      <vt:lpstr>Legislative and policy training (learning path)</vt:lpstr>
      <vt:lpstr>Legislative and policy training (learning path)</vt:lpstr>
      <vt:lpstr>Applied procurement and contracting training</vt:lpstr>
      <vt:lpstr>Procurement skills booster training (learning path)</vt:lpstr>
      <vt:lpstr>Procurement skills booster training (learning path)</vt:lpstr>
      <vt:lpstr>Procurement skills booster training (learning path)</vt:lpstr>
      <vt:lpstr>Procurement skills booster training (learning path)</vt:lpstr>
      <vt:lpstr>Procurement skills booster training (learning path)</vt:lpstr>
      <vt:lpstr>Procurement and contracting qualifications</vt:lpstr>
      <vt:lpstr>Procurement and contracting qualifications</vt:lpstr>
      <vt:lpstr>Other procurement training for buyers</vt:lpstr>
      <vt:lpstr>Other procurement training for buyers</vt:lpstr>
      <vt:lpstr>Resource hubs</vt:lpstr>
      <vt:lpstr>Resource hubs</vt:lpstr>
      <vt:lpstr>Systems training</vt:lpstr>
      <vt:lpstr>Construction procurement training</vt:lpstr>
      <vt:lpstr>Construction procurement training</vt:lpstr>
      <vt:lpstr>Supplier training</vt:lpstr>
      <vt:lpstr>Tell us what you need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 Smith</dc:creator>
  <cp:lastModifiedBy>Jason Fleming</cp:lastModifiedBy>
  <cp:revision>1</cp:revision>
  <dcterms:created xsi:type="dcterms:W3CDTF">2022-02-02T21:34:50Z</dcterms:created>
  <dcterms:modified xsi:type="dcterms:W3CDTF">2026-09-23T01:47:45Z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2020-02-12T00:00:00Z</vt:filetime>
  </property>
  <property fmtid="{D5CDD505-2E9C-101B-9397-08002B2CF9AE}" pid="3" name="Creator">
    <vt:lpwstr>Adobe InDesign 15.0 (Windows)</vt:lpwstr>
  </property>
  <property fmtid="{D5CDD505-2E9C-101B-9397-08002B2CF9AE}" pid="4" name="LastSaved">
    <vt:filetime>2020-02-17T00:00:00Z</vt:filetime>
  </property>
  <property fmtid="{D5CDD505-2E9C-101B-9397-08002B2CF9AE}" pid="5" name="ContentTypeId">
    <vt:lpwstr>0x010100EB3EB8AD1AB5E64DBD9907591D8D8422</vt:lpwstr>
  </property>
  <property fmtid="{D5CDD505-2E9C-101B-9397-08002B2CF9AE}" pid="6" name="ArticulateGUID">
    <vt:lpwstr>CD6A80A3-9917-4647-9043-DB6BC5122227</vt:lpwstr>
  </property>
  <property fmtid="{D5CDD505-2E9C-101B-9397-08002B2CF9AE}" pid="7" name="ArticulatePath">
    <vt:lpwstr>buy.nsw course catalogue</vt:lpwstr>
  </property>
  <property fmtid="{D5CDD505-2E9C-101B-9397-08002B2CF9AE}" pid="8" name="MediaServiceImageTags">
    <vt:lpwstr/>
  </property>
  <property fmtid="{D5CDD505-2E9C-101B-9397-08002B2CF9AE}" pid="9" name="MSIP_Label_a6214476-0a12-4e5a-9f69-27718960d391_Enabled">
    <vt:lpwstr>true</vt:lpwstr>
  </property>
  <property fmtid="{D5CDD505-2E9C-101B-9397-08002B2CF9AE}" pid="10" name="MSIP_Label_a6214476-0a12-4e5a-9f69-27718960d391_SetDate">
    <vt:lpwstr>2026-09-23T01:47:36Z</vt:lpwstr>
  </property>
  <property fmtid="{D5CDD505-2E9C-101B-9397-08002B2CF9AE}" pid="11" name="MSIP_Label_a6214476-0a12-4e5a-9f69-27718960d391_Method">
    <vt:lpwstr>Privileged</vt:lpwstr>
  </property>
  <property fmtid="{D5CDD505-2E9C-101B-9397-08002B2CF9AE}" pid="12" name="MSIP_Label_a6214476-0a12-4e5a-9f69-27718960d391_Name">
    <vt:lpwstr>OFFICIAL</vt:lpwstr>
  </property>
  <property fmtid="{D5CDD505-2E9C-101B-9397-08002B2CF9AE}" pid="13" name="MSIP_Label_a6214476-0a12-4e5a-9f69-27718960d391_SiteId">
    <vt:lpwstr>1ef97a68-e8ab-44ed-a16d-b579fe2d7cd8</vt:lpwstr>
  </property>
  <property fmtid="{D5CDD505-2E9C-101B-9397-08002B2CF9AE}" pid="14" name="MSIP_Label_a6214476-0a12-4e5a-9f69-27718960d391_ActionId">
    <vt:lpwstr>e016ae3c-cb01-4f91-9592-52c0ab70787a</vt:lpwstr>
  </property>
  <property fmtid="{D5CDD505-2E9C-101B-9397-08002B2CF9AE}" pid="15" name="MSIP_Label_a6214476-0a12-4e5a-9f69-27718960d391_ContentBits">
    <vt:lpwstr>3</vt:lpwstr>
  </property>
  <property fmtid="{D5CDD505-2E9C-101B-9397-08002B2CF9AE}" pid="16" name="MSIP_Label_a6214476-0a12-4e5a-9f69-27718960d391_Tag">
    <vt:lpwstr>10, 0, 1, 1</vt:lpwstr>
  </property>
  <property fmtid="{D5CDD505-2E9C-101B-9397-08002B2CF9AE}" pid="17" name="ClassificationContentMarkingFooterLocations">
    <vt:lpwstr>NSWG Corporate:9</vt:lpwstr>
  </property>
  <property fmtid="{D5CDD505-2E9C-101B-9397-08002B2CF9AE}" pid="18" name="ClassificationContentMarkingFooterText">
    <vt:lpwstr>OFFICIAL</vt:lpwstr>
  </property>
  <property fmtid="{D5CDD505-2E9C-101B-9397-08002B2CF9AE}" pid="19" name="ClassificationContentMarkingHeaderLocations">
    <vt:lpwstr>NSWG Corporate:7</vt:lpwstr>
  </property>
  <property fmtid="{D5CDD505-2E9C-101B-9397-08002B2CF9AE}" pid="20" name="ClassificationContentMarkingHeaderText">
    <vt:lpwstr>OFFICIAL</vt:lpwstr>
  </property>
</Properties>
</file>